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428" r:id="rId2"/>
    <p:sldId id="358" r:id="rId3"/>
    <p:sldId id="359" r:id="rId4"/>
    <p:sldId id="360" r:id="rId5"/>
    <p:sldId id="361" r:id="rId6"/>
    <p:sldId id="416" r:id="rId7"/>
    <p:sldId id="362" r:id="rId8"/>
    <p:sldId id="417" r:id="rId9"/>
    <p:sldId id="415" r:id="rId10"/>
    <p:sldId id="420" r:id="rId11"/>
    <p:sldId id="418" r:id="rId12"/>
    <p:sldId id="421" r:id="rId13"/>
    <p:sldId id="422" r:id="rId14"/>
    <p:sldId id="423" r:id="rId15"/>
    <p:sldId id="424" r:id="rId16"/>
    <p:sldId id="425" r:id="rId17"/>
    <p:sldId id="426" r:id="rId18"/>
    <p:sldId id="429" r:id="rId19"/>
    <p:sldId id="290" r:id="rId20"/>
  </p:sldIdLst>
  <p:sldSz cx="12192000" cy="6858000"/>
  <p:notesSz cx="6858000" cy="9144000"/>
  <p:embeddedFontLst>
    <p:embeddedFont>
      <p:font typeface="Swis721 Cn BT" pitchFamily="34" charset="0"/>
      <p:regular r:id="rId22"/>
      <p:bold r:id="rId23"/>
      <p:italic r:id="rId24"/>
      <p:boldItalic r:id="rId25"/>
    </p:embeddedFont>
    <p:embeddedFont>
      <p:font typeface="Cambria" pitchFamily="18" charset="0"/>
      <p:regular r:id="rId26"/>
      <p:bold r:id="rId27"/>
      <p:italic r:id="rId28"/>
      <p:boldItalic r:id="rId29"/>
    </p:embeddedFont>
    <p:embeddedFont>
      <p:font typeface="Calibri" pitchFamily="34" charset="0"/>
      <p:regular r:id="rId30"/>
      <p:bold r:id="rId31"/>
      <p:italic r:id="rId32"/>
      <p:boldItalic r:id="rId33"/>
    </p:embeddedFont>
    <p:embeddedFont>
      <p:font typeface="Swis721 LtCn BT" pitchFamily="34" charset="0"/>
      <p:regular r:id="rId34"/>
      <p:italic r:id="rId35"/>
    </p:embeddedFont>
    <p:embeddedFont>
      <p:font typeface="Calibri Light"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F1A"/>
    <a:srgbClr val="CE872F"/>
    <a:srgbClr val="ED3237"/>
    <a:srgbClr val="548235"/>
    <a:srgbClr val="6A783B"/>
    <a:srgbClr val="70913B"/>
    <a:srgbClr val="98979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602" autoAdjust="0"/>
    <p:restoredTop sz="94660"/>
  </p:normalViewPr>
  <p:slideViewPr>
    <p:cSldViewPr snapToGrid="0">
      <p:cViewPr>
        <p:scale>
          <a:sx n="60" d="100"/>
          <a:sy n="60" d="100"/>
        </p:scale>
        <p:origin x="-432" y="5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F8050B-0887-4914-924A-C2C1FCD0A66B}" type="datetimeFigureOut">
              <a:rPr lang="en-US" smtClean="0"/>
              <a:pPr/>
              <a:t>18/07/2016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5635AA-974B-43CA-9FF0-C61E1CA9268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339341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43212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214367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7" name="Rectangle 16"/>
          <p:cNvSpPr/>
          <p:nvPr/>
        </p:nvSpPr>
        <p:spPr>
          <a:xfrm>
            <a:off x="0" y="1"/>
            <a:ext cx="12192000" cy="640079"/>
          </a:xfrm>
          <a:prstGeom prst="rect">
            <a:avLst/>
          </a:prstGeom>
          <a:solidFill>
            <a:schemeClr val="bg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861103095"/>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118630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418908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167194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3556661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177595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330581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398282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DC9DF4-0922-47DF-970D-5C2E22E60D44}" type="datetimeFigureOut">
              <a:rPr lang="en-GB" smtClean="0"/>
              <a:pPr/>
              <a:t>18/07/2016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77860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C9DF4-0922-47DF-970D-5C2E22E60D44}" type="datetimeFigureOut">
              <a:rPr lang="en-GB" smtClean="0"/>
              <a:pPr/>
              <a:t>18/07/2016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8DBC6-4725-4A94-8733-18B947FD8A32}" type="slidenum">
              <a:rPr lang="en-GB" smtClean="0"/>
              <a:pPr/>
              <a:t>‹#›</a:t>
            </a:fld>
            <a:endParaRPr lang="en-GB"/>
          </a:p>
        </p:txBody>
      </p:sp>
    </p:spTree>
    <p:extLst>
      <p:ext uri="{BB962C8B-B14F-4D97-AF65-F5344CB8AC3E}">
        <p14:creationId xmlns:p14="http://schemas.microsoft.com/office/powerpoint/2010/main" xmlns="" val="2162197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wmf"/><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2.wm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wmf"/><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D-ShadowLong.png"/>
          <p:cNvPicPr>
            <a:picLocks noChangeAspect="1"/>
          </p:cNvPicPr>
          <p:nvPr/>
        </p:nvPicPr>
        <p:blipFill>
          <a:blip r:embed="rId2">
            <a:extLst>
              <a:ext uri="{BEBA8EAE-BF5A-486C-A8C5-ECC9F3942E4B}">
                <a14:imgProps xmlns:a14="http://schemas.microsoft.com/office/drawing/2010/main" xmlns="">
                  <a14:imgLayer r:embed="">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2" y="4364494"/>
            <a:ext cx="12191998" cy="465554"/>
          </a:xfrm>
          <a:prstGeom prst="rect">
            <a:avLst/>
          </a:prstGeom>
        </p:spPr>
      </p:pic>
      <p:sp>
        <p:nvSpPr>
          <p:cNvPr id="6" name="Rectangle 5"/>
          <p:cNvSpPr/>
          <p:nvPr/>
        </p:nvSpPr>
        <p:spPr>
          <a:xfrm>
            <a:off x="2" y="378372"/>
            <a:ext cx="12191998" cy="4177862"/>
          </a:xfrm>
          <a:prstGeom prst="rect">
            <a:avLst/>
          </a:prstGeom>
          <a:solidFill>
            <a:schemeClr val="accent3">
              <a:lumMod val="20000"/>
              <a:lumOff val="80000"/>
              <a:alpha val="59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sp>
      <p:sp>
        <p:nvSpPr>
          <p:cNvPr id="8" name="Title 1"/>
          <p:cNvSpPr>
            <a:spLocks noGrp="1"/>
          </p:cNvSpPr>
          <p:nvPr>
            <p:ph type="ctrTitle" idx="4294967295"/>
          </p:nvPr>
        </p:nvSpPr>
        <p:spPr>
          <a:xfrm>
            <a:off x="0" y="2855550"/>
            <a:ext cx="12191998" cy="680689"/>
          </a:xfrm>
          <a:prstGeom prst="rect">
            <a:avLst/>
          </a:prstGeom>
          <a:effectLst/>
        </p:spPr>
        <p:txBody>
          <a:bodyPr>
            <a:normAutofit/>
          </a:bodyPr>
          <a:lstStyle/>
          <a:p>
            <a:pPr algn="ctr"/>
            <a:r>
              <a:rPr lang="en-US" sz="2400" b="1" dirty="0" smtClean="0">
                <a:solidFill>
                  <a:schemeClr val="accent6">
                    <a:lumMod val="75000"/>
                  </a:schemeClr>
                </a:solidFill>
                <a:effectLst>
                  <a:innerShdw blurRad="63500" dist="50800" dir="16200000">
                    <a:prstClr val="black">
                      <a:alpha val="50000"/>
                    </a:prstClr>
                  </a:innerShdw>
                </a:effectLst>
                <a:latin typeface="Swis721 Cn BT" panose="020B0506020202030204" pitchFamily="34" charset="0"/>
              </a:rPr>
              <a:t>DBS Communities</a:t>
            </a:r>
            <a:endParaRPr lang="en-GB" sz="2400" b="1" dirty="0">
              <a:solidFill>
                <a:schemeClr val="accent6">
                  <a:lumMod val="75000"/>
                </a:schemeClr>
              </a:solidFill>
              <a:effectLst>
                <a:innerShdw blurRad="63500" dist="50800" dir="16200000">
                  <a:prstClr val="black">
                    <a:alpha val="50000"/>
                  </a:prstClr>
                </a:innerShdw>
              </a:effectLst>
              <a:latin typeface="Swis721 Cn BT" panose="020B0506020202030204" pitchFamily="34" charset="0"/>
            </a:endParaRPr>
          </a:p>
        </p:txBody>
      </p:sp>
      <p:sp>
        <p:nvSpPr>
          <p:cNvPr id="9" name="Subtitle 2"/>
          <p:cNvSpPr>
            <a:spLocks noGrp="1"/>
          </p:cNvSpPr>
          <p:nvPr>
            <p:ph type="subTitle" idx="4294967295"/>
          </p:nvPr>
        </p:nvSpPr>
        <p:spPr>
          <a:xfrm>
            <a:off x="0" y="3566059"/>
            <a:ext cx="12192000" cy="847081"/>
          </a:xfrm>
          <a:prstGeom prst="rect">
            <a:avLst/>
          </a:prstGeom>
          <a:effectLst/>
        </p:spPr>
        <p:txBody>
          <a:bodyPr>
            <a:noAutofit/>
          </a:bodyPr>
          <a:lstStyle/>
          <a:p>
            <a:pPr marL="0" indent="0" algn="ctr">
              <a:lnSpc>
                <a:spcPct val="85000"/>
              </a:lnSpc>
              <a:spcBef>
                <a:spcPct val="0"/>
              </a:spcBef>
              <a:buNone/>
            </a:pPr>
            <a:r>
              <a:rPr lang="en-US" b="1" spc="-51" dirty="0" smtClean="0">
                <a:solidFill>
                  <a:schemeClr val="tx1">
                    <a:lumMod val="75000"/>
                    <a:lumOff val="25000"/>
                  </a:schemeClr>
                </a:solidFill>
                <a:latin typeface="Swis721 Cn BT" pitchFamily="34" charset="0"/>
              </a:rPr>
              <a:t>DBS </a:t>
            </a:r>
            <a:r>
              <a:rPr lang="en-US" b="1" spc="-51" dirty="0">
                <a:solidFill>
                  <a:schemeClr val="tx1">
                    <a:lumMod val="75000"/>
                    <a:lumOff val="25000"/>
                  </a:schemeClr>
                </a:solidFill>
                <a:latin typeface="Swis721 Cn BT" pitchFamily="34" charset="0"/>
              </a:rPr>
              <a:t>Affordable Home Strategy </a:t>
            </a:r>
            <a:r>
              <a:rPr lang="en-US" b="1" spc="-51" dirty="0" smtClean="0">
                <a:solidFill>
                  <a:schemeClr val="tx1">
                    <a:lumMod val="75000"/>
                    <a:lumOff val="25000"/>
                  </a:schemeClr>
                </a:solidFill>
                <a:latin typeface="Swis721 Cn BT" pitchFamily="34" charset="0"/>
              </a:rPr>
              <a:t>Ltd.</a:t>
            </a:r>
          </a:p>
          <a:p>
            <a:pPr marL="0" indent="0" algn="ctr">
              <a:lnSpc>
                <a:spcPct val="85000"/>
              </a:lnSpc>
              <a:spcBef>
                <a:spcPct val="0"/>
              </a:spcBef>
              <a:buNone/>
            </a:pPr>
            <a:endParaRPr lang="en-US" sz="300" spc="-51" dirty="0" smtClean="0">
              <a:solidFill>
                <a:schemeClr val="tx1">
                  <a:lumMod val="75000"/>
                  <a:lumOff val="25000"/>
                </a:schemeClr>
              </a:solidFill>
              <a:latin typeface="Swis721 Cn BT" pitchFamily="34" charset="0"/>
            </a:endParaRPr>
          </a:p>
          <a:p>
            <a:pPr marL="0" indent="0" algn="ctr">
              <a:lnSpc>
                <a:spcPct val="85000"/>
              </a:lnSpc>
              <a:spcBef>
                <a:spcPct val="0"/>
              </a:spcBef>
              <a:buNone/>
            </a:pPr>
            <a:r>
              <a:rPr lang="en-US" sz="1600" spc="-51" dirty="0" smtClean="0">
                <a:solidFill>
                  <a:schemeClr val="tx1">
                    <a:lumMod val="75000"/>
                    <a:lumOff val="25000"/>
                  </a:schemeClr>
                </a:solidFill>
                <a:latin typeface="Swis721 Cn BT" pitchFamily="34" charset="0"/>
              </a:rPr>
              <a:t>Ahmedabad, India</a:t>
            </a:r>
            <a:endParaRPr lang="en-US" sz="1600" spc="-51" dirty="0">
              <a:solidFill>
                <a:schemeClr val="tx1">
                  <a:lumMod val="75000"/>
                  <a:lumOff val="25000"/>
                </a:schemeClr>
              </a:solidFill>
              <a:latin typeface="Swis721 Cn BT" pitchFamily="34" charset="0"/>
            </a:endParaRPr>
          </a:p>
          <a:p>
            <a:pPr algn="ctr">
              <a:lnSpc>
                <a:spcPct val="85000"/>
              </a:lnSpc>
              <a:spcBef>
                <a:spcPct val="0"/>
              </a:spcBef>
            </a:pPr>
            <a:endParaRPr lang="en-US" sz="1800" spc="-51" dirty="0">
              <a:solidFill>
                <a:schemeClr val="tx1">
                  <a:lumMod val="75000"/>
                  <a:lumOff val="25000"/>
                </a:schemeClr>
              </a:solidFill>
              <a:latin typeface="Swis721 Cn BT" pitchFamily="34" charset="0"/>
              <a:ea typeface="+mj-ea"/>
              <a:cs typeface="+mj-cs"/>
            </a:endParaRPr>
          </a:p>
          <a:p>
            <a:pPr algn="ctr">
              <a:lnSpc>
                <a:spcPct val="85000"/>
              </a:lnSpc>
              <a:spcBef>
                <a:spcPct val="0"/>
              </a:spcBef>
            </a:pPr>
            <a:endParaRPr lang="en-GB" sz="3200" b="1" spc="-51" dirty="0">
              <a:solidFill>
                <a:schemeClr val="tx1">
                  <a:lumMod val="75000"/>
                  <a:lumOff val="25000"/>
                </a:schemeClr>
              </a:solidFill>
              <a:latin typeface="Swis721 Cn BT" pitchFamily="34" charset="0"/>
              <a:ea typeface="+mj-ea"/>
              <a:cs typeface="+mj-cs"/>
            </a:endParaRPr>
          </a:p>
        </p:txBody>
      </p:sp>
      <p:pic>
        <p:nvPicPr>
          <p:cNvPr id="11" name="Picture 10" descr="C:\Users\KS\Desktop\Main_Page2.wmf"/>
          <p:cNvPicPr>
            <a:picLocks noChangeAspect="1"/>
          </p:cNvPicPr>
          <p:nvPr/>
        </p:nvPicPr>
        <p:blipFill>
          <a:blip r:embed="rId3" cstate="print">
            <a:extLst>
              <a:ext uri="{28A0092B-C50C-407E-A947-70E740481C1C}">
                <a14:useLocalDpi xmlns:a14="http://schemas.microsoft.com/office/drawing/2010/main" xmlns="" val="0"/>
              </a:ext>
            </a:extLst>
          </a:blip>
          <a:srcRect b="9677"/>
          <a:stretch>
            <a:fillRect/>
          </a:stretch>
        </p:blipFill>
        <p:spPr bwMode="auto">
          <a:xfrm>
            <a:off x="5160959" y="600651"/>
            <a:ext cx="1686029" cy="2276578"/>
          </a:xfrm>
          <a:prstGeom prst="rect">
            <a:avLst/>
          </a:prstGeom>
          <a:ln>
            <a:noFill/>
          </a:ln>
          <a:effectLst>
            <a:outerShdw blurRad="50800" dist="38100" dir="2700000" algn="tl" rotWithShape="0">
              <a:prstClr val="black">
                <a:alpha val="40000"/>
              </a:prstClr>
            </a:outerShdw>
          </a:effectLst>
        </p:spPr>
      </p:pic>
      <p:sp>
        <p:nvSpPr>
          <p:cNvPr id="12" name="Rectangle 11"/>
          <p:cNvSpPr/>
          <p:nvPr/>
        </p:nvSpPr>
        <p:spPr>
          <a:xfrm>
            <a:off x="0" y="4461641"/>
            <a:ext cx="12191999" cy="2396359"/>
          </a:xfrm>
          <a:prstGeom prst="rect">
            <a:avLst/>
          </a:prstGeom>
          <a:solidFill>
            <a:schemeClr val="accent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Cambria" pitchFamily="18" charset="0"/>
              </a:rPr>
              <a:t>DBS Communities Presentation For</a:t>
            </a:r>
            <a:endParaRPr lang="en-US" sz="2800" b="1" dirty="0" smtClean="0">
              <a:solidFill>
                <a:schemeClr val="tx1"/>
              </a:solidFill>
              <a:latin typeface="Cambria" pitchFamily="18" charset="0"/>
            </a:endParaRPr>
          </a:p>
          <a:p>
            <a:pPr algn="ctr"/>
            <a:r>
              <a:rPr lang="en-US" sz="2400" b="1" dirty="0" smtClean="0">
                <a:solidFill>
                  <a:schemeClr val="tx1"/>
                </a:solidFill>
                <a:latin typeface="Cambria" pitchFamily="18" charset="0"/>
              </a:rPr>
              <a:t>Mahindra </a:t>
            </a:r>
            <a:r>
              <a:rPr lang="en-US" sz="2400" b="1" dirty="0" err="1" smtClean="0">
                <a:solidFill>
                  <a:schemeClr val="tx1"/>
                </a:solidFill>
                <a:latin typeface="Cambria" pitchFamily="18" charset="0"/>
              </a:rPr>
              <a:t>Lifespace</a:t>
            </a:r>
            <a:endParaRPr lang="en-US" sz="2400" b="1" dirty="0" smtClean="0">
              <a:solidFill>
                <a:schemeClr val="tx1"/>
              </a:solidFill>
              <a:latin typeface="Cambria" pitchFamily="18" charset="0"/>
            </a:endParaRPr>
          </a:p>
          <a:p>
            <a:pPr algn="ctr"/>
            <a:r>
              <a:rPr lang="en-US" sz="2400" b="1" dirty="0" smtClean="0">
                <a:solidFill>
                  <a:schemeClr val="tx1"/>
                </a:solidFill>
                <a:latin typeface="Cambria" pitchFamily="18" charset="0"/>
              </a:rPr>
              <a:t>&amp;</a:t>
            </a:r>
          </a:p>
          <a:p>
            <a:pPr algn="ctr"/>
            <a:r>
              <a:rPr lang="en-US" sz="2400" b="1" dirty="0" smtClean="0">
                <a:solidFill>
                  <a:schemeClr val="tx1"/>
                </a:solidFill>
                <a:latin typeface="Cambria" pitchFamily="18" charset="0"/>
              </a:rPr>
              <a:t>Ms. Anita </a:t>
            </a:r>
            <a:r>
              <a:rPr lang="en-US" sz="2400" b="1" dirty="0" err="1" smtClean="0">
                <a:solidFill>
                  <a:schemeClr val="tx1"/>
                </a:solidFill>
                <a:latin typeface="Cambria" pitchFamily="18" charset="0"/>
              </a:rPr>
              <a:t>Arjundas</a:t>
            </a:r>
            <a:endParaRPr lang="en-US" sz="2400" b="1" dirty="0" smtClean="0">
              <a:solidFill>
                <a:schemeClr val="tx1"/>
              </a:solidFill>
              <a:latin typeface="Cambria" pitchFamily="18" charset="0"/>
            </a:endParaRPr>
          </a:p>
          <a:p>
            <a:pPr algn="ctr"/>
            <a:endParaRPr lang="en-US" sz="2400" b="1" dirty="0" smtClean="0">
              <a:solidFill>
                <a:schemeClr val="tx1"/>
              </a:solidFill>
              <a:latin typeface="Cambria" pitchFamily="18" charset="0"/>
            </a:endParaRPr>
          </a:p>
          <a:p>
            <a:pPr algn="ctr"/>
            <a:r>
              <a:rPr lang="en-US" sz="2400" b="1" dirty="0" smtClean="0">
                <a:solidFill>
                  <a:schemeClr val="tx1"/>
                </a:solidFill>
                <a:latin typeface="Cambria" pitchFamily="18" charset="0"/>
              </a:rPr>
              <a:t>Monday, 18</a:t>
            </a:r>
            <a:r>
              <a:rPr lang="en-US" sz="2400" b="1" baseline="30000" dirty="0" smtClean="0">
                <a:solidFill>
                  <a:schemeClr val="tx1"/>
                </a:solidFill>
                <a:latin typeface="Cambria" pitchFamily="18" charset="0"/>
              </a:rPr>
              <a:t>th</a:t>
            </a:r>
            <a:r>
              <a:rPr lang="en-US" sz="2400" b="1" dirty="0" smtClean="0">
                <a:solidFill>
                  <a:schemeClr val="tx1"/>
                </a:solidFill>
                <a:latin typeface="Cambria" pitchFamily="18" charset="0"/>
              </a:rPr>
              <a:t> July 2016</a:t>
            </a:r>
            <a:endParaRPr lang="en-US" sz="2400" b="1" dirty="0">
              <a:solidFill>
                <a:schemeClr val="tx1"/>
              </a:solidFill>
              <a:latin typeface="Cambria" pitchFamily="18" charset="0"/>
            </a:endParaRPr>
          </a:p>
        </p:txBody>
      </p:sp>
    </p:spTree>
    <p:extLst>
      <p:ext uri="{BB962C8B-B14F-4D97-AF65-F5344CB8AC3E}">
        <p14:creationId xmlns:p14="http://schemas.microsoft.com/office/powerpoint/2010/main" xmlns="" val="722118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Our Projects</a:t>
            </a:r>
            <a:endParaRPr lang="en-GB" sz="2400" dirty="0">
              <a:solidFill>
                <a:schemeClr val="bg1"/>
              </a:solidFill>
            </a:endParaRPr>
          </a:p>
        </p:txBody>
      </p:sp>
      <p:sp>
        <p:nvSpPr>
          <p:cNvPr id="4" name="Rectangle 3"/>
          <p:cNvSpPr/>
          <p:nvPr/>
        </p:nvSpPr>
        <p:spPr>
          <a:xfrm>
            <a:off x="0" y="1434661"/>
            <a:ext cx="8497614" cy="394138"/>
          </a:xfrm>
          <a:prstGeom prst="rect">
            <a:avLst/>
          </a:prstGeom>
          <a:solidFill>
            <a:srgbClr val="EABF1A">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ambria" pitchFamily="18" charset="0"/>
              </a:rPr>
              <a:t>Own Projects</a:t>
            </a:r>
            <a:endParaRPr lang="en-US" b="1" dirty="0">
              <a:solidFill>
                <a:schemeClr val="tx1"/>
              </a:solidFill>
              <a:latin typeface="Cambria" pitchFamily="18" charset="0"/>
            </a:endParaRPr>
          </a:p>
        </p:txBody>
      </p:sp>
      <p:graphicFrame>
        <p:nvGraphicFramePr>
          <p:cNvPr id="5" name="Table 4"/>
          <p:cNvGraphicFramePr>
            <a:graphicFrameLocks noGrp="1"/>
          </p:cNvGraphicFramePr>
          <p:nvPr/>
        </p:nvGraphicFramePr>
        <p:xfrm>
          <a:off x="282028" y="2012439"/>
          <a:ext cx="9114224" cy="1854200"/>
        </p:xfrm>
        <a:graphic>
          <a:graphicData uri="http://schemas.openxmlformats.org/drawingml/2006/table">
            <a:tbl>
              <a:tblPr firstRow="1" bandRow="1">
                <a:tableStyleId>{21E4AEA4-8DFA-4A89-87EB-49C32662AFE0}</a:tableStyleId>
              </a:tblPr>
              <a:tblGrid>
                <a:gridCol w="1956675"/>
                <a:gridCol w="1844566"/>
                <a:gridCol w="2317531"/>
                <a:gridCol w="2995452"/>
              </a:tblGrid>
              <a:tr h="370840">
                <a:tc>
                  <a:txBody>
                    <a:bodyPr/>
                    <a:lstStyle/>
                    <a:p>
                      <a:pPr algn="ctr"/>
                      <a:r>
                        <a:rPr lang="en-US" dirty="0" smtClean="0">
                          <a:latin typeface="Swis721 LtCn BT" pitchFamily="34" charset="0"/>
                        </a:rPr>
                        <a:t>Projects</a:t>
                      </a:r>
                      <a:endParaRPr lang="en-US" dirty="0">
                        <a:latin typeface="Swis721 LtCn BT" pitchFamily="34" charset="0"/>
                      </a:endParaRPr>
                    </a:p>
                  </a:txBody>
                  <a:tcPr/>
                </a:tc>
                <a:tc>
                  <a:txBody>
                    <a:bodyPr/>
                    <a:lstStyle/>
                    <a:p>
                      <a:pPr algn="ctr"/>
                      <a:r>
                        <a:rPr lang="en-US" dirty="0" smtClean="0">
                          <a:latin typeface="Swis721 LtCn BT" pitchFamily="34" charset="0"/>
                        </a:rPr>
                        <a:t>Total Units</a:t>
                      </a:r>
                      <a:endParaRPr lang="en-US" dirty="0">
                        <a:latin typeface="Swis721 LtCn BT" pitchFamily="34" charset="0"/>
                      </a:endParaRPr>
                    </a:p>
                  </a:txBody>
                  <a:tcPr/>
                </a:tc>
                <a:tc>
                  <a:txBody>
                    <a:bodyPr/>
                    <a:lstStyle/>
                    <a:p>
                      <a:pPr algn="ctr"/>
                      <a:r>
                        <a:rPr lang="en-US" dirty="0" smtClean="0">
                          <a:latin typeface="Swis721 LtCn BT" pitchFamily="34" charset="0"/>
                        </a:rPr>
                        <a:t>Launch Date</a:t>
                      </a:r>
                      <a:endParaRPr lang="en-US" dirty="0">
                        <a:latin typeface="Swis721 LtCn BT" pitchFamily="34" charset="0"/>
                      </a:endParaRPr>
                    </a:p>
                  </a:txBody>
                  <a:tcPr/>
                </a:tc>
                <a:tc>
                  <a:txBody>
                    <a:bodyPr/>
                    <a:lstStyle/>
                    <a:p>
                      <a:pPr algn="ctr"/>
                      <a:r>
                        <a:rPr lang="en-US" dirty="0" smtClean="0">
                          <a:latin typeface="Swis721 LtCn BT" pitchFamily="34" charset="0"/>
                        </a:rPr>
                        <a:t>Status</a:t>
                      </a:r>
                      <a:endParaRPr lang="en-US" dirty="0">
                        <a:latin typeface="Swis721 LtCn BT" pitchFamily="34" charset="0"/>
                      </a:endParaRPr>
                    </a:p>
                  </a:txBody>
                  <a:tcPr/>
                </a:tc>
              </a:tr>
              <a:tr h="370840">
                <a:tc>
                  <a:txBody>
                    <a:bodyPr/>
                    <a:lstStyle/>
                    <a:p>
                      <a:r>
                        <a:rPr lang="en-US" dirty="0" smtClean="0">
                          <a:latin typeface="Swis721 LtCn BT" pitchFamily="34" charset="0"/>
                        </a:rPr>
                        <a:t>Umang Lambha</a:t>
                      </a:r>
                      <a:endParaRPr lang="en-US" dirty="0">
                        <a:latin typeface="Swis721 LtCn BT" pitchFamily="34" charset="0"/>
                      </a:endParaRPr>
                    </a:p>
                  </a:txBody>
                  <a:tcPr/>
                </a:tc>
                <a:tc>
                  <a:txBody>
                    <a:bodyPr/>
                    <a:lstStyle/>
                    <a:p>
                      <a:pPr algn="ctr"/>
                      <a:r>
                        <a:rPr lang="en-US" dirty="0" smtClean="0">
                          <a:latin typeface="Swis721 LtCn BT" pitchFamily="34" charset="0"/>
                        </a:rPr>
                        <a:t>792</a:t>
                      </a:r>
                      <a:endParaRPr lang="en-US" dirty="0">
                        <a:latin typeface="Swis721 LtCn BT" pitchFamily="34" charset="0"/>
                      </a:endParaRPr>
                    </a:p>
                  </a:txBody>
                  <a:tcPr/>
                </a:tc>
                <a:tc>
                  <a:txBody>
                    <a:bodyPr/>
                    <a:lstStyle/>
                    <a:p>
                      <a:pPr algn="l"/>
                      <a:r>
                        <a:rPr lang="en-US" dirty="0" smtClean="0">
                          <a:latin typeface="Swis721 Cn BT" pitchFamily="34" charset="0"/>
                        </a:rPr>
                        <a:t>May,</a:t>
                      </a:r>
                      <a:r>
                        <a:rPr lang="en-US" baseline="0" dirty="0" smtClean="0">
                          <a:latin typeface="Swis721 Cn BT" pitchFamily="34" charset="0"/>
                        </a:rPr>
                        <a:t> 2010</a:t>
                      </a:r>
                      <a:endParaRPr lang="en-US" dirty="0">
                        <a:latin typeface="Swis721 Cn BT" pitchFamily="34" charset="0"/>
                      </a:endParaRPr>
                    </a:p>
                  </a:txBody>
                  <a:tcPr/>
                </a:tc>
                <a:tc>
                  <a:txBody>
                    <a:bodyPr/>
                    <a:lstStyle/>
                    <a:p>
                      <a:r>
                        <a:rPr lang="en-US" dirty="0" smtClean="0">
                          <a:latin typeface="Swis721 LtCn BT" pitchFamily="34" charset="0"/>
                        </a:rPr>
                        <a:t>Completed</a:t>
                      </a:r>
                      <a:endParaRPr lang="en-US" dirty="0">
                        <a:latin typeface="Swis721 LtCn BT" pitchFamily="34" charset="0"/>
                      </a:endParaRPr>
                    </a:p>
                  </a:txBody>
                  <a:tcPr/>
                </a:tc>
              </a:tr>
              <a:tr h="370840">
                <a:tc>
                  <a:txBody>
                    <a:bodyPr/>
                    <a:lstStyle/>
                    <a:p>
                      <a:r>
                        <a:rPr lang="en-US" dirty="0" smtClean="0">
                          <a:latin typeface="Swis721 LtCn BT" pitchFamily="34" charset="0"/>
                        </a:rPr>
                        <a:t>Umang Narol 1 &amp; 2</a:t>
                      </a:r>
                      <a:endParaRPr lang="en-US" dirty="0">
                        <a:latin typeface="Swis721 LtCn BT" pitchFamily="34" charset="0"/>
                      </a:endParaRPr>
                    </a:p>
                  </a:txBody>
                  <a:tcPr/>
                </a:tc>
                <a:tc>
                  <a:txBody>
                    <a:bodyPr/>
                    <a:lstStyle/>
                    <a:p>
                      <a:pPr algn="ctr"/>
                      <a:r>
                        <a:rPr lang="en-US" dirty="0" smtClean="0">
                          <a:latin typeface="Swis721 LtCn BT" pitchFamily="34" charset="0"/>
                        </a:rPr>
                        <a:t>885</a:t>
                      </a:r>
                      <a:endParaRPr lang="en-US" dirty="0">
                        <a:latin typeface="Swis721 LtCn BT" pitchFamily="34" charset="0"/>
                      </a:endParaRPr>
                    </a:p>
                  </a:txBody>
                  <a:tcPr/>
                </a:tc>
                <a:tc>
                  <a:txBody>
                    <a:bodyPr/>
                    <a:lstStyle/>
                    <a:p>
                      <a:pPr algn="l"/>
                      <a:r>
                        <a:rPr lang="en-US" dirty="0" smtClean="0">
                          <a:latin typeface="Swis721 Cn BT" pitchFamily="34" charset="0"/>
                        </a:rPr>
                        <a:t>March, 2011</a:t>
                      </a:r>
                    </a:p>
                  </a:txBody>
                  <a:tcPr/>
                </a:tc>
                <a:tc>
                  <a:txBody>
                    <a:bodyPr/>
                    <a:lstStyle/>
                    <a:p>
                      <a:r>
                        <a:rPr lang="en-US" dirty="0" smtClean="0">
                          <a:latin typeface="Swis721 LtCn BT" pitchFamily="34" charset="0"/>
                        </a:rPr>
                        <a:t>Completed</a:t>
                      </a:r>
                      <a:endParaRPr lang="en-US" dirty="0">
                        <a:latin typeface="Swis721 LtCn BT" pitchFamily="34" charset="0"/>
                      </a:endParaRPr>
                    </a:p>
                  </a:txBody>
                  <a:tcPr/>
                </a:tc>
              </a:tr>
              <a:tr h="370840">
                <a:tc>
                  <a:txBody>
                    <a:bodyPr/>
                    <a:lstStyle/>
                    <a:p>
                      <a:r>
                        <a:rPr lang="en-US" dirty="0" smtClean="0">
                          <a:latin typeface="Swis721 LtCn BT" pitchFamily="34" charset="0"/>
                        </a:rPr>
                        <a:t>Umang Vehlal</a:t>
                      </a:r>
                      <a:endParaRPr lang="en-US" dirty="0">
                        <a:latin typeface="Swis721 LtCn BT" pitchFamily="34" charset="0"/>
                      </a:endParaRPr>
                    </a:p>
                  </a:txBody>
                  <a:tcPr/>
                </a:tc>
                <a:tc>
                  <a:txBody>
                    <a:bodyPr/>
                    <a:lstStyle/>
                    <a:p>
                      <a:pPr algn="ctr"/>
                      <a:r>
                        <a:rPr lang="en-US" dirty="0" smtClean="0">
                          <a:latin typeface="Swis721 LtCn BT" pitchFamily="34" charset="0"/>
                        </a:rPr>
                        <a:t>207</a:t>
                      </a:r>
                      <a:endParaRPr lang="en-US" dirty="0">
                        <a:latin typeface="Swis721 LtCn BT"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wis721 Cn BT" pitchFamily="34" charset="0"/>
                        </a:rPr>
                        <a:t>August, 2012</a:t>
                      </a:r>
                    </a:p>
                  </a:txBody>
                  <a:tcPr/>
                </a:tc>
                <a:tc>
                  <a:txBody>
                    <a:bodyPr/>
                    <a:lstStyle/>
                    <a:p>
                      <a:r>
                        <a:rPr lang="en-US" dirty="0" smtClean="0">
                          <a:latin typeface="Swis721 LtCn BT" pitchFamily="34" charset="0"/>
                        </a:rPr>
                        <a:t>About</a:t>
                      </a:r>
                      <a:r>
                        <a:rPr lang="en-US" baseline="0" dirty="0" smtClean="0">
                          <a:latin typeface="Swis721 LtCn BT" pitchFamily="34" charset="0"/>
                        </a:rPr>
                        <a:t> to complete</a:t>
                      </a:r>
                      <a:endParaRPr lang="en-US" dirty="0">
                        <a:latin typeface="Swis721 LtCn BT" pitchFamily="34" charset="0"/>
                      </a:endParaRPr>
                    </a:p>
                  </a:txBody>
                  <a:tcPr/>
                </a:tc>
              </a:tr>
              <a:tr h="370840">
                <a:tc>
                  <a:txBody>
                    <a:bodyPr/>
                    <a:lstStyle/>
                    <a:p>
                      <a:r>
                        <a:rPr lang="en-US" dirty="0" smtClean="0">
                          <a:latin typeface="Swis721 LtCn BT" pitchFamily="34" charset="0"/>
                        </a:rPr>
                        <a:t>Umang Aslali</a:t>
                      </a:r>
                      <a:endParaRPr lang="en-US" dirty="0">
                        <a:latin typeface="Swis721 LtCn BT" pitchFamily="34" charset="0"/>
                      </a:endParaRPr>
                    </a:p>
                  </a:txBody>
                  <a:tcPr/>
                </a:tc>
                <a:tc>
                  <a:txBody>
                    <a:bodyPr/>
                    <a:lstStyle/>
                    <a:p>
                      <a:pPr algn="ctr"/>
                      <a:r>
                        <a:rPr lang="en-US" dirty="0" smtClean="0">
                          <a:latin typeface="Swis721 LtCn BT" pitchFamily="34" charset="0"/>
                        </a:rPr>
                        <a:t>407</a:t>
                      </a:r>
                      <a:endParaRPr lang="en-US" dirty="0">
                        <a:latin typeface="Swis721 LtCn BT"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wis721 Cn BT" pitchFamily="34" charset="0"/>
                        </a:rPr>
                        <a:t>October, 2014</a:t>
                      </a:r>
                    </a:p>
                  </a:txBody>
                  <a:tcPr/>
                </a:tc>
                <a:tc>
                  <a:txBody>
                    <a:bodyPr/>
                    <a:lstStyle/>
                    <a:p>
                      <a:r>
                        <a:rPr lang="en-US" dirty="0" smtClean="0">
                          <a:latin typeface="Swis721 LtCn BT" pitchFamily="34" charset="0"/>
                        </a:rPr>
                        <a:t>Under construction</a:t>
                      </a:r>
                      <a:endParaRPr lang="en-US" dirty="0">
                        <a:latin typeface="Swis721 LtCn BT" pitchFamily="34" charset="0"/>
                      </a:endParaRPr>
                    </a:p>
                  </a:txBody>
                  <a:tcPr/>
                </a:tc>
              </a:tr>
            </a:tbl>
          </a:graphicData>
        </a:graphic>
      </p:graphicFrame>
      <p:sp>
        <p:nvSpPr>
          <p:cNvPr id="6" name="Rectangle 5"/>
          <p:cNvSpPr/>
          <p:nvPr/>
        </p:nvSpPr>
        <p:spPr>
          <a:xfrm>
            <a:off x="3694386" y="4109544"/>
            <a:ext cx="8497614" cy="394138"/>
          </a:xfrm>
          <a:prstGeom prst="rect">
            <a:avLst/>
          </a:prstGeom>
          <a:solidFill>
            <a:srgbClr val="EABF1A">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ambria" pitchFamily="18" charset="0"/>
              </a:rPr>
              <a:t>Revenue Projects</a:t>
            </a:r>
            <a:endParaRPr lang="en-US" b="1" dirty="0">
              <a:solidFill>
                <a:schemeClr val="tx1"/>
              </a:solidFill>
              <a:latin typeface="Cambria" pitchFamily="18" charset="0"/>
            </a:endParaRPr>
          </a:p>
        </p:txBody>
      </p:sp>
      <p:graphicFrame>
        <p:nvGraphicFramePr>
          <p:cNvPr id="7" name="Table 6"/>
          <p:cNvGraphicFramePr>
            <a:graphicFrameLocks noGrp="1"/>
          </p:cNvGraphicFramePr>
          <p:nvPr/>
        </p:nvGraphicFramePr>
        <p:xfrm>
          <a:off x="2815026" y="4751544"/>
          <a:ext cx="9114224" cy="1854200"/>
        </p:xfrm>
        <a:graphic>
          <a:graphicData uri="http://schemas.openxmlformats.org/drawingml/2006/table">
            <a:tbl>
              <a:tblPr firstRow="1" bandRow="1">
                <a:tableStyleId>{21E4AEA4-8DFA-4A89-87EB-49C32662AFE0}</a:tableStyleId>
              </a:tblPr>
              <a:tblGrid>
                <a:gridCol w="1977691"/>
                <a:gridCol w="1797269"/>
                <a:gridCol w="2301766"/>
                <a:gridCol w="3037498"/>
              </a:tblGrid>
              <a:tr h="370840">
                <a:tc>
                  <a:txBody>
                    <a:bodyPr/>
                    <a:lstStyle/>
                    <a:p>
                      <a:pPr algn="ctr"/>
                      <a:r>
                        <a:rPr lang="en-US" dirty="0" smtClean="0">
                          <a:latin typeface="Swis721 LtCn BT" pitchFamily="34" charset="0"/>
                        </a:rPr>
                        <a:t>Projects</a:t>
                      </a:r>
                      <a:endParaRPr lang="en-US" dirty="0">
                        <a:latin typeface="Swis721 LtCn BT" pitchFamily="34" charset="0"/>
                      </a:endParaRPr>
                    </a:p>
                  </a:txBody>
                  <a:tcPr/>
                </a:tc>
                <a:tc>
                  <a:txBody>
                    <a:bodyPr/>
                    <a:lstStyle/>
                    <a:p>
                      <a:pPr algn="ctr"/>
                      <a:r>
                        <a:rPr lang="en-US" dirty="0" smtClean="0">
                          <a:latin typeface="Swis721 LtCn BT" pitchFamily="34" charset="0"/>
                        </a:rPr>
                        <a:t>Total Units</a:t>
                      </a:r>
                      <a:endParaRPr lang="en-US" dirty="0">
                        <a:latin typeface="Swis721 LtCn BT" pitchFamily="34" charset="0"/>
                      </a:endParaRPr>
                    </a:p>
                  </a:txBody>
                  <a:tcPr/>
                </a:tc>
                <a:tc>
                  <a:txBody>
                    <a:bodyPr/>
                    <a:lstStyle/>
                    <a:p>
                      <a:pPr algn="ctr"/>
                      <a:r>
                        <a:rPr lang="en-US" dirty="0" smtClean="0">
                          <a:latin typeface="Swis721 LtCn BT" pitchFamily="34" charset="0"/>
                        </a:rPr>
                        <a:t>Launch  Date</a:t>
                      </a:r>
                      <a:endParaRPr lang="en-US" dirty="0">
                        <a:latin typeface="Swis721 LtCn BT" pitchFamily="34" charset="0"/>
                      </a:endParaRPr>
                    </a:p>
                  </a:txBody>
                  <a:tcPr/>
                </a:tc>
                <a:tc>
                  <a:txBody>
                    <a:bodyPr/>
                    <a:lstStyle/>
                    <a:p>
                      <a:pPr algn="ctr"/>
                      <a:r>
                        <a:rPr lang="en-US" dirty="0" smtClean="0">
                          <a:latin typeface="Swis721 LtCn BT" pitchFamily="34" charset="0"/>
                        </a:rPr>
                        <a:t>Status</a:t>
                      </a:r>
                      <a:endParaRPr lang="en-US" dirty="0">
                        <a:latin typeface="Swis721 LtCn BT" pitchFamily="34" charset="0"/>
                      </a:endParaRPr>
                    </a:p>
                  </a:txBody>
                  <a:tcPr/>
                </a:tc>
              </a:tr>
              <a:tr h="370840">
                <a:tc>
                  <a:txBody>
                    <a:bodyPr/>
                    <a:lstStyle/>
                    <a:p>
                      <a:r>
                        <a:rPr lang="en-US" dirty="0" smtClean="0">
                          <a:latin typeface="Swis721 Cn BT" pitchFamily="34" charset="0"/>
                        </a:rPr>
                        <a:t>Umang </a:t>
                      </a:r>
                      <a:r>
                        <a:rPr lang="en-US" dirty="0" err="1" smtClean="0">
                          <a:latin typeface="Swis721 Cn BT" pitchFamily="34" charset="0"/>
                        </a:rPr>
                        <a:t>Aditya</a:t>
                      </a:r>
                      <a:endParaRPr lang="en-US" dirty="0">
                        <a:latin typeface="Swis721 Cn BT" pitchFamily="34" charset="0"/>
                      </a:endParaRPr>
                    </a:p>
                  </a:txBody>
                  <a:tcPr/>
                </a:tc>
                <a:tc>
                  <a:txBody>
                    <a:bodyPr/>
                    <a:lstStyle/>
                    <a:p>
                      <a:pPr algn="ctr"/>
                      <a:r>
                        <a:rPr lang="en-US" dirty="0" smtClean="0">
                          <a:latin typeface="Swis721 Cn BT" pitchFamily="34" charset="0"/>
                        </a:rPr>
                        <a:t>480</a:t>
                      </a:r>
                      <a:endParaRPr lang="en-US" dirty="0">
                        <a:latin typeface="Swis721 Cn B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Swis721 Cn BT" pitchFamily="34" charset="0"/>
                        </a:rPr>
                        <a:t>June 2011</a:t>
                      </a:r>
                    </a:p>
                  </a:txBody>
                  <a:tcPr/>
                </a:tc>
                <a:tc>
                  <a:txBody>
                    <a:bodyPr/>
                    <a:lstStyle/>
                    <a:p>
                      <a:r>
                        <a:rPr lang="en-US" dirty="0" smtClean="0">
                          <a:latin typeface="Swis721 LtCn BT" pitchFamily="34" charset="0"/>
                        </a:rPr>
                        <a:t>Completed</a:t>
                      </a:r>
                      <a:endParaRPr lang="en-US" dirty="0">
                        <a:latin typeface="Swis721 LtCn BT" pitchFamily="34" charset="0"/>
                      </a:endParaRPr>
                    </a:p>
                  </a:txBody>
                  <a:tcPr/>
                </a:tc>
              </a:tr>
              <a:tr h="370840">
                <a:tc>
                  <a:txBody>
                    <a:bodyPr/>
                    <a:lstStyle/>
                    <a:p>
                      <a:r>
                        <a:rPr lang="en-US" dirty="0" smtClean="0">
                          <a:latin typeface="Swis721 Cn BT" pitchFamily="34" charset="0"/>
                        </a:rPr>
                        <a:t>Umang Sachin</a:t>
                      </a:r>
                      <a:endParaRPr lang="en-US" dirty="0">
                        <a:latin typeface="Swis721 Cn BT" pitchFamily="34" charset="0"/>
                      </a:endParaRPr>
                    </a:p>
                  </a:txBody>
                  <a:tcPr/>
                </a:tc>
                <a:tc>
                  <a:txBody>
                    <a:bodyPr/>
                    <a:lstStyle/>
                    <a:p>
                      <a:pPr algn="ctr"/>
                      <a:r>
                        <a:rPr lang="en-US" dirty="0" smtClean="0">
                          <a:latin typeface="Swis721 Cn BT" pitchFamily="34" charset="0"/>
                        </a:rPr>
                        <a:t>868</a:t>
                      </a:r>
                      <a:endParaRPr lang="en-US" dirty="0">
                        <a:latin typeface="Swis721 Cn B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Swis721 Cn BT" pitchFamily="34" charset="0"/>
                        </a:rPr>
                        <a:t>February, 2012</a:t>
                      </a:r>
                    </a:p>
                  </a:txBody>
                  <a:tcPr/>
                </a:tc>
                <a:tc>
                  <a:txBody>
                    <a:bodyPr/>
                    <a:lstStyle/>
                    <a:p>
                      <a:r>
                        <a:rPr lang="en-US" dirty="0" smtClean="0">
                          <a:latin typeface="Swis721 LtCn BT" pitchFamily="34" charset="0"/>
                        </a:rPr>
                        <a:t>Completed</a:t>
                      </a:r>
                      <a:endParaRPr lang="en-US" dirty="0">
                        <a:latin typeface="Swis721 LtCn BT" pitchFamily="34" charset="0"/>
                      </a:endParaRPr>
                    </a:p>
                  </a:txBody>
                  <a:tcPr/>
                </a:tc>
              </a:tr>
              <a:tr h="370840">
                <a:tc>
                  <a:txBody>
                    <a:bodyPr/>
                    <a:lstStyle/>
                    <a:p>
                      <a:r>
                        <a:rPr lang="en-US" dirty="0" smtClean="0">
                          <a:latin typeface="Swis721 Cn BT" pitchFamily="34" charset="0"/>
                        </a:rPr>
                        <a:t>Umang Narol 3 to</a:t>
                      </a:r>
                      <a:r>
                        <a:rPr lang="en-US" baseline="0" dirty="0" smtClean="0">
                          <a:latin typeface="Swis721 Cn BT" pitchFamily="34" charset="0"/>
                        </a:rPr>
                        <a:t> 8</a:t>
                      </a:r>
                      <a:endParaRPr lang="en-US" dirty="0">
                        <a:latin typeface="Swis721 Cn BT" pitchFamily="34" charset="0"/>
                      </a:endParaRPr>
                    </a:p>
                  </a:txBody>
                  <a:tcPr/>
                </a:tc>
                <a:tc>
                  <a:txBody>
                    <a:bodyPr/>
                    <a:lstStyle/>
                    <a:p>
                      <a:pPr algn="ctr"/>
                      <a:r>
                        <a:rPr lang="en-US" dirty="0" smtClean="0">
                          <a:latin typeface="Swis721 Cn BT" pitchFamily="34" charset="0"/>
                        </a:rPr>
                        <a:t>1866</a:t>
                      </a:r>
                      <a:endParaRPr lang="en-US" dirty="0">
                        <a:latin typeface="Swis721 Cn B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Swis721 Cn BT" pitchFamily="34" charset="0"/>
                        </a:rPr>
                        <a:t>October, 2012 </a:t>
                      </a:r>
                    </a:p>
                  </a:txBody>
                  <a:tcPr/>
                </a:tc>
                <a:tc>
                  <a:txBody>
                    <a:bodyPr/>
                    <a:lstStyle/>
                    <a:p>
                      <a:r>
                        <a:rPr lang="en-US" dirty="0" smtClean="0">
                          <a:latin typeface="Swis721 LtCn BT" pitchFamily="34" charset="0"/>
                        </a:rPr>
                        <a:t>Under construction</a:t>
                      </a:r>
                      <a:endParaRPr lang="en-US" dirty="0">
                        <a:latin typeface="Swis721 LtCn BT" pitchFamily="34" charset="0"/>
                      </a:endParaRPr>
                    </a:p>
                  </a:txBody>
                  <a:tcPr/>
                </a:tc>
              </a:tr>
              <a:tr h="370840">
                <a:tc>
                  <a:txBody>
                    <a:bodyPr/>
                    <a:lstStyle/>
                    <a:p>
                      <a:r>
                        <a:rPr lang="en-US" dirty="0" smtClean="0">
                          <a:latin typeface="Swis721 Cn BT" pitchFamily="34" charset="0"/>
                        </a:rPr>
                        <a:t>Umang </a:t>
                      </a:r>
                      <a:r>
                        <a:rPr lang="en-US" dirty="0" err="1" smtClean="0">
                          <a:latin typeface="Swis721 Cn BT" pitchFamily="34" charset="0"/>
                        </a:rPr>
                        <a:t>Vatva</a:t>
                      </a:r>
                      <a:endParaRPr lang="en-US" dirty="0">
                        <a:latin typeface="Swis721 Cn BT" pitchFamily="34" charset="0"/>
                      </a:endParaRPr>
                    </a:p>
                  </a:txBody>
                  <a:tcPr/>
                </a:tc>
                <a:tc>
                  <a:txBody>
                    <a:bodyPr/>
                    <a:lstStyle/>
                    <a:p>
                      <a:pPr algn="ctr"/>
                      <a:r>
                        <a:rPr lang="en-US" dirty="0" smtClean="0">
                          <a:latin typeface="Swis721 Cn BT" pitchFamily="34" charset="0"/>
                        </a:rPr>
                        <a:t>515</a:t>
                      </a:r>
                      <a:endParaRPr lang="en-US" dirty="0">
                        <a:latin typeface="Swis721 Cn B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Swis721 Cn BT" pitchFamily="34" charset="0"/>
                        </a:rPr>
                        <a:t>July, 2014</a:t>
                      </a:r>
                      <a:endParaRPr lang="en-US" sz="1800" b="0" dirty="0" smtClean="0">
                        <a:solidFill>
                          <a:schemeClr val="tx1"/>
                        </a:solidFill>
                        <a:latin typeface="Swis721 Cn BT" pitchFamily="34" charset="0"/>
                      </a:endParaRPr>
                    </a:p>
                  </a:txBody>
                  <a:tcPr/>
                </a:tc>
                <a:tc>
                  <a:txBody>
                    <a:bodyPr/>
                    <a:lstStyle/>
                    <a:p>
                      <a:r>
                        <a:rPr lang="en-US" dirty="0" smtClean="0">
                          <a:latin typeface="Swis721 LtCn BT" pitchFamily="34" charset="0"/>
                        </a:rPr>
                        <a:t>Completed</a:t>
                      </a:r>
                      <a:endParaRPr lang="en-US" dirty="0">
                        <a:latin typeface="Swis721 LtCn BT" pitchFamily="34" charset="0"/>
                      </a:endParaRPr>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p:cNvSpPr/>
          <p:nvPr/>
        </p:nvSpPr>
        <p:spPr>
          <a:xfrm>
            <a:off x="6192982" y="933504"/>
            <a:ext cx="2867891" cy="2563101"/>
          </a:xfrm>
          <a:prstGeom prst="rtTriangle">
            <a:avLst/>
          </a:prstGeom>
          <a:solidFill>
            <a:srgbClr val="00B0F0">
              <a:alpha val="40000"/>
            </a:srgbClr>
          </a:solidFill>
          <a:ln w="12700" cap="flat" cmpd="sng" algn="ctr">
            <a:solidFill>
              <a:srgbClr val="A5B5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effectLst/>
                <a:uLnTx/>
                <a:uFillTx/>
                <a:latin typeface="Swis721 Cn BT" pitchFamily="34" charset="0"/>
                <a:ea typeface="+mn-ea"/>
                <a:cs typeface="+mn-cs"/>
              </a:rPr>
              <a:t>Weakness</a:t>
            </a:r>
            <a:endParaRPr kumimoji="0" lang="en-US" sz="2000" b="1" i="0" u="none" strike="noStrike" kern="0" cap="none" spc="0" normalizeH="0" baseline="0" noProof="0" dirty="0">
              <a:ln>
                <a:noFill/>
              </a:ln>
              <a:effectLst/>
              <a:uLnTx/>
              <a:uFillTx/>
              <a:latin typeface="Swis721 Cn BT" pitchFamily="34" charset="0"/>
              <a:ea typeface="+mn-ea"/>
              <a:cs typeface="+mn-cs"/>
            </a:endParaRPr>
          </a:p>
        </p:txBody>
      </p:sp>
      <p:sp>
        <p:nvSpPr>
          <p:cNvPr id="12" name="Rectangle 11"/>
          <p:cNvSpPr/>
          <p:nvPr/>
        </p:nvSpPr>
        <p:spPr>
          <a:xfrm>
            <a:off x="6998933" y="1150888"/>
            <a:ext cx="4738255" cy="1884696"/>
          </a:xfrm>
          <a:prstGeom prst="rect">
            <a:avLst/>
          </a:prstGeom>
          <a:solidFill>
            <a:sysClr val="window" lastClr="FFFFFF">
              <a:lumMod val="75000"/>
              <a:alpha val="24000"/>
            </a:sysClr>
          </a:solidFill>
          <a:ln w="12700" cap="flat" cmpd="sng" algn="ctr">
            <a:solidFill>
              <a:srgbClr val="A5B592"/>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Very low capital base</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business structure</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lang="en-US" kern="0" baseline="0" dirty="0" smtClean="0">
                <a:solidFill>
                  <a:sysClr val="windowText" lastClr="000000"/>
                </a:solidFill>
                <a:latin typeface="Swis721 Cn BT" pitchFamily="34" charset="0"/>
              </a:rPr>
              <a:t>Less</a:t>
            </a:r>
            <a:r>
              <a:rPr lang="en-US" kern="0" dirty="0" smtClean="0">
                <a:solidFill>
                  <a:sysClr val="windowText" lastClr="000000"/>
                </a:solidFill>
                <a:latin typeface="Swis721 Cn BT" pitchFamily="34" charset="0"/>
              </a:rPr>
              <a:t> exposure to financial closure &amp; expertise</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Less</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exposure to corporate protocols</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lang="en-US" kern="0" baseline="0" dirty="0" smtClean="0">
                <a:solidFill>
                  <a:sysClr val="windowText" lastClr="000000"/>
                </a:solidFill>
                <a:latin typeface="Swis721 Cn BT" pitchFamily="34" charset="0"/>
              </a:rPr>
              <a:t>No</a:t>
            </a:r>
            <a:r>
              <a:rPr lang="en-US" kern="0" dirty="0" smtClean="0">
                <a:solidFill>
                  <a:sysClr val="windowText" lastClr="000000"/>
                </a:solidFill>
                <a:latin typeface="Swis721 Cn BT" pitchFamily="34" charset="0"/>
              </a:rPr>
              <a:t> access to cheap funds/ Low rate finance</a:t>
            </a:r>
          </a:p>
        </p:txBody>
      </p:sp>
      <p:sp>
        <p:nvSpPr>
          <p:cNvPr id="13" name="Right Triangle 12"/>
          <p:cNvSpPr/>
          <p:nvPr/>
        </p:nvSpPr>
        <p:spPr>
          <a:xfrm rot="5400000">
            <a:off x="5971305" y="3718278"/>
            <a:ext cx="3325098" cy="2909454"/>
          </a:xfrm>
          <a:prstGeom prst="rtTriangle">
            <a:avLst/>
          </a:prstGeom>
          <a:solidFill>
            <a:srgbClr val="F3A447">
              <a:lumMod val="75000"/>
              <a:alpha val="60000"/>
            </a:srgbClr>
          </a:solidFill>
          <a:ln w="12700" cap="flat" cmpd="sng" algn="ctr">
            <a:solidFill>
              <a:srgbClr val="A5B5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effectLst/>
                <a:uLnTx/>
                <a:uFillTx/>
                <a:latin typeface="Swis721 Cn BT" pitchFamily="34" charset="0"/>
                <a:ea typeface="+mn-ea"/>
                <a:cs typeface="+mn-cs"/>
              </a:rPr>
              <a:t>Opportunities</a:t>
            </a:r>
            <a:endParaRPr kumimoji="0" lang="en-US" sz="2000" b="1" i="0" u="none" strike="noStrike" kern="0" cap="none" spc="0" normalizeH="0" baseline="0" noProof="0" dirty="0">
              <a:ln>
                <a:noFill/>
              </a:ln>
              <a:effectLst/>
              <a:uLnTx/>
              <a:uFillTx/>
              <a:latin typeface="Swis721 Cn BT" pitchFamily="34" charset="0"/>
              <a:ea typeface="+mn-ea"/>
              <a:cs typeface="+mn-cs"/>
            </a:endParaRPr>
          </a:p>
        </p:txBody>
      </p:sp>
      <p:sp>
        <p:nvSpPr>
          <p:cNvPr id="14" name="Rectangle 13"/>
          <p:cNvSpPr/>
          <p:nvPr/>
        </p:nvSpPr>
        <p:spPr>
          <a:xfrm>
            <a:off x="6691745" y="3870677"/>
            <a:ext cx="4738255" cy="2309411"/>
          </a:xfrm>
          <a:prstGeom prst="rect">
            <a:avLst/>
          </a:prstGeom>
          <a:solidFill>
            <a:sysClr val="window" lastClr="FFFFFF">
              <a:lumMod val="75000"/>
              <a:alpha val="24000"/>
            </a:sysClr>
          </a:solidFill>
          <a:ln w="12700" cap="flat" cmpd="sng" algn="ctr">
            <a:solidFill>
              <a:srgbClr val="A5B592"/>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Right</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time in country as government is promoting affordable housing,</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lang="en-US" kern="0" baseline="0" dirty="0" smtClean="0">
                <a:solidFill>
                  <a:sysClr val="windowText" lastClr="000000"/>
                </a:solidFill>
                <a:latin typeface="Swis721 Cn BT" pitchFamily="34" charset="0"/>
              </a:rPr>
              <a:t>Market</a:t>
            </a:r>
            <a:r>
              <a:rPr lang="en-US" kern="0" dirty="0" smtClean="0">
                <a:solidFill>
                  <a:sysClr val="windowText" lastClr="000000"/>
                </a:solidFill>
                <a:latin typeface="Swis721 Cn BT" pitchFamily="34" charset="0"/>
              </a:rPr>
              <a:t> driven and already identified  latent demand.</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Absence</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of any national player in the space</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lang="en-US" kern="0" baseline="0" dirty="0" smtClean="0">
                <a:solidFill>
                  <a:sysClr val="windowText" lastClr="000000"/>
                </a:solidFill>
                <a:latin typeface="Swis721 Cn BT" pitchFamily="34" charset="0"/>
              </a:rPr>
              <a:t>With</a:t>
            </a:r>
            <a:r>
              <a:rPr lang="en-US" kern="0" dirty="0" smtClean="0">
                <a:solidFill>
                  <a:sysClr val="windowText" lastClr="000000"/>
                </a:solidFill>
                <a:latin typeface="Swis721 Cn BT" pitchFamily="34" charset="0"/>
              </a:rPr>
              <a:t> appropriate approach</a:t>
            </a:r>
            <a:r>
              <a:rPr lang="en-US" kern="0" baseline="0" dirty="0" smtClean="0">
                <a:solidFill>
                  <a:sysClr val="windowText" lastClr="000000"/>
                </a:solidFill>
                <a:latin typeface="Swis721 Cn BT" pitchFamily="34" charset="0"/>
              </a:rPr>
              <a:t>, high volumes</a:t>
            </a:r>
            <a:r>
              <a:rPr lang="en-US" kern="0" dirty="0" smtClean="0">
                <a:solidFill>
                  <a:sysClr val="windowText" lastClr="000000"/>
                </a:solidFill>
                <a:latin typeface="Swis721 Cn BT" pitchFamily="34" charset="0"/>
              </a:rPr>
              <a:t> can be achieved</a:t>
            </a:r>
            <a:endPar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endParaRPr>
          </a:p>
        </p:txBody>
      </p:sp>
      <p:sp>
        <p:nvSpPr>
          <p:cNvPr id="15" name="Right Triangle 14"/>
          <p:cNvSpPr/>
          <p:nvPr/>
        </p:nvSpPr>
        <p:spPr>
          <a:xfrm rot="16200000">
            <a:off x="3477491" y="850377"/>
            <a:ext cx="2867891" cy="2563101"/>
          </a:xfrm>
          <a:prstGeom prst="rtTriangle">
            <a:avLst/>
          </a:prstGeom>
          <a:solidFill>
            <a:srgbClr val="002060">
              <a:alpha val="60000"/>
            </a:srgbClr>
          </a:solidFill>
          <a:ln w="12700" cap="flat" cmpd="sng" algn="ctr">
            <a:solidFill>
              <a:srgbClr val="A5B5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effectLst/>
                <a:uLnTx/>
                <a:uFillTx/>
                <a:latin typeface="Swis721 Cn BT" pitchFamily="34" charset="0"/>
                <a:ea typeface="+mn-ea"/>
                <a:cs typeface="+mn-cs"/>
              </a:rPr>
              <a:t>Strengths</a:t>
            </a:r>
            <a:endParaRPr kumimoji="0" lang="en-US" sz="2000" b="1" i="0" u="none" strike="noStrike" kern="0" cap="none" spc="0" normalizeH="0" baseline="0" noProof="0" dirty="0">
              <a:ln>
                <a:noFill/>
              </a:ln>
              <a:effectLst/>
              <a:uLnTx/>
              <a:uFillTx/>
              <a:latin typeface="Swis721 Cn BT" pitchFamily="34" charset="0"/>
              <a:ea typeface="+mn-ea"/>
              <a:cs typeface="+mn-cs"/>
            </a:endParaRPr>
          </a:p>
        </p:txBody>
      </p:sp>
      <p:sp>
        <p:nvSpPr>
          <p:cNvPr id="16" name="Rectangle 15"/>
          <p:cNvSpPr/>
          <p:nvPr/>
        </p:nvSpPr>
        <p:spPr>
          <a:xfrm>
            <a:off x="203032" y="520267"/>
            <a:ext cx="4738255" cy="2920920"/>
          </a:xfrm>
          <a:prstGeom prst="rect">
            <a:avLst/>
          </a:prstGeom>
          <a:solidFill>
            <a:sysClr val="window" lastClr="FFFFFF">
              <a:lumMod val="75000"/>
              <a:alpha val="24000"/>
            </a:sysClr>
          </a:solidFill>
          <a:ln w="12700" cap="flat" cmpd="sng" algn="ctr">
            <a:solidFill>
              <a:srgbClr val="A5B592"/>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300"/>
              </a:spcAft>
              <a:buClrTx/>
              <a:buSzTx/>
              <a:buFont typeface="Wingdings" pitchFamily="2" charset="2"/>
              <a:buChar char="Ø"/>
              <a:tabLst/>
              <a:defRPr/>
            </a:pPr>
            <a:r>
              <a:rPr lang="en-US" kern="0" dirty="0" smtClean="0">
                <a:solidFill>
                  <a:sysClr val="windowText" lastClr="000000"/>
                </a:solidFill>
                <a:latin typeface="Swis721 Cn BT" pitchFamily="34" charset="0"/>
              </a:rPr>
              <a:t>Innovative</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Business Model</a:t>
            </a:r>
          </a:p>
          <a:p>
            <a:pPr marL="342900" indent="-342900">
              <a:spcAft>
                <a:spcPts val="300"/>
              </a:spcAft>
              <a:buFont typeface="Wingdings" pitchFamily="2" charset="2"/>
              <a:buChar char="Ø"/>
              <a:defRPr/>
            </a:pPr>
            <a:r>
              <a:rPr lang="en-US" kern="0" baseline="0" dirty="0" smtClean="0">
                <a:solidFill>
                  <a:sysClr val="windowText" lastClr="000000"/>
                </a:solidFill>
                <a:latin typeface="Swis721 Cn BT" pitchFamily="34" charset="0"/>
              </a:rPr>
              <a:t>Grip</a:t>
            </a:r>
            <a:r>
              <a:rPr lang="en-US" kern="0" dirty="0" smtClean="0">
                <a:solidFill>
                  <a:sysClr val="windowText" lastClr="000000"/>
                </a:solidFill>
                <a:latin typeface="Swis721 Cn BT" pitchFamily="34" charset="0"/>
              </a:rPr>
              <a:t> on Housing Finance/ Housing Finance Product  along with Customer</a:t>
            </a:r>
          </a:p>
          <a:p>
            <a:pPr marL="342900" marR="0" lvl="0" indent="-342900" defTabSz="914400" eaLnBrk="1" fontAlgn="auto" latinLnBrk="0" hangingPunct="1">
              <a:lnSpc>
                <a:spcPct val="100000"/>
              </a:lnSpc>
              <a:spcBef>
                <a:spcPts val="0"/>
              </a:spcBef>
              <a:spcAft>
                <a:spcPts val="30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Tried/</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Tested/ Successful volume base, </a:t>
            </a:r>
            <a:r>
              <a:rPr lang="en-US" kern="0" dirty="0" smtClean="0">
                <a:solidFill>
                  <a:sysClr val="windowText" lastClr="000000"/>
                </a:solidFill>
                <a:latin typeface="Swis721 Cn BT" pitchFamily="34" charset="0"/>
              </a:rPr>
              <a:t>d</a:t>
            </a:r>
            <a:r>
              <a:rPr kumimoji="0" lang="en-US" sz="1800" b="0" i="0" u="none" strike="noStrike" kern="0" cap="none" spc="0" normalizeH="0" noProof="0" dirty="0" err="1" smtClean="0">
                <a:ln>
                  <a:noFill/>
                </a:ln>
                <a:solidFill>
                  <a:sysClr val="windowText" lastClr="000000"/>
                </a:solidFill>
                <a:effectLst/>
                <a:uLnTx/>
                <a:uFillTx/>
                <a:latin typeface="Swis721 Cn BT" pitchFamily="34" charset="0"/>
                <a:ea typeface="+mn-ea"/>
                <a:cs typeface="+mn-cs"/>
              </a:rPr>
              <a:t>irect</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a:t>
            </a:r>
          </a:p>
          <a:p>
            <a:pPr marL="342900" marR="0" lvl="0" indent="-342900" defTabSz="914400" eaLnBrk="1" fontAlgn="auto" latinLnBrk="0" hangingPunct="1">
              <a:lnSpc>
                <a:spcPct val="100000"/>
              </a:lnSpc>
              <a:spcBef>
                <a:spcPts val="0"/>
              </a:spcBef>
              <a:spcAft>
                <a:spcPts val="300"/>
              </a:spcAft>
              <a:buClrTx/>
              <a:buSzTx/>
              <a:tabLst/>
              <a:defRPr/>
            </a:pPr>
            <a:r>
              <a:rPr lang="en-US" kern="0" baseline="0" dirty="0" smtClean="0">
                <a:solidFill>
                  <a:sysClr val="windowText" lastClr="000000"/>
                </a:solidFill>
                <a:latin typeface="Swis721 Cn BT" pitchFamily="34" charset="0"/>
              </a:rPr>
              <a:t>	end user marketing &amp; selling expertise</a:t>
            </a:r>
          </a:p>
          <a:p>
            <a:pPr marL="342900" indent="-342900">
              <a:spcAft>
                <a:spcPts val="300"/>
              </a:spcAft>
              <a:buFont typeface="Wingdings" pitchFamily="2" charset="2"/>
              <a:buChar char="Ø"/>
              <a:defRPr/>
            </a:pPr>
            <a:r>
              <a:rPr lang="en-US" kern="0" dirty="0" smtClean="0">
                <a:solidFill>
                  <a:sysClr val="windowText" lastClr="000000"/>
                </a:solidFill>
                <a:latin typeface="Swis721 Cn BT" pitchFamily="34" charset="0"/>
              </a:rPr>
              <a:t>Involvement of NGO, </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Understanding of business at grass root level &amp; energetic/ passionate/ committed team</a:t>
            </a:r>
          </a:p>
          <a:p>
            <a:pPr marL="342900" marR="0" lvl="0" indent="-342900" defTabSz="914400" eaLnBrk="1" fontAlgn="auto" latinLnBrk="0" hangingPunct="1">
              <a:lnSpc>
                <a:spcPct val="100000"/>
              </a:lnSpc>
              <a:spcBef>
                <a:spcPts val="0"/>
              </a:spcBef>
              <a:spcAft>
                <a:spcPts val="300"/>
              </a:spcAft>
              <a:buClrTx/>
              <a:buSzTx/>
              <a:buFont typeface="Wingdings" pitchFamily="2" charset="2"/>
              <a:buChar char="Ø"/>
              <a:tabLst/>
              <a:defRPr/>
            </a:pPr>
            <a:r>
              <a:rPr lang="en-US" kern="0" baseline="0" dirty="0" smtClean="0">
                <a:solidFill>
                  <a:sysClr val="windowText" lastClr="000000"/>
                </a:solidFill>
                <a:latin typeface="Swis721 Cn BT" pitchFamily="34" charset="0"/>
              </a:rPr>
              <a:t>GIIRS rating/ Awards/ Documentation</a:t>
            </a:r>
            <a:endPar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endParaRPr>
          </a:p>
        </p:txBody>
      </p:sp>
      <p:sp>
        <p:nvSpPr>
          <p:cNvPr id="17" name="Right Triangle 16"/>
          <p:cNvSpPr/>
          <p:nvPr/>
        </p:nvSpPr>
        <p:spPr>
          <a:xfrm rot="10800000">
            <a:off x="2854033" y="3579732"/>
            <a:ext cx="3325098" cy="2909454"/>
          </a:xfrm>
          <a:prstGeom prst="rtTriangle">
            <a:avLst/>
          </a:prstGeom>
          <a:solidFill>
            <a:srgbClr val="FFC000">
              <a:alpha val="60000"/>
            </a:srgbClr>
          </a:solidFill>
          <a:ln w="12700" cap="flat" cmpd="sng" algn="ctr">
            <a:solidFill>
              <a:srgbClr val="A5B5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ysClr val="window" lastClr="FFFFFF"/>
              </a:solidFill>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ysClr val="window" lastClr="FFFFFF"/>
              </a:solidFill>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ysClr val="window" lastClr="FFFFFF"/>
              </a:solidFill>
              <a:effectLst/>
              <a:uLnTx/>
              <a:uFillTx/>
              <a:latin typeface="Swis721 Cn BT"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ysClr val="window" lastClr="FFFFFF"/>
              </a:solidFill>
              <a:effectLst/>
              <a:uLnTx/>
              <a:uFillTx/>
              <a:latin typeface="Swis721 Cn BT" pitchFamily="34" charset="0"/>
              <a:ea typeface="+mn-ea"/>
              <a:cs typeface="+mn-cs"/>
            </a:endParaRPr>
          </a:p>
        </p:txBody>
      </p:sp>
      <p:sp>
        <p:nvSpPr>
          <p:cNvPr id="18" name="TextBox 17"/>
          <p:cNvSpPr txBox="1"/>
          <p:nvPr/>
        </p:nvSpPr>
        <p:spPr>
          <a:xfrm>
            <a:off x="4641288" y="3621295"/>
            <a:ext cx="1704108" cy="400110"/>
          </a:xfrm>
          <a:prstGeom prst="rect">
            <a:avLst/>
          </a:prstGeom>
          <a:noFill/>
        </p:spPr>
        <p:txBody>
          <a:bodyPr wrap="square" rtlCol="0">
            <a:spAutoFit/>
          </a:bodyPr>
          <a:lstStyle/>
          <a:p>
            <a:r>
              <a:rPr lang="en-US" sz="2000" b="1" dirty="0" smtClean="0">
                <a:latin typeface="Swis721 Cn BT" pitchFamily="34" charset="0"/>
              </a:rPr>
              <a:t>Threats</a:t>
            </a:r>
            <a:endParaRPr lang="en-US" sz="2000" b="1" dirty="0">
              <a:latin typeface="Swis721 Cn BT" pitchFamily="34" charset="0"/>
            </a:endParaRPr>
          </a:p>
        </p:txBody>
      </p:sp>
      <p:sp>
        <p:nvSpPr>
          <p:cNvPr id="10" name="Rectangle 9"/>
          <p:cNvSpPr/>
          <p:nvPr/>
        </p:nvSpPr>
        <p:spPr>
          <a:xfrm>
            <a:off x="914400" y="4674241"/>
            <a:ext cx="4890655" cy="1842655"/>
          </a:xfrm>
          <a:prstGeom prst="rect">
            <a:avLst/>
          </a:prstGeom>
          <a:solidFill>
            <a:sysClr val="window" lastClr="FFFFFF">
              <a:lumMod val="75000"/>
              <a:alpha val="24000"/>
            </a:sysClr>
          </a:solidFill>
          <a:ln w="12700" cap="flat" cmpd="sng" algn="ctr">
            <a:solidFill>
              <a:srgbClr val="A5B592"/>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Direct supply of government and competing with government</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lang="en-US" kern="0" dirty="0" smtClean="0">
                <a:solidFill>
                  <a:sysClr val="windowText" lastClr="000000"/>
                </a:solidFill>
                <a:latin typeface="Swis721 Cn BT" pitchFamily="34" charset="0"/>
              </a:rPr>
              <a:t>Competition from local substandard, overcommitted players</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0" cap="none" spc="0" normalizeH="0" baseline="0" noProof="0" dirty="0" smtClean="0">
                <a:ln>
                  <a:noFill/>
                </a:ln>
                <a:solidFill>
                  <a:sysClr val="windowText" lastClr="000000"/>
                </a:solidFill>
                <a:effectLst/>
                <a:uLnTx/>
                <a:uFillTx/>
                <a:latin typeface="Swis721 Cn BT" pitchFamily="34" charset="0"/>
                <a:ea typeface="+mn-ea"/>
                <a:cs typeface="+mn-cs"/>
              </a:rPr>
              <a:t>Local Influence and its possible effect</a:t>
            </a:r>
            <a:r>
              <a:rPr kumimoji="0" lang="en-US" sz="1800" b="0" i="0" u="none" strike="noStrike" kern="0" cap="none" spc="0" normalizeH="0" noProof="0" dirty="0" smtClean="0">
                <a:ln>
                  <a:noFill/>
                </a:ln>
                <a:solidFill>
                  <a:sysClr val="windowText" lastClr="000000"/>
                </a:solidFill>
                <a:effectLst/>
                <a:uLnTx/>
                <a:uFillTx/>
                <a:latin typeface="Swis721 Cn BT" pitchFamily="34" charset="0"/>
                <a:ea typeface="+mn-ea"/>
                <a:cs typeface="+mn-cs"/>
              </a:rPr>
              <a:t> on project execution &amp; time run</a:t>
            </a:r>
            <a:endParaRPr kumimoji="0" lang="en-US" sz="1800" b="0" i="0" u="none" strike="noStrike" kern="0" cap="none" spc="0" normalizeH="0" baseline="0" noProof="0" dirty="0">
              <a:ln>
                <a:noFill/>
              </a:ln>
              <a:solidFill>
                <a:sysClr val="windowText" lastClr="000000"/>
              </a:solidFill>
              <a:effectLst/>
              <a:uLnTx/>
              <a:uFillTx/>
              <a:latin typeface="Swis721 Cn BT" pitchFamily="34" charset="0"/>
              <a:ea typeface="+mn-ea"/>
              <a:cs typeface="+mn-cs"/>
            </a:endParaRPr>
          </a:p>
        </p:txBody>
      </p:sp>
      <p:pic>
        <p:nvPicPr>
          <p:cNvPr id="19" name="Picture 18"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0"/>
            <a:ext cx="906911" cy="1224566"/>
          </a:xfrm>
          <a:prstGeom prst="rect">
            <a:avLst/>
          </a:prstGeom>
          <a:ln>
            <a:noFill/>
          </a:ln>
          <a:effectLst/>
        </p:spPr>
      </p:pic>
      <p:sp>
        <p:nvSpPr>
          <p:cNvPr id="20" name="Title 1"/>
          <p:cNvSpPr txBox="1">
            <a:spLocks/>
          </p:cNvSpPr>
          <p:nvPr/>
        </p:nvSpPr>
        <p:spPr>
          <a:xfrm>
            <a:off x="-2786" y="0"/>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SWOT</a:t>
            </a:r>
            <a:endParaRPr lang="en-GB" sz="2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4"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Strengths</a:t>
            </a:r>
            <a:endParaRPr lang="en-GB" sz="2400" dirty="0">
              <a:solidFill>
                <a:schemeClr val="bg1"/>
              </a:solidFill>
            </a:endParaRPr>
          </a:p>
        </p:txBody>
      </p:sp>
      <p:sp>
        <p:nvSpPr>
          <p:cNvPr id="5" name="Rectangle 4"/>
          <p:cNvSpPr/>
          <p:nvPr/>
        </p:nvSpPr>
        <p:spPr>
          <a:xfrm>
            <a:off x="0" y="1308535"/>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300"/>
              </a:spcAft>
              <a:defRPr/>
            </a:pPr>
            <a:r>
              <a:rPr lang="en-US" b="1" kern="0" dirty="0" smtClean="0">
                <a:solidFill>
                  <a:sysClr val="windowText" lastClr="000000"/>
                </a:solidFill>
                <a:latin typeface="Swis721 Cn BT" pitchFamily="34" charset="0"/>
              </a:rPr>
              <a:t>Innovative Business Model</a:t>
            </a:r>
          </a:p>
        </p:txBody>
      </p:sp>
      <p:sp>
        <p:nvSpPr>
          <p:cNvPr id="6" name="Rectangle 5"/>
          <p:cNvSpPr/>
          <p:nvPr/>
        </p:nvSpPr>
        <p:spPr>
          <a:xfrm>
            <a:off x="0" y="2422632"/>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300"/>
              </a:spcAft>
              <a:defRPr/>
            </a:pPr>
            <a:r>
              <a:rPr lang="en-US" b="1" kern="0" dirty="0" smtClean="0">
                <a:solidFill>
                  <a:sysClr val="windowText" lastClr="000000"/>
                </a:solidFill>
                <a:latin typeface="Swis721 Cn BT" pitchFamily="34" charset="0"/>
              </a:rPr>
              <a:t>Grip on Housing Finance/ Housing Finance Product  along with Customer</a:t>
            </a:r>
          </a:p>
        </p:txBody>
      </p:sp>
      <p:sp>
        <p:nvSpPr>
          <p:cNvPr id="7" name="Rectangle 6"/>
          <p:cNvSpPr/>
          <p:nvPr/>
        </p:nvSpPr>
        <p:spPr>
          <a:xfrm>
            <a:off x="0" y="3520962"/>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300"/>
              </a:spcAft>
              <a:defRPr/>
            </a:pPr>
            <a:r>
              <a:rPr lang="en-US" b="1" kern="0" dirty="0" smtClean="0">
                <a:solidFill>
                  <a:sysClr val="windowText" lastClr="000000"/>
                </a:solidFill>
                <a:latin typeface="Swis721 Cn BT" pitchFamily="34" charset="0"/>
              </a:rPr>
              <a:t>Tried/ Tested/ Successful volume base, direct end user marketing &amp; selling expertise</a:t>
            </a:r>
          </a:p>
        </p:txBody>
      </p:sp>
      <p:sp>
        <p:nvSpPr>
          <p:cNvPr id="8" name="Rectangle 7"/>
          <p:cNvSpPr/>
          <p:nvPr/>
        </p:nvSpPr>
        <p:spPr>
          <a:xfrm>
            <a:off x="0" y="4603529"/>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300"/>
              </a:spcAft>
              <a:defRPr/>
            </a:pPr>
            <a:r>
              <a:rPr lang="en-US" b="1" kern="0" dirty="0" smtClean="0">
                <a:solidFill>
                  <a:sysClr val="windowText" lastClr="000000"/>
                </a:solidFill>
                <a:latin typeface="Swis721 Cn BT" pitchFamily="34" charset="0"/>
              </a:rPr>
              <a:t>Involvement of NGO, Understanding of business at grass root level &amp; energetic/ passionate/ committed team</a:t>
            </a:r>
          </a:p>
        </p:txBody>
      </p:sp>
      <p:sp>
        <p:nvSpPr>
          <p:cNvPr id="9" name="Rectangle 8"/>
          <p:cNvSpPr/>
          <p:nvPr/>
        </p:nvSpPr>
        <p:spPr>
          <a:xfrm>
            <a:off x="0" y="5859516"/>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300"/>
              </a:spcAft>
              <a:defRPr/>
            </a:pPr>
            <a:r>
              <a:rPr lang="en-US" b="1" kern="0" dirty="0" smtClean="0">
                <a:solidFill>
                  <a:sysClr val="windowText" lastClr="000000"/>
                </a:solidFill>
                <a:latin typeface="Swis721 Cn BT" pitchFamily="34" charset="0"/>
              </a:rPr>
              <a:t>GIIRS rating/ Awards/ Documentation</a:t>
            </a:r>
          </a:p>
        </p:txBody>
      </p:sp>
      <p:sp>
        <p:nvSpPr>
          <p:cNvPr id="10" name="TextBox 9"/>
          <p:cNvSpPr txBox="1"/>
          <p:nvPr/>
        </p:nvSpPr>
        <p:spPr>
          <a:xfrm>
            <a:off x="0" y="1765738"/>
            <a:ext cx="12192000" cy="646331"/>
          </a:xfrm>
          <a:prstGeom prst="rect">
            <a:avLst/>
          </a:prstGeom>
          <a:noFill/>
        </p:spPr>
        <p:txBody>
          <a:bodyPr wrap="square" rtlCol="0">
            <a:spAutoFit/>
          </a:bodyPr>
          <a:lstStyle/>
          <a:p>
            <a:r>
              <a:rPr lang="en-US" dirty="0" smtClean="0">
                <a:latin typeface="Swis721 LtCn BT" pitchFamily="34" charset="0"/>
              </a:rPr>
              <a:t>Only business model which has inbuilt housing finance and community initiatives. The model has been accepted and appreciated by people at bottom of pyramid. </a:t>
            </a:r>
            <a:endParaRPr lang="en-US" dirty="0">
              <a:latin typeface="Swis721 LtCn BT" pitchFamily="34" charset="0"/>
            </a:endParaRPr>
          </a:p>
        </p:txBody>
      </p:sp>
      <p:sp>
        <p:nvSpPr>
          <p:cNvPr id="11" name="TextBox 10"/>
          <p:cNvSpPr txBox="1"/>
          <p:nvPr/>
        </p:nvSpPr>
        <p:spPr>
          <a:xfrm>
            <a:off x="0" y="2832539"/>
            <a:ext cx="12192000" cy="646331"/>
          </a:xfrm>
          <a:prstGeom prst="rect">
            <a:avLst/>
          </a:prstGeom>
          <a:noFill/>
        </p:spPr>
        <p:txBody>
          <a:bodyPr wrap="square" rtlCol="0">
            <a:spAutoFit/>
          </a:bodyPr>
          <a:lstStyle/>
          <a:p>
            <a:r>
              <a:rPr lang="en-US" dirty="0" smtClean="0">
                <a:latin typeface="Swis721 LtCn BT" pitchFamily="34" charset="0"/>
              </a:rPr>
              <a:t>As a part of sales and marketing, we help in building strong bridge between Housing Finance Companies and customers. Griha Pravesh is promoted to ease people in the process of housing finance</a:t>
            </a:r>
            <a:endParaRPr lang="en-US" dirty="0">
              <a:latin typeface="Swis721 LtCn BT" pitchFamily="34" charset="0"/>
            </a:endParaRPr>
          </a:p>
        </p:txBody>
      </p:sp>
      <p:sp>
        <p:nvSpPr>
          <p:cNvPr id="12" name="TextBox 11"/>
          <p:cNvSpPr txBox="1"/>
          <p:nvPr/>
        </p:nvSpPr>
        <p:spPr>
          <a:xfrm>
            <a:off x="0" y="3936124"/>
            <a:ext cx="12192000" cy="646331"/>
          </a:xfrm>
          <a:prstGeom prst="rect">
            <a:avLst/>
          </a:prstGeom>
          <a:noFill/>
        </p:spPr>
        <p:txBody>
          <a:bodyPr wrap="square" rtlCol="0">
            <a:spAutoFit/>
          </a:bodyPr>
          <a:lstStyle/>
          <a:p>
            <a:r>
              <a:rPr lang="en-US" dirty="0" smtClean="0">
                <a:latin typeface="Swis721 LtCn BT" pitchFamily="34" charset="0"/>
              </a:rPr>
              <a:t>DBS has unique capability of making strategies, identifying catchment areas, connecting with end users with the help of NGO &amp; local players. Its expertise lies in exhibiting the project in a language which is easy and understandable to the customers</a:t>
            </a:r>
            <a:endParaRPr lang="en-US" dirty="0">
              <a:latin typeface="Swis721 LtCn BT" pitchFamily="34" charset="0"/>
            </a:endParaRPr>
          </a:p>
        </p:txBody>
      </p:sp>
      <p:sp>
        <p:nvSpPr>
          <p:cNvPr id="13" name="TextBox 12"/>
          <p:cNvSpPr txBox="1"/>
          <p:nvPr/>
        </p:nvSpPr>
        <p:spPr>
          <a:xfrm>
            <a:off x="0" y="5071242"/>
            <a:ext cx="12192000" cy="646331"/>
          </a:xfrm>
          <a:prstGeom prst="rect">
            <a:avLst/>
          </a:prstGeom>
          <a:noFill/>
        </p:spPr>
        <p:txBody>
          <a:bodyPr wrap="square" rtlCol="0">
            <a:spAutoFit/>
          </a:bodyPr>
          <a:lstStyle/>
          <a:p>
            <a:r>
              <a:rPr lang="en-US" dirty="0" smtClean="0">
                <a:latin typeface="Swis721 LtCn BT" pitchFamily="34" charset="0"/>
              </a:rPr>
              <a:t>DBS has always had the approach of keeping customers in the centre with appropriate product; which has helped us in gaining knowledge and first hand learnings. DBS team has driven by cause and not been completely commercial/ professionals.</a:t>
            </a:r>
            <a:endParaRPr lang="en-US" dirty="0">
              <a:latin typeface="Swis721 LtCn BT" pitchFamily="34" charset="0"/>
            </a:endParaRPr>
          </a:p>
        </p:txBody>
      </p:sp>
      <p:sp>
        <p:nvSpPr>
          <p:cNvPr id="15" name="TextBox 14"/>
          <p:cNvSpPr txBox="1"/>
          <p:nvPr/>
        </p:nvSpPr>
        <p:spPr>
          <a:xfrm>
            <a:off x="0" y="6211669"/>
            <a:ext cx="12192000" cy="646331"/>
          </a:xfrm>
          <a:prstGeom prst="rect">
            <a:avLst/>
          </a:prstGeom>
          <a:noFill/>
        </p:spPr>
        <p:txBody>
          <a:bodyPr wrap="square" rtlCol="0">
            <a:spAutoFit/>
          </a:bodyPr>
          <a:lstStyle/>
          <a:p>
            <a:r>
              <a:rPr lang="en-US" dirty="0" smtClean="0">
                <a:latin typeface="Swis721 LtCn BT" pitchFamily="34" charset="0"/>
              </a:rPr>
              <a:t>DBS has acquired international impact rating and made its presence in impact investors world and has also been acknowledged by many awards &amp; government facilitation.</a:t>
            </a:r>
            <a:endParaRPr lang="en-US" dirty="0">
              <a:latin typeface="Swis721 LtCn BT"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Weakness</a:t>
            </a:r>
            <a:endParaRPr lang="en-GB" sz="2400" dirty="0">
              <a:solidFill>
                <a:schemeClr val="bg1"/>
              </a:solidFill>
            </a:endParaRPr>
          </a:p>
        </p:txBody>
      </p:sp>
      <p:sp>
        <p:nvSpPr>
          <p:cNvPr id="4" name="Rectangle 3"/>
          <p:cNvSpPr/>
          <p:nvPr/>
        </p:nvSpPr>
        <p:spPr>
          <a:xfrm>
            <a:off x="0" y="1308535"/>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Very </a:t>
            </a:r>
            <a:r>
              <a:rPr lang="en-US" b="1" kern="0" dirty="0" smtClean="0">
                <a:solidFill>
                  <a:sysClr val="windowText" lastClr="000000"/>
                </a:solidFill>
                <a:latin typeface="Swis721 Cn BT" pitchFamily="34" charset="0"/>
              </a:rPr>
              <a:t>low </a:t>
            </a:r>
            <a:r>
              <a:rPr lang="en-US" b="1" kern="0" dirty="0" smtClean="0">
                <a:solidFill>
                  <a:sysClr val="windowText" lastClr="000000"/>
                </a:solidFill>
                <a:latin typeface="Swis721 Cn BT" pitchFamily="34" charset="0"/>
              </a:rPr>
              <a:t>capital base business structure</a:t>
            </a:r>
          </a:p>
        </p:txBody>
      </p:sp>
      <p:sp>
        <p:nvSpPr>
          <p:cNvPr id="5" name="Rectangle 4"/>
          <p:cNvSpPr/>
          <p:nvPr/>
        </p:nvSpPr>
        <p:spPr>
          <a:xfrm>
            <a:off x="0" y="2643349"/>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defRPr/>
            </a:pPr>
            <a:r>
              <a:rPr lang="en-US" b="1" kern="0" dirty="0" smtClean="0">
                <a:solidFill>
                  <a:sysClr val="windowText" lastClr="000000"/>
                </a:solidFill>
                <a:latin typeface="Swis721 Cn BT" pitchFamily="34" charset="0"/>
              </a:rPr>
              <a:t>Less exposure to financial closure &amp; expertise</a:t>
            </a:r>
          </a:p>
        </p:txBody>
      </p:sp>
      <p:sp>
        <p:nvSpPr>
          <p:cNvPr id="6" name="Rectangle 5"/>
          <p:cNvSpPr/>
          <p:nvPr/>
        </p:nvSpPr>
        <p:spPr>
          <a:xfrm>
            <a:off x="0" y="3962397"/>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Less exposure to corporate protocols</a:t>
            </a:r>
          </a:p>
        </p:txBody>
      </p:sp>
      <p:sp>
        <p:nvSpPr>
          <p:cNvPr id="7" name="Rectangle 6"/>
          <p:cNvSpPr/>
          <p:nvPr/>
        </p:nvSpPr>
        <p:spPr>
          <a:xfrm>
            <a:off x="0" y="5171087"/>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defRPr/>
            </a:pPr>
            <a:r>
              <a:rPr lang="en-US" b="1" kern="0" dirty="0" smtClean="0">
                <a:solidFill>
                  <a:sysClr val="windowText" lastClr="000000"/>
                </a:solidFill>
                <a:latin typeface="Swis721 Cn BT" pitchFamily="34" charset="0"/>
              </a:rPr>
              <a:t>No access to cheap funds/ Low rate finance</a:t>
            </a:r>
          </a:p>
        </p:txBody>
      </p:sp>
      <p:sp>
        <p:nvSpPr>
          <p:cNvPr id="8" name="TextBox 7"/>
          <p:cNvSpPr txBox="1"/>
          <p:nvPr/>
        </p:nvSpPr>
        <p:spPr>
          <a:xfrm>
            <a:off x="0" y="1765738"/>
            <a:ext cx="12192000" cy="646331"/>
          </a:xfrm>
          <a:prstGeom prst="rect">
            <a:avLst/>
          </a:prstGeom>
          <a:noFill/>
        </p:spPr>
        <p:txBody>
          <a:bodyPr wrap="square" rtlCol="0">
            <a:spAutoFit/>
          </a:bodyPr>
          <a:lstStyle/>
          <a:p>
            <a:r>
              <a:rPr lang="en-US" dirty="0" smtClean="0">
                <a:latin typeface="Swis721 LtCn BT" pitchFamily="34" charset="0"/>
              </a:rPr>
              <a:t>DBS was started &amp; managed with a capital of less than 2 crores, against aspiration of building 50000 homes in 7 years. This has made the company financially unstable. The timely support of equity was not received as was planned or desired. </a:t>
            </a:r>
            <a:endParaRPr lang="en-US" dirty="0">
              <a:latin typeface="Swis721 LtCn BT" pitchFamily="34" charset="0"/>
            </a:endParaRPr>
          </a:p>
        </p:txBody>
      </p:sp>
      <p:sp>
        <p:nvSpPr>
          <p:cNvPr id="9" name="TextBox 8"/>
          <p:cNvSpPr txBox="1"/>
          <p:nvPr/>
        </p:nvSpPr>
        <p:spPr>
          <a:xfrm>
            <a:off x="0" y="3163614"/>
            <a:ext cx="12192000" cy="646331"/>
          </a:xfrm>
          <a:prstGeom prst="rect">
            <a:avLst/>
          </a:prstGeom>
          <a:noFill/>
        </p:spPr>
        <p:txBody>
          <a:bodyPr wrap="square" rtlCol="0">
            <a:spAutoFit/>
          </a:bodyPr>
          <a:lstStyle/>
          <a:p>
            <a:r>
              <a:rPr lang="en-US" dirty="0" smtClean="0">
                <a:latin typeface="Swis721 LtCn BT" pitchFamily="34" charset="0"/>
              </a:rPr>
              <a:t>By keeping Complete focus on experimenting and learning affordable housing business we made blunder by not strengthening the financial vertical and did not learn financial discipline over a period of time.</a:t>
            </a:r>
            <a:endParaRPr lang="en-US" dirty="0">
              <a:latin typeface="Swis721 LtCn BT" pitchFamily="34" charset="0"/>
            </a:endParaRPr>
          </a:p>
        </p:txBody>
      </p:sp>
      <p:sp>
        <p:nvSpPr>
          <p:cNvPr id="10" name="TextBox 9"/>
          <p:cNvSpPr txBox="1"/>
          <p:nvPr/>
        </p:nvSpPr>
        <p:spPr>
          <a:xfrm>
            <a:off x="0" y="4440621"/>
            <a:ext cx="12192000" cy="646331"/>
          </a:xfrm>
          <a:prstGeom prst="rect">
            <a:avLst/>
          </a:prstGeom>
          <a:noFill/>
        </p:spPr>
        <p:txBody>
          <a:bodyPr wrap="square" rtlCol="0">
            <a:spAutoFit/>
          </a:bodyPr>
          <a:lstStyle/>
          <a:p>
            <a:r>
              <a:rPr lang="en-US" dirty="0" smtClean="0">
                <a:latin typeface="Swis721 LtCn BT" pitchFamily="34" charset="0"/>
              </a:rPr>
              <a:t>We have now realized the importance of learning corporate </a:t>
            </a:r>
            <a:r>
              <a:rPr lang="en-US" dirty="0" err="1" smtClean="0">
                <a:latin typeface="Swis721 LtCn BT" pitchFamily="34" charset="0"/>
              </a:rPr>
              <a:t>protocals</a:t>
            </a:r>
            <a:r>
              <a:rPr lang="en-US" dirty="0" smtClean="0">
                <a:latin typeface="Swis721 LtCn BT" pitchFamily="34" charset="0"/>
              </a:rPr>
              <a:t> and formats which is essential to grow. In the past, absence of the same has made us ineligible to corporate investors who only see and understand numbers.  </a:t>
            </a:r>
            <a:endParaRPr lang="en-US" dirty="0">
              <a:latin typeface="Swis721 LtCn BT" pitchFamily="34" charset="0"/>
            </a:endParaRPr>
          </a:p>
        </p:txBody>
      </p:sp>
      <p:sp>
        <p:nvSpPr>
          <p:cNvPr id="11" name="TextBox 10"/>
          <p:cNvSpPr txBox="1"/>
          <p:nvPr/>
        </p:nvSpPr>
        <p:spPr>
          <a:xfrm>
            <a:off x="0" y="5701862"/>
            <a:ext cx="12192000" cy="646331"/>
          </a:xfrm>
          <a:prstGeom prst="rect">
            <a:avLst/>
          </a:prstGeom>
          <a:noFill/>
        </p:spPr>
        <p:txBody>
          <a:bodyPr wrap="square" rtlCol="0">
            <a:spAutoFit/>
          </a:bodyPr>
          <a:lstStyle/>
          <a:p>
            <a:r>
              <a:rPr lang="en-US" dirty="0" smtClean="0">
                <a:latin typeface="Swis721 LtCn BT" pitchFamily="34" charset="0"/>
              </a:rPr>
              <a:t>Due to insufficient working capital company has to opt for traditional , informal and costly borrowings. </a:t>
            </a:r>
            <a:r>
              <a:rPr lang="en-US" dirty="0" err="1" smtClean="0">
                <a:latin typeface="Swis721 LtCn BT" pitchFamily="34" charset="0"/>
              </a:rPr>
              <a:t>Infact</a:t>
            </a:r>
            <a:r>
              <a:rPr lang="en-US" dirty="0" smtClean="0">
                <a:latin typeface="Swis721 LtCn BT" pitchFamily="34" charset="0"/>
              </a:rPr>
              <a:t> in 7 years, DBS has not got bank finance due to ignorance on financial closures.</a:t>
            </a:r>
            <a:endParaRPr lang="en-US" dirty="0">
              <a:latin typeface="Swis721 LtCn BT"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Opportunities</a:t>
            </a:r>
            <a:endParaRPr lang="en-GB" sz="2400" dirty="0">
              <a:solidFill>
                <a:schemeClr val="bg1"/>
              </a:solidFill>
            </a:endParaRPr>
          </a:p>
        </p:txBody>
      </p:sp>
      <p:sp>
        <p:nvSpPr>
          <p:cNvPr id="4" name="Rectangle 3"/>
          <p:cNvSpPr/>
          <p:nvPr/>
        </p:nvSpPr>
        <p:spPr>
          <a:xfrm>
            <a:off x="0" y="1308535"/>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Right time in country as government is promoting affordable housing,</a:t>
            </a:r>
          </a:p>
        </p:txBody>
      </p:sp>
      <p:sp>
        <p:nvSpPr>
          <p:cNvPr id="7" name="Rectangle 6"/>
          <p:cNvSpPr/>
          <p:nvPr/>
        </p:nvSpPr>
        <p:spPr>
          <a:xfrm>
            <a:off x="0" y="2643349"/>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defRPr/>
            </a:pPr>
            <a:r>
              <a:rPr lang="en-US" b="1" kern="0" dirty="0" smtClean="0">
                <a:solidFill>
                  <a:sysClr val="windowText" lastClr="000000"/>
                </a:solidFill>
                <a:latin typeface="Swis721 Cn BT" pitchFamily="34" charset="0"/>
              </a:rPr>
              <a:t>Market driven and ample of latent demand identified</a:t>
            </a:r>
          </a:p>
        </p:txBody>
      </p:sp>
      <p:sp>
        <p:nvSpPr>
          <p:cNvPr id="8" name="Rectangle 7"/>
          <p:cNvSpPr/>
          <p:nvPr/>
        </p:nvSpPr>
        <p:spPr>
          <a:xfrm>
            <a:off x="0" y="3962397"/>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Absence of any national player in the space</a:t>
            </a:r>
          </a:p>
        </p:txBody>
      </p:sp>
      <p:sp>
        <p:nvSpPr>
          <p:cNvPr id="9" name="Rectangle 8"/>
          <p:cNvSpPr/>
          <p:nvPr/>
        </p:nvSpPr>
        <p:spPr>
          <a:xfrm>
            <a:off x="0" y="5171087"/>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defRPr/>
            </a:pPr>
            <a:r>
              <a:rPr lang="en-US" b="1" kern="0" dirty="0" smtClean="0">
                <a:solidFill>
                  <a:sysClr val="windowText" lastClr="000000"/>
                </a:solidFill>
                <a:latin typeface="Swis721 Cn BT" pitchFamily="34" charset="0"/>
              </a:rPr>
              <a:t>With appropriate approach, high volumes can be achieved</a:t>
            </a:r>
          </a:p>
        </p:txBody>
      </p:sp>
      <p:sp>
        <p:nvSpPr>
          <p:cNvPr id="10" name="TextBox 9"/>
          <p:cNvSpPr txBox="1"/>
          <p:nvPr/>
        </p:nvSpPr>
        <p:spPr>
          <a:xfrm>
            <a:off x="0" y="1765738"/>
            <a:ext cx="12192000" cy="646331"/>
          </a:xfrm>
          <a:prstGeom prst="rect">
            <a:avLst/>
          </a:prstGeom>
          <a:noFill/>
        </p:spPr>
        <p:txBody>
          <a:bodyPr wrap="square" rtlCol="0">
            <a:spAutoFit/>
          </a:bodyPr>
          <a:lstStyle/>
          <a:p>
            <a:r>
              <a:rPr lang="en-US" dirty="0" smtClean="0">
                <a:latin typeface="Swis721 LtCn BT" pitchFamily="34" charset="0"/>
              </a:rPr>
              <a:t>With the Prime Minister’s vision of ‘Housing for All by 2022’ , the awareness, aspirations, facilitations has increased. This has in turn also led to increased aspirations of people at the bottom of pyramid. </a:t>
            </a:r>
            <a:endParaRPr lang="en-US" dirty="0">
              <a:latin typeface="Swis721 LtCn BT" pitchFamily="34" charset="0"/>
            </a:endParaRPr>
          </a:p>
        </p:txBody>
      </p:sp>
      <p:sp>
        <p:nvSpPr>
          <p:cNvPr id="11" name="TextBox 10"/>
          <p:cNvSpPr txBox="1"/>
          <p:nvPr/>
        </p:nvSpPr>
        <p:spPr>
          <a:xfrm>
            <a:off x="0" y="3021724"/>
            <a:ext cx="12192000" cy="646331"/>
          </a:xfrm>
          <a:prstGeom prst="rect">
            <a:avLst/>
          </a:prstGeom>
          <a:noFill/>
        </p:spPr>
        <p:txBody>
          <a:bodyPr wrap="square" rtlCol="0">
            <a:spAutoFit/>
          </a:bodyPr>
          <a:lstStyle/>
          <a:p>
            <a:r>
              <a:rPr lang="en-US" dirty="0" smtClean="0">
                <a:latin typeface="Swis721 LtCn BT" pitchFamily="34" charset="0"/>
              </a:rPr>
              <a:t>According to statistics, the country needs 20 million homes and there are limited structured players in the industry supplying the right product at right price. This creates ample opportunities for business</a:t>
            </a:r>
            <a:endParaRPr lang="en-US" dirty="0">
              <a:latin typeface="Swis721 LtCn BT" pitchFamily="34" charset="0"/>
            </a:endParaRPr>
          </a:p>
        </p:txBody>
      </p:sp>
      <p:sp>
        <p:nvSpPr>
          <p:cNvPr id="12" name="TextBox 11"/>
          <p:cNvSpPr txBox="1"/>
          <p:nvPr/>
        </p:nvSpPr>
        <p:spPr>
          <a:xfrm>
            <a:off x="0" y="4361793"/>
            <a:ext cx="12192000" cy="646331"/>
          </a:xfrm>
          <a:prstGeom prst="rect">
            <a:avLst/>
          </a:prstGeom>
          <a:noFill/>
        </p:spPr>
        <p:txBody>
          <a:bodyPr wrap="square" rtlCol="0">
            <a:spAutoFit/>
          </a:bodyPr>
          <a:lstStyle/>
          <a:p>
            <a:r>
              <a:rPr lang="en-US" dirty="0" smtClean="0">
                <a:latin typeface="Swis721 LtCn BT" pitchFamily="34" charset="0"/>
              </a:rPr>
              <a:t>Affordable Housing has seen many local players, however there has been an absence of any national player thereby having scope of creating a strong brand with little different approach</a:t>
            </a:r>
            <a:endParaRPr lang="en-US" dirty="0">
              <a:latin typeface="Swis721 LtCn BT" pitchFamily="34" charset="0"/>
            </a:endParaRPr>
          </a:p>
        </p:txBody>
      </p:sp>
      <p:sp>
        <p:nvSpPr>
          <p:cNvPr id="13" name="TextBox 12"/>
          <p:cNvSpPr txBox="1"/>
          <p:nvPr/>
        </p:nvSpPr>
        <p:spPr>
          <a:xfrm>
            <a:off x="0" y="5680841"/>
            <a:ext cx="12192000" cy="369332"/>
          </a:xfrm>
          <a:prstGeom prst="rect">
            <a:avLst/>
          </a:prstGeom>
          <a:noFill/>
        </p:spPr>
        <p:txBody>
          <a:bodyPr wrap="square" rtlCol="0">
            <a:spAutoFit/>
          </a:bodyPr>
          <a:lstStyle/>
          <a:p>
            <a:r>
              <a:rPr lang="en-US" dirty="0" smtClean="0">
                <a:latin typeface="Swis721 LtCn BT" pitchFamily="34" charset="0"/>
              </a:rPr>
              <a:t>With the growing population, increasing urbanization and growing needs of housing, volumes will always be increasing. </a:t>
            </a:r>
            <a:endParaRPr lang="en-US" dirty="0">
              <a:latin typeface="Swis721 LtCn B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Threats</a:t>
            </a:r>
            <a:endParaRPr lang="en-GB" sz="2400" dirty="0">
              <a:solidFill>
                <a:schemeClr val="bg1"/>
              </a:solidFill>
            </a:endParaRPr>
          </a:p>
        </p:txBody>
      </p:sp>
      <p:sp>
        <p:nvSpPr>
          <p:cNvPr id="4" name="Rectangle 3"/>
          <p:cNvSpPr/>
          <p:nvPr/>
        </p:nvSpPr>
        <p:spPr>
          <a:xfrm>
            <a:off x="0" y="1308535"/>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Direct supply of government and competing with government</a:t>
            </a:r>
          </a:p>
        </p:txBody>
      </p:sp>
      <p:sp>
        <p:nvSpPr>
          <p:cNvPr id="5" name="Rectangle 4"/>
          <p:cNvSpPr/>
          <p:nvPr/>
        </p:nvSpPr>
        <p:spPr>
          <a:xfrm>
            <a:off x="0" y="3084784"/>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defRPr/>
            </a:pPr>
            <a:r>
              <a:rPr lang="en-US" b="1" kern="0" dirty="0" smtClean="0">
                <a:solidFill>
                  <a:sysClr val="windowText" lastClr="000000"/>
                </a:solidFill>
                <a:latin typeface="Swis721 Cn BT" pitchFamily="34" charset="0"/>
              </a:rPr>
              <a:t>Competition from local substandard, overcommitted players</a:t>
            </a:r>
          </a:p>
        </p:txBody>
      </p:sp>
      <p:sp>
        <p:nvSpPr>
          <p:cNvPr id="6" name="Rectangle 5"/>
          <p:cNvSpPr/>
          <p:nvPr/>
        </p:nvSpPr>
        <p:spPr>
          <a:xfrm>
            <a:off x="0" y="4924093"/>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Local Influence and possible effect on project execution &amp; time run</a:t>
            </a:r>
          </a:p>
        </p:txBody>
      </p:sp>
      <p:sp>
        <p:nvSpPr>
          <p:cNvPr id="8" name="TextBox 7"/>
          <p:cNvSpPr txBox="1"/>
          <p:nvPr/>
        </p:nvSpPr>
        <p:spPr>
          <a:xfrm>
            <a:off x="0" y="1765738"/>
            <a:ext cx="12192000" cy="646331"/>
          </a:xfrm>
          <a:prstGeom prst="rect">
            <a:avLst/>
          </a:prstGeom>
          <a:noFill/>
        </p:spPr>
        <p:txBody>
          <a:bodyPr wrap="square" rtlCol="0">
            <a:spAutoFit/>
          </a:bodyPr>
          <a:lstStyle/>
          <a:p>
            <a:r>
              <a:rPr lang="en-US" dirty="0" smtClean="0">
                <a:latin typeface="Swis721 LtCn BT" pitchFamily="34" charset="0"/>
              </a:rPr>
              <a:t>The subsidized homes supply sometimes misleads the end users. The announcements made by government are also not understood in its proper manner hence creating pressure on business and selling.</a:t>
            </a:r>
            <a:endParaRPr lang="en-US" dirty="0">
              <a:latin typeface="Swis721 LtCn BT" pitchFamily="34" charset="0"/>
            </a:endParaRPr>
          </a:p>
        </p:txBody>
      </p:sp>
      <p:sp>
        <p:nvSpPr>
          <p:cNvPr id="9" name="TextBox 8"/>
          <p:cNvSpPr txBox="1"/>
          <p:nvPr/>
        </p:nvSpPr>
        <p:spPr>
          <a:xfrm>
            <a:off x="0" y="3620814"/>
            <a:ext cx="12192000" cy="646331"/>
          </a:xfrm>
          <a:prstGeom prst="rect">
            <a:avLst/>
          </a:prstGeom>
          <a:noFill/>
        </p:spPr>
        <p:txBody>
          <a:bodyPr wrap="square" rtlCol="0">
            <a:spAutoFit/>
          </a:bodyPr>
          <a:lstStyle/>
          <a:p>
            <a:r>
              <a:rPr lang="en-US" dirty="0" smtClean="0">
                <a:latin typeface="Swis721 LtCn BT" pitchFamily="34" charset="0"/>
              </a:rPr>
              <a:t>In the past few years, with the concept of affordable housing becoming popular, and with the slow demand in main stream real estate; many non committed players have entered into this space making the market polluted. </a:t>
            </a:r>
            <a:endParaRPr lang="en-US" dirty="0">
              <a:latin typeface="Swis721 LtCn BT" pitchFamily="34" charset="0"/>
            </a:endParaRPr>
          </a:p>
        </p:txBody>
      </p:sp>
      <p:sp>
        <p:nvSpPr>
          <p:cNvPr id="10" name="TextBox 9"/>
          <p:cNvSpPr txBox="1"/>
          <p:nvPr/>
        </p:nvSpPr>
        <p:spPr>
          <a:xfrm>
            <a:off x="0" y="5475890"/>
            <a:ext cx="12192000" cy="369332"/>
          </a:xfrm>
          <a:prstGeom prst="rect">
            <a:avLst/>
          </a:prstGeom>
          <a:noFill/>
        </p:spPr>
        <p:txBody>
          <a:bodyPr wrap="square" rtlCol="0">
            <a:spAutoFit/>
          </a:bodyPr>
          <a:lstStyle/>
          <a:p>
            <a:r>
              <a:rPr lang="en-US" dirty="0" smtClean="0">
                <a:latin typeface="Swis721 LtCn BT" pitchFamily="34" charset="0"/>
              </a:rPr>
              <a:t>Local negative leaders, politicians, approving authorities and corruption can harm the project execution.</a:t>
            </a:r>
            <a:endParaRPr lang="en-US" dirty="0">
              <a:latin typeface="Swis721 LtCn BT"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GB" sz="2400" dirty="0" smtClean="0">
                <a:solidFill>
                  <a:schemeClr val="bg1"/>
                </a:solidFill>
              </a:rPr>
              <a:t>Why DBS still needs Strong Financial Partner</a:t>
            </a:r>
            <a:endParaRPr lang="en-GB" sz="2400" dirty="0">
              <a:solidFill>
                <a:schemeClr val="bg1"/>
              </a:solidFill>
            </a:endParaRPr>
          </a:p>
        </p:txBody>
      </p:sp>
      <p:sp>
        <p:nvSpPr>
          <p:cNvPr id="4" name="TextBox 3"/>
          <p:cNvSpPr txBox="1"/>
          <p:nvPr/>
        </p:nvSpPr>
        <p:spPr>
          <a:xfrm>
            <a:off x="409903" y="1403131"/>
            <a:ext cx="11477297" cy="4524315"/>
          </a:xfrm>
          <a:prstGeom prst="rect">
            <a:avLst/>
          </a:prstGeom>
          <a:noFill/>
        </p:spPr>
        <p:txBody>
          <a:bodyPr wrap="square" rtlCol="0">
            <a:spAutoFit/>
          </a:bodyPr>
          <a:lstStyle/>
          <a:p>
            <a:pPr marL="457200" indent="-457200" algn="just">
              <a:buFont typeface="Wingdings" pitchFamily="2" charset="2"/>
              <a:buChar char="Ø"/>
            </a:pPr>
            <a:r>
              <a:rPr lang="en-US" sz="2400" dirty="0" smtClean="0">
                <a:latin typeface="Swis721 LtCn BT" pitchFamily="34" charset="0"/>
              </a:rPr>
              <a:t>DBS has become non profit enterprise, even though we did not plan that way neither did we anticipate that way.</a:t>
            </a:r>
          </a:p>
          <a:p>
            <a:pPr marL="457200" indent="-457200" algn="just">
              <a:buFont typeface="Wingdings" pitchFamily="2" charset="2"/>
              <a:buChar char="Ø"/>
            </a:pPr>
            <a:r>
              <a:rPr lang="en-US" sz="2400" dirty="0" smtClean="0">
                <a:latin typeface="Swis721 LtCn BT" pitchFamily="34" charset="0"/>
              </a:rPr>
              <a:t>DBS has directly constructed 11,60,744 sq feet and 42,58,485 sq feet in partnership. Theoretically we should have lots of money in the account, but inspite of our strong execution record we haven’t been able to achieve financial stability.</a:t>
            </a:r>
          </a:p>
          <a:p>
            <a:pPr marL="457200" indent="-457200" algn="just">
              <a:buFont typeface="Wingdings" pitchFamily="2" charset="2"/>
              <a:buChar char="Ø"/>
            </a:pPr>
            <a:r>
              <a:rPr lang="en-US" sz="2400" dirty="0" smtClean="0">
                <a:latin typeface="Swis721 LtCn BT" pitchFamily="34" charset="0"/>
              </a:rPr>
              <a:t>The company is top heavy and over </a:t>
            </a:r>
            <a:r>
              <a:rPr lang="en-US" sz="2400" dirty="0" err="1" smtClean="0">
                <a:latin typeface="Swis721 LtCn BT" pitchFamily="34" charset="0"/>
              </a:rPr>
              <a:t>capatized</a:t>
            </a:r>
            <a:r>
              <a:rPr lang="en-US" sz="2400" dirty="0" smtClean="0">
                <a:latin typeface="Swis721 LtCn BT" pitchFamily="34" charset="0"/>
              </a:rPr>
              <a:t> so even after our individual projects have made profits ultimate financials were negative.</a:t>
            </a:r>
          </a:p>
          <a:p>
            <a:pPr marL="457200" indent="-457200" algn="just">
              <a:buFont typeface="Wingdings" pitchFamily="2" charset="2"/>
              <a:buChar char="Ø"/>
            </a:pPr>
            <a:r>
              <a:rPr lang="en-US" sz="2400" dirty="0" smtClean="0">
                <a:latin typeface="Swis721 LtCn BT" pitchFamily="34" charset="0"/>
              </a:rPr>
              <a:t>Inconsistency of project pipeline/ volumes has directly affected the financial cash flow. Hence, the need for backup/ access to cheap fund becomes a necessity for the survival.</a:t>
            </a:r>
          </a:p>
          <a:p>
            <a:pPr marL="457200" indent="-457200" algn="just">
              <a:buFont typeface="Wingdings" pitchFamily="2" charset="2"/>
              <a:buChar char="Ø"/>
            </a:pPr>
            <a:r>
              <a:rPr lang="en-US" sz="2400" dirty="0" smtClean="0">
                <a:latin typeface="Swis721 LtCn BT" pitchFamily="34" charset="0"/>
              </a:rPr>
              <a:t>Since 2013 we were looking for a financial partner to overcome above difficulties, with the same wavelength as us and strong financial capability; hence partnered with Brick Eagle in early 2015. But for unknown reasons they could not infuse required capital or reasonable debt in time.</a:t>
            </a:r>
            <a:endParaRPr lang="en-US" sz="2400" dirty="0">
              <a:latin typeface="Swis721 LtCn BT"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GB" sz="2400" dirty="0" smtClean="0">
                <a:solidFill>
                  <a:schemeClr val="bg1"/>
                </a:solidFill>
              </a:rPr>
              <a:t>Collaboration Possibilities</a:t>
            </a:r>
            <a:endParaRPr lang="en-GB" sz="2400" dirty="0">
              <a:solidFill>
                <a:schemeClr val="bg1"/>
              </a:solidFill>
            </a:endParaRPr>
          </a:p>
        </p:txBody>
      </p:sp>
      <p:sp>
        <p:nvSpPr>
          <p:cNvPr id="4" name="Rectangle 3"/>
          <p:cNvSpPr/>
          <p:nvPr/>
        </p:nvSpPr>
        <p:spPr>
          <a:xfrm>
            <a:off x="0" y="1308535"/>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Option 1</a:t>
            </a:r>
          </a:p>
        </p:txBody>
      </p:sp>
      <p:sp>
        <p:nvSpPr>
          <p:cNvPr id="5" name="TextBox 4"/>
          <p:cNvSpPr txBox="1"/>
          <p:nvPr/>
        </p:nvSpPr>
        <p:spPr>
          <a:xfrm>
            <a:off x="0" y="1655380"/>
            <a:ext cx="12192000" cy="1015663"/>
          </a:xfrm>
          <a:prstGeom prst="rect">
            <a:avLst/>
          </a:prstGeom>
          <a:noFill/>
        </p:spPr>
        <p:txBody>
          <a:bodyPr wrap="square" rtlCol="0">
            <a:spAutoFit/>
          </a:bodyPr>
          <a:lstStyle/>
          <a:p>
            <a:r>
              <a:rPr lang="en-US" sz="2000" dirty="0" smtClean="0">
                <a:latin typeface="Swis721 LtCn BT" pitchFamily="34" charset="0"/>
              </a:rPr>
              <a:t>Mahindra </a:t>
            </a:r>
            <a:r>
              <a:rPr lang="en-US" sz="2000" dirty="0" err="1" smtClean="0">
                <a:latin typeface="Swis721 LtCn BT" pitchFamily="34" charset="0"/>
              </a:rPr>
              <a:t>Lifespace</a:t>
            </a:r>
            <a:r>
              <a:rPr lang="en-US" sz="2000" dirty="0" smtClean="0">
                <a:latin typeface="Swis721 LtCn BT" pitchFamily="34" charset="0"/>
              </a:rPr>
              <a:t> invests in flagship company DBS Affordable Home Strategy Limited (where Brick Eagle has invested), in equity upto their comfort and operational ease. All project SPV’s can be </a:t>
            </a:r>
            <a:r>
              <a:rPr lang="en-US" sz="2000" dirty="0" err="1" smtClean="0">
                <a:latin typeface="Swis721 LtCn BT" pitchFamily="34" charset="0"/>
              </a:rPr>
              <a:t>subsidary</a:t>
            </a:r>
            <a:r>
              <a:rPr lang="en-US" sz="2000" dirty="0" smtClean="0">
                <a:latin typeface="Swis721 LtCn BT" pitchFamily="34" charset="0"/>
              </a:rPr>
              <a:t> of this company (At present, Vadodara SPV is planned in a similar way) and bring all required </a:t>
            </a:r>
            <a:r>
              <a:rPr lang="en-US" sz="2000" dirty="0" err="1" smtClean="0">
                <a:latin typeface="Swis721 LtCn BT" pitchFamily="34" charset="0"/>
              </a:rPr>
              <a:t>fundings</a:t>
            </a:r>
            <a:r>
              <a:rPr lang="en-US" sz="2000" dirty="0" smtClean="0">
                <a:latin typeface="Swis721 LtCn BT" pitchFamily="34" charset="0"/>
              </a:rPr>
              <a:t> as debt till you have complete financial understanding of company. </a:t>
            </a:r>
            <a:endParaRPr lang="en-US" sz="2000" dirty="0">
              <a:latin typeface="Swis721 LtCn BT" pitchFamily="34" charset="0"/>
            </a:endParaRPr>
          </a:p>
        </p:txBody>
      </p:sp>
      <p:sp>
        <p:nvSpPr>
          <p:cNvPr id="6" name="Rectangle 5"/>
          <p:cNvSpPr/>
          <p:nvPr/>
        </p:nvSpPr>
        <p:spPr>
          <a:xfrm>
            <a:off x="0" y="3037483"/>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defRPr/>
            </a:pPr>
            <a:r>
              <a:rPr lang="en-US" b="1" kern="0" dirty="0" smtClean="0">
                <a:solidFill>
                  <a:sysClr val="windowText" lastClr="000000"/>
                </a:solidFill>
                <a:latin typeface="Swis721 Cn BT" pitchFamily="34" charset="0"/>
              </a:rPr>
              <a:t>Option 1 A</a:t>
            </a:r>
          </a:p>
        </p:txBody>
      </p:sp>
      <p:sp>
        <p:nvSpPr>
          <p:cNvPr id="8" name="Rectangle 7"/>
          <p:cNvSpPr/>
          <p:nvPr/>
        </p:nvSpPr>
        <p:spPr>
          <a:xfrm>
            <a:off x="0" y="4561488"/>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Option 2</a:t>
            </a:r>
          </a:p>
        </p:txBody>
      </p:sp>
      <p:sp>
        <p:nvSpPr>
          <p:cNvPr id="9" name="TextBox 8"/>
          <p:cNvSpPr txBox="1"/>
          <p:nvPr/>
        </p:nvSpPr>
        <p:spPr>
          <a:xfrm>
            <a:off x="0" y="5002923"/>
            <a:ext cx="12192000" cy="1015663"/>
          </a:xfrm>
          <a:prstGeom prst="rect">
            <a:avLst/>
          </a:prstGeom>
          <a:noFill/>
        </p:spPr>
        <p:txBody>
          <a:bodyPr wrap="square" rtlCol="0">
            <a:spAutoFit/>
          </a:bodyPr>
          <a:lstStyle/>
          <a:p>
            <a:r>
              <a:rPr lang="en-US" sz="2000" dirty="0" smtClean="0">
                <a:latin typeface="Swis721 LtCn BT" pitchFamily="34" charset="0"/>
              </a:rPr>
              <a:t>For the time being, Mahindra </a:t>
            </a:r>
            <a:r>
              <a:rPr lang="en-US" sz="2000" dirty="0" err="1" smtClean="0">
                <a:latin typeface="Swis721 LtCn BT" pitchFamily="34" charset="0"/>
              </a:rPr>
              <a:t>lifespace</a:t>
            </a:r>
            <a:r>
              <a:rPr lang="en-US" sz="2000" dirty="0" smtClean="0">
                <a:latin typeface="Swis721 LtCn BT" pitchFamily="34" charset="0"/>
              </a:rPr>
              <a:t> can come at Vadodara project level, as this project is in comfortable stage from </a:t>
            </a:r>
            <a:r>
              <a:rPr lang="en-US" sz="2000" dirty="0" err="1" smtClean="0">
                <a:latin typeface="Swis721 LtCn BT" pitchFamily="34" charset="0"/>
              </a:rPr>
              <a:t>fisibilty</a:t>
            </a:r>
            <a:r>
              <a:rPr lang="en-US" sz="2000" dirty="0" smtClean="0">
                <a:latin typeface="Swis721 LtCn BT" pitchFamily="34" charset="0"/>
              </a:rPr>
              <a:t> and approval dimensions so it may be easy to convince board. After which, slowly from the bottom you can get into main company as and when needed or you become comfortable</a:t>
            </a:r>
            <a:endParaRPr lang="en-US" sz="2000" dirty="0">
              <a:latin typeface="Swis721 LtCn BT" pitchFamily="34" charset="0"/>
            </a:endParaRPr>
          </a:p>
        </p:txBody>
      </p:sp>
      <p:sp>
        <p:nvSpPr>
          <p:cNvPr id="12" name="TextBox 11"/>
          <p:cNvSpPr txBox="1"/>
          <p:nvPr/>
        </p:nvSpPr>
        <p:spPr>
          <a:xfrm>
            <a:off x="0" y="3463155"/>
            <a:ext cx="12192000" cy="707886"/>
          </a:xfrm>
          <a:prstGeom prst="rect">
            <a:avLst/>
          </a:prstGeom>
          <a:noFill/>
        </p:spPr>
        <p:txBody>
          <a:bodyPr wrap="square" rtlCol="0">
            <a:spAutoFit/>
          </a:bodyPr>
          <a:lstStyle/>
          <a:p>
            <a:r>
              <a:rPr lang="en-US" sz="2000" dirty="0" smtClean="0">
                <a:latin typeface="Swis721 LtCn BT" pitchFamily="34" charset="0"/>
              </a:rPr>
              <a:t>For easy execution or making it acceptable in M &amp; M board/ group, we can also think of taking over whole company OR merging with any entity OR dismantle old company in such a way that we can use its track record. </a:t>
            </a:r>
            <a:endParaRPr lang="en-US" sz="2000" dirty="0">
              <a:latin typeface="Swis721 LtCn BT"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4" name="Rectangle 3"/>
          <p:cNvSpPr/>
          <p:nvPr/>
        </p:nvSpPr>
        <p:spPr>
          <a:xfrm>
            <a:off x="0" y="1308535"/>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Option 3</a:t>
            </a:r>
          </a:p>
        </p:txBody>
      </p:sp>
      <p:sp>
        <p:nvSpPr>
          <p:cNvPr id="5" name="TextBox 4"/>
          <p:cNvSpPr txBox="1"/>
          <p:nvPr/>
        </p:nvSpPr>
        <p:spPr>
          <a:xfrm>
            <a:off x="0" y="1655380"/>
            <a:ext cx="12192000" cy="707886"/>
          </a:xfrm>
          <a:prstGeom prst="rect">
            <a:avLst/>
          </a:prstGeom>
          <a:noFill/>
        </p:spPr>
        <p:txBody>
          <a:bodyPr wrap="square" rtlCol="0">
            <a:spAutoFit/>
          </a:bodyPr>
          <a:lstStyle/>
          <a:p>
            <a:r>
              <a:rPr lang="en-US" sz="2000" dirty="0" smtClean="0">
                <a:latin typeface="Swis721 LtCn BT" pitchFamily="34" charset="0"/>
              </a:rPr>
              <a:t>We create complete new entity and wind up old structures over couple of years. So it can be started with fresh, ideal frame work and we can use team, expertise, project in pipeline and existing project in different format</a:t>
            </a:r>
            <a:endParaRPr lang="en-US" sz="2000" dirty="0">
              <a:latin typeface="Swis721 LtCn BT" pitchFamily="34" charset="0"/>
            </a:endParaRPr>
          </a:p>
        </p:txBody>
      </p:sp>
      <p:sp>
        <p:nvSpPr>
          <p:cNvPr id="6" name="Rectangle 5"/>
          <p:cNvSpPr/>
          <p:nvPr/>
        </p:nvSpPr>
        <p:spPr>
          <a:xfrm>
            <a:off x="0" y="3021721"/>
            <a:ext cx="12192000" cy="362607"/>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defRPr/>
            </a:pPr>
            <a:r>
              <a:rPr lang="en-US" b="1" kern="0" dirty="0" smtClean="0">
                <a:solidFill>
                  <a:sysClr val="windowText" lastClr="000000"/>
                </a:solidFill>
                <a:latin typeface="Swis721 Cn BT" pitchFamily="34" charset="0"/>
              </a:rPr>
              <a:t>Option 4</a:t>
            </a:r>
          </a:p>
        </p:txBody>
      </p:sp>
      <p:sp>
        <p:nvSpPr>
          <p:cNvPr id="7" name="TextBox 6"/>
          <p:cNvSpPr txBox="1"/>
          <p:nvPr/>
        </p:nvSpPr>
        <p:spPr>
          <a:xfrm>
            <a:off x="0" y="3368566"/>
            <a:ext cx="12192000" cy="400110"/>
          </a:xfrm>
          <a:prstGeom prst="rect">
            <a:avLst/>
          </a:prstGeom>
          <a:noFill/>
        </p:spPr>
        <p:txBody>
          <a:bodyPr wrap="square" rtlCol="0">
            <a:spAutoFit/>
          </a:bodyPr>
          <a:lstStyle/>
          <a:p>
            <a:r>
              <a:rPr lang="en-US" sz="2000" dirty="0" smtClean="0">
                <a:latin typeface="Swis721 LtCn BT" pitchFamily="34" charset="0"/>
              </a:rPr>
              <a:t>Any other new ways and means suggested by you or to be discussed in this meeting</a:t>
            </a:r>
            <a:endParaRPr lang="en-US" sz="2000" dirty="0">
              <a:latin typeface="Swis721 LtCn BT" pitchFamily="34" charset="0"/>
            </a:endParaRPr>
          </a:p>
        </p:txBody>
      </p:sp>
      <p:sp>
        <p:nvSpPr>
          <p:cNvPr id="8" name="Title 1"/>
          <p:cNvSpPr txBox="1">
            <a:spLocks/>
          </p:cNvSpPr>
          <p:nvPr/>
        </p:nvSpPr>
        <p:spPr>
          <a:xfrm>
            <a:off x="-2786" y="514226"/>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GB" sz="2400" dirty="0" smtClean="0">
                <a:solidFill>
                  <a:schemeClr val="bg1"/>
                </a:solidFill>
              </a:rPr>
              <a:t>Collaboration Possibilities</a:t>
            </a:r>
            <a:endParaRPr lang="en-GB" sz="24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_DSC0225.JPG"/>
          <p:cNvPicPr>
            <a:picLocks noChangeAspect="1"/>
          </p:cNvPicPr>
          <p:nvPr/>
        </p:nvPicPr>
        <p:blipFill>
          <a:blip r:embed="rId2" cstate="print">
            <a:duotone>
              <a:schemeClr val="accent3">
                <a:shade val="45000"/>
                <a:satMod val="135000"/>
              </a:schemeClr>
              <a:prstClr val="white"/>
            </a:duotone>
          </a:blip>
          <a:stretch>
            <a:fillRect/>
          </a:stretch>
        </p:blipFill>
        <p:spPr>
          <a:xfrm>
            <a:off x="2" y="0"/>
            <a:ext cx="12208550" cy="6883120"/>
          </a:xfrm>
          <a:prstGeom prst="rect">
            <a:avLst/>
          </a:prstGeom>
          <a:solidFill>
            <a:schemeClr val="accent2">
              <a:alpha val="21000"/>
            </a:schemeClr>
          </a:solidFill>
        </p:spPr>
      </p:pic>
      <p:sp>
        <p:nvSpPr>
          <p:cNvPr id="3" name="Content Placeholder 2"/>
          <p:cNvSpPr txBox="1">
            <a:spLocks/>
          </p:cNvSpPr>
          <p:nvPr/>
        </p:nvSpPr>
        <p:spPr>
          <a:xfrm>
            <a:off x="0" y="971550"/>
            <a:ext cx="12192000" cy="1581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smtClean="0">
              <a:latin typeface="Swis721 Cn BT" panose="020B0506020202030204" pitchFamily="34" charset="0"/>
            </a:endParaRPr>
          </a:p>
          <a:p>
            <a:pPr marL="0" indent="0" algn="ctr">
              <a:buFont typeface="Arial" panose="020B0604020202020204" pitchFamily="34" charset="0"/>
              <a:buNone/>
            </a:pPr>
            <a:r>
              <a:rPr lang="en-US" sz="2400" dirty="0" smtClean="0">
                <a:latin typeface="Swis721 Cn BT" panose="020B0506020202030204" pitchFamily="34" charset="0"/>
              </a:rPr>
              <a:t>…Thank You</a:t>
            </a:r>
            <a:endParaRPr lang="en-US" sz="2400" dirty="0">
              <a:latin typeface="Swis721 Cn BT" panose="020B0506020202030204" pitchFamily="34" charset="0"/>
            </a:endParaRPr>
          </a:p>
        </p:txBody>
      </p:sp>
      <p:sp>
        <p:nvSpPr>
          <p:cNvPr id="5" name="Subtitle 2"/>
          <p:cNvSpPr txBox="1">
            <a:spLocks/>
          </p:cNvSpPr>
          <p:nvPr/>
        </p:nvSpPr>
        <p:spPr>
          <a:xfrm>
            <a:off x="16554" y="4873139"/>
            <a:ext cx="12191999" cy="1158792"/>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lnSpc>
                <a:spcPct val="85000"/>
              </a:lnSpc>
              <a:spcBef>
                <a:spcPct val="0"/>
              </a:spcBef>
              <a:buNone/>
            </a:pPr>
            <a:endParaRPr lang="en-US" sz="700" b="1" spc="-51" dirty="0">
              <a:latin typeface="Swis721 Cn BT" panose="020B0506020202030204" pitchFamily="34" charset="0"/>
            </a:endParaRPr>
          </a:p>
          <a:p>
            <a:pPr marL="0" indent="0" algn="ctr">
              <a:lnSpc>
                <a:spcPct val="100000"/>
              </a:lnSpc>
              <a:spcBef>
                <a:spcPts val="0"/>
              </a:spcBef>
              <a:buNone/>
            </a:pPr>
            <a:r>
              <a:rPr lang="en-US" b="1" spc="-51" dirty="0">
                <a:latin typeface="Swis721 Cn BT" panose="020B0506020202030204" pitchFamily="34" charset="0"/>
              </a:rPr>
              <a:t>DBS Affordable Home Strategy Limited</a:t>
            </a:r>
          </a:p>
          <a:p>
            <a:pPr marL="0" indent="0" algn="ctr">
              <a:lnSpc>
                <a:spcPct val="100000"/>
              </a:lnSpc>
              <a:spcBef>
                <a:spcPts val="0"/>
              </a:spcBef>
              <a:buNone/>
            </a:pPr>
            <a:r>
              <a:rPr lang="en-GB" sz="1400" dirty="0" smtClean="0">
                <a:latin typeface="Swis721 Cn BT" panose="020B0506020202030204" pitchFamily="34" charset="0"/>
              </a:rPr>
              <a:t>Plot No. 130, </a:t>
            </a:r>
            <a:r>
              <a:rPr lang="pl-PL" sz="1400" dirty="0" smtClean="0">
                <a:latin typeface="Swis721 Cn BT" panose="020B0506020202030204" pitchFamily="34" charset="0"/>
              </a:rPr>
              <a:t>Moje </a:t>
            </a:r>
            <a:r>
              <a:rPr lang="pl-PL" sz="1400" dirty="0">
                <a:latin typeface="Swis721 Cn BT" panose="020B0506020202030204" pitchFamily="34" charset="0"/>
              </a:rPr>
              <a:t>Por, Adalaj-Koba Highway</a:t>
            </a:r>
            <a:r>
              <a:rPr lang="pl-PL" sz="1400" dirty="0" smtClean="0">
                <a:latin typeface="Swis721 Cn BT" panose="020B0506020202030204" pitchFamily="34" charset="0"/>
              </a:rPr>
              <a:t>, </a:t>
            </a:r>
            <a:r>
              <a:rPr lang="en-US" sz="1400" dirty="0" smtClean="0">
                <a:latin typeface="Swis721 Cn BT" panose="020B0506020202030204" pitchFamily="34" charset="0"/>
              </a:rPr>
              <a:t>District Gandhinagar, Gujarat - </a:t>
            </a:r>
            <a:r>
              <a:rPr lang="pl-PL" sz="1400" dirty="0">
                <a:latin typeface="Swis721 Cn BT" panose="020B0506020202030204" pitchFamily="34" charset="0"/>
              </a:rPr>
              <a:t>382421</a:t>
            </a:r>
            <a:r>
              <a:rPr lang="en-GB" sz="1400" dirty="0">
                <a:latin typeface="Swis721 Cn BT" panose="020B0506020202030204" pitchFamily="34" charset="0"/>
              </a:rPr>
              <a:t> </a:t>
            </a:r>
            <a:endParaRPr lang="en-US" sz="1400" b="1" spc="-51" dirty="0">
              <a:latin typeface="Swis721 Cn BT" panose="020B0506020202030204" pitchFamily="34" charset="0"/>
            </a:endParaRPr>
          </a:p>
          <a:p>
            <a:pPr marL="0" indent="0" algn="ctr">
              <a:lnSpc>
                <a:spcPct val="100000"/>
              </a:lnSpc>
              <a:spcBef>
                <a:spcPts val="0"/>
              </a:spcBef>
              <a:buNone/>
            </a:pPr>
            <a:endParaRPr lang="en-US" sz="1100" spc="300" dirty="0" smtClean="0">
              <a:latin typeface="Swis721 Cn BT" panose="020B0506020202030204" pitchFamily="34" charset="0"/>
            </a:endParaRPr>
          </a:p>
          <a:p>
            <a:pPr marL="0" indent="0" algn="ctr">
              <a:lnSpc>
                <a:spcPct val="100000"/>
              </a:lnSpc>
              <a:spcBef>
                <a:spcPts val="0"/>
              </a:spcBef>
              <a:buNone/>
            </a:pPr>
            <a:r>
              <a:rPr lang="en-US" sz="2000" b="1" dirty="0" smtClean="0">
                <a:solidFill>
                  <a:schemeClr val="accent6">
                    <a:lumMod val="75000"/>
                  </a:schemeClr>
                </a:solidFill>
                <a:latin typeface="Swis721 Cn BT" panose="020B0506020202030204" pitchFamily="34" charset="0"/>
              </a:rPr>
              <a:t>www.dbscommunities.com</a:t>
            </a:r>
            <a:endParaRPr lang="en-US" sz="2000" b="1" dirty="0">
              <a:solidFill>
                <a:schemeClr val="accent6">
                  <a:lumMod val="75000"/>
                </a:schemeClr>
              </a:solidFill>
              <a:latin typeface="Swis721 Cn BT" panose="020B0506020202030204" pitchFamily="34" charset="0"/>
            </a:endParaRPr>
          </a:p>
        </p:txBody>
      </p:sp>
      <p:pic>
        <p:nvPicPr>
          <p:cNvPr id="6" name="Picture 5" descr="C:\Users\KS\Desktop\Main_Page2.wmf"/>
          <p:cNvPicPr>
            <a:picLocks noChangeAspect="1"/>
          </p:cNvPicPr>
          <p:nvPr/>
        </p:nvPicPr>
        <p:blipFill>
          <a:blip r:embed="rId3" cstate="print">
            <a:extLst>
              <a:ext uri="{28A0092B-C50C-407E-A947-70E740481C1C}">
                <a14:useLocalDpi xmlns:a14="http://schemas.microsoft.com/office/drawing/2010/main" xmlns="" val="0"/>
              </a:ext>
            </a:extLst>
          </a:blip>
          <a:srcRect b="9677"/>
          <a:stretch>
            <a:fillRect/>
          </a:stretch>
        </p:blipFill>
        <p:spPr bwMode="auto">
          <a:xfrm>
            <a:off x="5371305" y="2603974"/>
            <a:ext cx="1449390" cy="1957053"/>
          </a:xfrm>
          <a:prstGeom prst="rect">
            <a:avLst/>
          </a:prstGeom>
          <a:ln>
            <a:noFill/>
          </a:ln>
          <a:effectLst/>
        </p:spPr>
      </p:pic>
      <p:sp>
        <p:nvSpPr>
          <p:cNvPr id="7" name="Rectangle 6"/>
          <p:cNvSpPr/>
          <p:nvPr/>
        </p:nvSpPr>
        <p:spPr>
          <a:xfrm>
            <a:off x="-1" y="6344043"/>
            <a:ext cx="12208553" cy="338554"/>
          </a:xfrm>
          <a:prstGeom prst="rect">
            <a:avLst/>
          </a:prstGeom>
        </p:spPr>
        <p:txBody>
          <a:bodyPr wrap="square">
            <a:spAutoFit/>
          </a:bodyPr>
          <a:lstStyle/>
          <a:p>
            <a:pPr algn="ctr"/>
            <a:r>
              <a:rPr lang="en-US" sz="1600" dirty="0">
                <a:latin typeface="Swis721 Cn BT" panose="020B0506020202030204" pitchFamily="34" charset="0"/>
              </a:rPr>
              <a:t>Toll </a:t>
            </a:r>
            <a:r>
              <a:rPr lang="en-US" sz="1600" dirty="0" smtClean="0">
                <a:latin typeface="Swis721 Cn BT" panose="020B0506020202030204" pitchFamily="34" charset="0"/>
              </a:rPr>
              <a:t>Free : 1800-123-6007  |   SMS : </a:t>
            </a:r>
            <a:r>
              <a:rPr lang="en-US" sz="1600" dirty="0">
                <a:latin typeface="Swis721 Cn BT" panose="020B0506020202030204" pitchFamily="34" charset="0"/>
              </a:rPr>
              <a:t>“UMANG” to </a:t>
            </a:r>
            <a:r>
              <a:rPr lang="en-US" sz="1600" dirty="0" smtClean="0">
                <a:latin typeface="Swis721 Cn BT" panose="020B0506020202030204" pitchFamily="34" charset="0"/>
              </a:rPr>
              <a:t>56767</a:t>
            </a:r>
            <a:endParaRPr lang="en-US" sz="1600" dirty="0">
              <a:effectLst/>
              <a:latin typeface="Swis721 Cn BT" panose="020B0506020202030204" pitchFamily="34" charset="0"/>
            </a:endParaRPr>
          </a:p>
        </p:txBody>
      </p:sp>
    </p:spTree>
    <p:extLst>
      <p:ext uri="{BB962C8B-B14F-4D97-AF65-F5344CB8AC3E}">
        <p14:creationId xmlns:p14="http://schemas.microsoft.com/office/powerpoint/2010/main" xmlns="" val="1371130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 y="1403511"/>
            <a:ext cx="12191998" cy="200407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79" indent="-357179" defTabSz="457200">
              <a:lnSpc>
                <a:spcPct val="140000"/>
              </a:lnSpc>
              <a:spcBef>
                <a:spcPct val="20000"/>
              </a:spcBef>
              <a:buFont typeface="Wingdings" panose="05000000000000000000" pitchFamily="2" charset="2"/>
              <a:buChar char="Ø"/>
            </a:pPr>
            <a:r>
              <a:rPr lang="en-US" sz="2200" b="1" dirty="0" smtClean="0">
                <a:latin typeface="Swis721 Cn BT" panose="020B0506020202030204" pitchFamily="34" charset="0"/>
              </a:rPr>
              <a:t>DBS Communities </a:t>
            </a:r>
            <a:r>
              <a:rPr lang="en-US" sz="2200" dirty="0" smtClean="0">
                <a:latin typeface="Swis721 Cn BT" panose="020B0506020202030204" pitchFamily="34" charset="0"/>
              </a:rPr>
              <a:t>is the flagship enterprise of </a:t>
            </a:r>
            <a:r>
              <a:rPr lang="en-US" sz="2200" b="1" dirty="0" smtClean="0">
                <a:latin typeface="Swis721 Cn BT" panose="020B0506020202030204" pitchFamily="34" charset="0"/>
              </a:rPr>
              <a:t>DBS Affordable Home Strategy Limited </a:t>
            </a:r>
            <a:r>
              <a:rPr lang="en-US" sz="2200" dirty="0" smtClean="0">
                <a:latin typeface="Swis721 Cn BT" panose="020B0506020202030204" pitchFamily="34" charset="0"/>
              </a:rPr>
              <a:t>and other closely held group companies</a:t>
            </a:r>
          </a:p>
          <a:p>
            <a:pPr marL="357179" indent="-357179" defTabSz="457200">
              <a:lnSpc>
                <a:spcPct val="140000"/>
              </a:lnSpc>
              <a:spcBef>
                <a:spcPct val="20000"/>
              </a:spcBef>
              <a:buFont typeface="Wingdings" panose="05000000000000000000" pitchFamily="2" charset="2"/>
              <a:buChar char="Ø"/>
            </a:pPr>
            <a:r>
              <a:rPr lang="en-US" sz="2200" b="1" dirty="0" smtClean="0">
                <a:latin typeface="Swis721 Cn BT" panose="020B0506020202030204" pitchFamily="34" charset="0"/>
              </a:rPr>
              <a:t>Established in 2009 to Create Viable Enterprise Models </a:t>
            </a:r>
            <a:r>
              <a:rPr lang="en-US" sz="2200" dirty="0" smtClean="0">
                <a:latin typeface="Swis721 Cn BT" panose="020B0506020202030204" pitchFamily="34" charset="0"/>
              </a:rPr>
              <a:t>for making Affordable Housing available to low-income families in urban India</a:t>
            </a:r>
            <a:endParaRPr lang="en-US" sz="2200" dirty="0">
              <a:latin typeface="Swis721 Cn BT" panose="020B0506020202030204" pitchFamily="34" charset="0"/>
            </a:endParaRPr>
          </a:p>
        </p:txBody>
      </p:sp>
      <p:sp>
        <p:nvSpPr>
          <p:cNvPr id="5" name="Rectangle 4"/>
          <p:cNvSpPr/>
          <p:nvPr/>
        </p:nvSpPr>
        <p:spPr>
          <a:xfrm>
            <a:off x="0" y="4536916"/>
            <a:ext cx="12192000" cy="988540"/>
          </a:xfrm>
          <a:prstGeom prst="rect">
            <a:avLst/>
          </a:prstGeom>
        </p:spPr>
        <p:txBody>
          <a:bodyPr wrap="square">
            <a:spAutoFit/>
          </a:bodyPr>
          <a:lstStyle/>
          <a:p>
            <a:pPr marL="357179" lvl="0" indent="-357179">
              <a:lnSpc>
                <a:spcPct val="140000"/>
              </a:lnSpc>
              <a:spcBef>
                <a:spcPct val="20000"/>
              </a:spcBef>
              <a:buFont typeface="Wingdings" panose="05000000000000000000" pitchFamily="2" charset="2"/>
              <a:buChar char="Ø"/>
            </a:pPr>
            <a:r>
              <a:rPr lang="en-US" sz="2200" dirty="0" smtClean="0">
                <a:latin typeface="Swis721 Cn BT" panose="020B0506020202030204" pitchFamily="34" charset="0"/>
              </a:rPr>
              <a:t>Having </a:t>
            </a:r>
            <a:r>
              <a:rPr lang="en-US" sz="2200" b="1" dirty="0">
                <a:latin typeface="Swis721 Cn BT" panose="020B0506020202030204" pitchFamily="34" charset="0"/>
              </a:rPr>
              <a:t>SAATH </a:t>
            </a:r>
            <a:r>
              <a:rPr lang="en-US" sz="2200" dirty="0">
                <a:latin typeface="Swis721 Cn BT" panose="020B0506020202030204" pitchFamily="34" charset="0"/>
              </a:rPr>
              <a:t>&amp;</a:t>
            </a:r>
            <a:r>
              <a:rPr lang="en-US" sz="2200" b="1" dirty="0">
                <a:latin typeface="Swis721 Cn BT" panose="020B0506020202030204" pitchFamily="34" charset="0"/>
              </a:rPr>
              <a:t> </a:t>
            </a:r>
            <a:r>
              <a:rPr lang="en-US" sz="2200" b="1" dirty="0" err="1">
                <a:latin typeface="Swis721 Cn BT" panose="020B0506020202030204" pitchFamily="34" charset="0"/>
              </a:rPr>
              <a:t>Mahila</a:t>
            </a:r>
            <a:r>
              <a:rPr lang="en-US" sz="2200" b="1" dirty="0">
                <a:latin typeface="Swis721 Cn BT" panose="020B0506020202030204" pitchFamily="34" charset="0"/>
              </a:rPr>
              <a:t> Housing </a:t>
            </a:r>
            <a:r>
              <a:rPr lang="en-US" sz="2200" b="1" dirty="0" err="1">
                <a:latin typeface="Swis721 Cn BT" panose="020B0506020202030204" pitchFamily="34" charset="0"/>
              </a:rPr>
              <a:t>Sewa</a:t>
            </a:r>
            <a:r>
              <a:rPr lang="en-US" sz="2200" b="1" dirty="0">
                <a:latin typeface="Swis721 Cn BT" panose="020B0506020202030204" pitchFamily="34" charset="0"/>
              </a:rPr>
              <a:t> Trust </a:t>
            </a:r>
            <a:r>
              <a:rPr lang="en-US" sz="2200" dirty="0">
                <a:latin typeface="Swis721 Cn BT" panose="020B0506020202030204" pitchFamily="34" charset="0"/>
              </a:rPr>
              <a:t>as </a:t>
            </a:r>
            <a:r>
              <a:rPr lang="en-US" sz="2200" dirty="0" smtClean="0">
                <a:latin typeface="Swis721 Cn BT" panose="020B0506020202030204" pitchFamily="34" charset="0"/>
              </a:rPr>
              <a:t>credible </a:t>
            </a:r>
            <a:r>
              <a:rPr lang="en-US" sz="2200" b="1" dirty="0" smtClean="0">
                <a:latin typeface="Swis721 Cn BT" panose="020B0506020202030204" pitchFamily="34" charset="0"/>
              </a:rPr>
              <a:t>NGO </a:t>
            </a:r>
            <a:r>
              <a:rPr lang="en-US" sz="2200" b="1" dirty="0">
                <a:latin typeface="Swis721 Cn BT" panose="020B0506020202030204" pitchFamily="34" charset="0"/>
              </a:rPr>
              <a:t>Partners </a:t>
            </a:r>
            <a:r>
              <a:rPr lang="en-US" sz="2200" b="1" dirty="0" smtClean="0">
                <a:latin typeface="Swis721 Cn BT" panose="020B0506020202030204" pitchFamily="34" charset="0"/>
              </a:rPr>
              <a:t>to act as an interface for customers </a:t>
            </a:r>
            <a:r>
              <a:rPr lang="en-US" sz="2200" dirty="0">
                <a:latin typeface="Swis721 Cn BT" panose="020B0506020202030204" pitchFamily="34" charset="0"/>
              </a:rPr>
              <a:t>and </a:t>
            </a:r>
            <a:r>
              <a:rPr lang="en-US" sz="2200" dirty="0" smtClean="0">
                <a:latin typeface="Swis721 Cn BT" panose="020B0506020202030204" pitchFamily="34" charset="0"/>
              </a:rPr>
              <a:t>for </a:t>
            </a:r>
            <a:r>
              <a:rPr lang="en-US" sz="2200" dirty="0">
                <a:latin typeface="Swis721 Cn BT" panose="020B0506020202030204" pitchFamily="34" charset="0"/>
              </a:rPr>
              <a:t>creating inclusive communities </a:t>
            </a:r>
            <a:r>
              <a:rPr lang="en-US" sz="2200" dirty="0" smtClean="0">
                <a:latin typeface="Swis721 Cn BT" panose="020B0506020202030204" pitchFamily="34" charset="0"/>
              </a:rPr>
              <a:t>inside </a:t>
            </a:r>
            <a:r>
              <a:rPr lang="en-US" sz="2200" dirty="0">
                <a:latin typeface="Swis721 Cn BT" panose="020B0506020202030204" pitchFamily="34" charset="0"/>
              </a:rPr>
              <a:t>our projects</a:t>
            </a:r>
            <a:endParaRPr lang="en-GB" sz="2200" dirty="0">
              <a:latin typeface="Swis721 Cn BT" panose="020B0506020202030204" pitchFamily="34" charset="0"/>
            </a:endParaRPr>
          </a:p>
        </p:txBody>
      </p:sp>
      <p:sp>
        <p:nvSpPr>
          <p:cNvPr id="6" name="TextBox 5"/>
          <p:cNvSpPr txBox="1"/>
          <p:nvPr/>
        </p:nvSpPr>
        <p:spPr>
          <a:xfrm>
            <a:off x="0" y="3573968"/>
            <a:ext cx="12192000" cy="769441"/>
          </a:xfrm>
          <a:prstGeom prst="rect">
            <a:avLst/>
          </a:prstGeom>
          <a:solidFill>
            <a:schemeClr val="accent2">
              <a:lumMod val="75000"/>
              <a:alpha val="60000"/>
            </a:schemeClr>
          </a:solidFill>
        </p:spPr>
        <p:txBody>
          <a:bodyPr wrap="square" rtlCol="0">
            <a:spAutoFit/>
          </a:bodyPr>
          <a:lstStyle/>
          <a:p>
            <a:pPr algn="ctr"/>
            <a:r>
              <a:rPr lang="en-US" sz="2200" dirty="0">
                <a:latin typeface="Swis721 Cn BT" panose="020B0506020202030204" pitchFamily="34" charset="0"/>
              </a:rPr>
              <a:t>DBS </a:t>
            </a:r>
            <a:r>
              <a:rPr lang="en-US" sz="2200" dirty="0" smtClean="0">
                <a:latin typeface="Swis721 Cn BT" panose="020B0506020202030204" pitchFamily="34" charset="0"/>
              </a:rPr>
              <a:t>Communities has been exclusively </a:t>
            </a:r>
            <a:r>
              <a:rPr lang="en-US" sz="2200" dirty="0">
                <a:latin typeface="Swis721 Cn BT" panose="020B0506020202030204" pitchFamily="34" charset="0"/>
              </a:rPr>
              <a:t>focusing </a:t>
            </a:r>
            <a:r>
              <a:rPr lang="en-US" sz="2200" dirty="0" smtClean="0">
                <a:latin typeface="Swis721 Cn BT" panose="020B0506020202030204" pitchFamily="34" charset="0"/>
              </a:rPr>
              <a:t>on </a:t>
            </a:r>
          </a:p>
          <a:p>
            <a:pPr algn="ctr"/>
            <a:r>
              <a:rPr lang="en-US" sz="2200" b="1" dirty="0" smtClean="0">
                <a:latin typeface="Swis721 Cn BT" panose="020B0506020202030204" pitchFamily="34" charset="0"/>
              </a:rPr>
              <a:t>“Social Affordable Housing” </a:t>
            </a:r>
            <a:r>
              <a:rPr lang="en-US" sz="2200" dirty="0" smtClean="0">
                <a:latin typeface="Swis721 Cn BT" panose="020B0506020202030204" pitchFamily="34" charset="0"/>
              </a:rPr>
              <a:t>since its inception</a:t>
            </a:r>
            <a:endParaRPr lang="en-US" sz="2200" b="1" dirty="0">
              <a:effectLst>
                <a:outerShdw blurRad="38100" dist="38100" dir="2700000" algn="tl">
                  <a:srgbClr val="000000">
                    <a:alpha val="43137"/>
                  </a:srgbClr>
                </a:outerShdw>
              </a:effectLst>
              <a:latin typeface="Swis721 Cn BT" panose="020B0506020202030204" pitchFamily="34" charset="0"/>
            </a:endParaRPr>
          </a:p>
        </p:txBody>
      </p:sp>
      <p:sp>
        <p:nvSpPr>
          <p:cNvPr id="7" name="Rectangle 6"/>
          <p:cNvSpPr/>
          <p:nvPr/>
        </p:nvSpPr>
        <p:spPr>
          <a:xfrm>
            <a:off x="0" y="5718963"/>
            <a:ext cx="12192000" cy="514436"/>
          </a:xfrm>
          <a:prstGeom prst="rect">
            <a:avLst/>
          </a:prstGeom>
        </p:spPr>
        <p:txBody>
          <a:bodyPr wrap="square">
            <a:spAutoFit/>
          </a:bodyPr>
          <a:lstStyle/>
          <a:p>
            <a:pPr marL="357179" lvl="0" indent="-357179">
              <a:lnSpc>
                <a:spcPct val="140000"/>
              </a:lnSpc>
              <a:spcBef>
                <a:spcPct val="20000"/>
              </a:spcBef>
              <a:buFont typeface="Wingdings" panose="05000000000000000000" pitchFamily="2" charset="2"/>
              <a:buChar char="Ø"/>
            </a:pPr>
            <a:r>
              <a:rPr lang="en-US" sz="2200" dirty="0" smtClean="0">
                <a:latin typeface="Swis721 Cn BT" panose="020B0506020202030204" pitchFamily="34" charset="0"/>
              </a:rPr>
              <a:t>DBS Communities Team consists </a:t>
            </a:r>
            <a:r>
              <a:rPr lang="en-US" sz="2200" dirty="0">
                <a:latin typeface="Swis721 Cn BT" panose="020B0506020202030204" pitchFamily="34" charset="0"/>
              </a:rPr>
              <a:t>of </a:t>
            </a:r>
            <a:r>
              <a:rPr lang="en-US" sz="2200" dirty="0" smtClean="0">
                <a:latin typeface="Swis721 Cn BT" panose="020B0506020202030204" pitchFamily="34" charset="0"/>
              </a:rPr>
              <a:t>Dedicated </a:t>
            </a:r>
            <a:r>
              <a:rPr lang="en-US" sz="2200" dirty="0">
                <a:latin typeface="Swis721 Cn BT" panose="020B0506020202030204" pitchFamily="34" charset="0"/>
              </a:rPr>
              <a:t>Professionals from the Real Estate Industry</a:t>
            </a:r>
            <a:endParaRPr lang="en-GB" sz="2200" dirty="0">
              <a:latin typeface="Swis721 Cn BT" panose="020B0506020202030204" pitchFamily="34" charset="0"/>
            </a:endParaRPr>
          </a:p>
        </p:txBody>
      </p:sp>
      <p:pic>
        <p:nvPicPr>
          <p:cNvPr id="9" name="Picture 8"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10" name="Title 1"/>
          <p:cNvSpPr txBox="1">
            <a:spLocks/>
          </p:cNvSpPr>
          <p:nvPr/>
        </p:nvSpPr>
        <p:spPr>
          <a:xfrm>
            <a:off x="0" y="9188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Who Are We &amp; What We Do</a:t>
            </a:r>
            <a:endParaRPr lang="en-GB" sz="2400" dirty="0">
              <a:solidFill>
                <a:schemeClr val="bg1"/>
              </a:solidFill>
            </a:endParaRPr>
          </a:p>
        </p:txBody>
      </p:sp>
    </p:spTree>
    <p:extLst>
      <p:ext uri="{BB962C8B-B14F-4D97-AF65-F5344CB8AC3E}">
        <p14:creationId xmlns:p14="http://schemas.microsoft.com/office/powerpoint/2010/main" xmlns="" val="68978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0988" y="2384484"/>
            <a:ext cx="3972983" cy="3688397"/>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Swis721 Cn BT" panose="020B0506020202030204" pitchFamily="34" charset="0"/>
            </a:endParaRPr>
          </a:p>
        </p:txBody>
      </p:sp>
      <p:sp>
        <p:nvSpPr>
          <p:cNvPr id="3" name="TextBox 2"/>
          <p:cNvSpPr txBox="1"/>
          <p:nvPr/>
        </p:nvSpPr>
        <p:spPr>
          <a:xfrm>
            <a:off x="250988" y="5699930"/>
            <a:ext cx="3972983" cy="307777"/>
          </a:xfrm>
          <a:prstGeom prst="rect">
            <a:avLst/>
          </a:prstGeom>
          <a:noFill/>
        </p:spPr>
        <p:txBody>
          <a:bodyPr wrap="square" rtlCol="0">
            <a:spAutoFit/>
          </a:bodyPr>
          <a:lstStyle/>
          <a:p>
            <a:pPr algn="ctr"/>
            <a:r>
              <a:rPr lang="en-US" sz="1400" b="1" dirty="0" smtClean="0">
                <a:latin typeface="Swis721 Cn BT" panose="020B0506020202030204" pitchFamily="34" charset="0"/>
              </a:rPr>
              <a:t>RESEARCH &amp; DEVELOPMENT</a:t>
            </a:r>
            <a:endParaRPr lang="en-US" sz="1400" b="1" dirty="0">
              <a:latin typeface="Swis721 Cn BT" panose="020B0506020202030204" pitchFamily="34" charset="0"/>
            </a:endParaRPr>
          </a:p>
        </p:txBody>
      </p:sp>
      <p:sp>
        <p:nvSpPr>
          <p:cNvPr id="4" name="Oval 3"/>
          <p:cNvSpPr/>
          <p:nvPr/>
        </p:nvSpPr>
        <p:spPr>
          <a:xfrm>
            <a:off x="1317788" y="2645978"/>
            <a:ext cx="1845733" cy="1767311"/>
          </a:xfrm>
          <a:prstGeom prst="ellipse">
            <a:avLst/>
          </a:prstGeom>
          <a:solidFill>
            <a:schemeClr val="accent6">
              <a:lumMod val="60000"/>
              <a:lumOff val="40000"/>
              <a:alpha val="47843"/>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latin typeface="Swis721 Cn BT" panose="020B0506020202030204" pitchFamily="34" charset="0"/>
              </a:rPr>
              <a:t>Design and Production of Houses</a:t>
            </a:r>
            <a:endParaRPr lang="en-US" sz="1500" b="1" dirty="0">
              <a:solidFill>
                <a:schemeClr val="tx1"/>
              </a:solidFill>
              <a:latin typeface="Swis721 Cn BT" panose="020B0506020202030204" pitchFamily="34" charset="0"/>
            </a:endParaRPr>
          </a:p>
        </p:txBody>
      </p:sp>
      <p:sp>
        <p:nvSpPr>
          <p:cNvPr id="5" name="Oval 4"/>
          <p:cNvSpPr/>
          <p:nvPr/>
        </p:nvSpPr>
        <p:spPr>
          <a:xfrm>
            <a:off x="534833" y="3882503"/>
            <a:ext cx="1845733" cy="1767311"/>
          </a:xfrm>
          <a:prstGeom prst="ellipse">
            <a:avLst/>
          </a:prstGeom>
          <a:solidFill>
            <a:schemeClr val="accent6">
              <a:lumMod val="60000"/>
              <a:lumOff val="40000"/>
              <a:alpha val="47843"/>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latin typeface="Swis721 Cn BT" panose="020B0506020202030204" pitchFamily="34" charset="0"/>
              </a:rPr>
              <a:t>Housing Finance</a:t>
            </a:r>
            <a:endParaRPr lang="en-US" sz="1500" b="1" dirty="0">
              <a:solidFill>
                <a:schemeClr val="tx1"/>
              </a:solidFill>
              <a:latin typeface="Swis721 Cn BT" panose="020B0506020202030204" pitchFamily="34" charset="0"/>
            </a:endParaRPr>
          </a:p>
        </p:txBody>
      </p:sp>
      <p:sp>
        <p:nvSpPr>
          <p:cNvPr id="6" name="Oval 5"/>
          <p:cNvSpPr/>
          <p:nvPr/>
        </p:nvSpPr>
        <p:spPr>
          <a:xfrm>
            <a:off x="2065500" y="3867446"/>
            <a:ext cx="1845733" cy="1767311"/>
          </a:xfrm>
          <a:prstGeom prst="ellipse">
            <a:avLst/>
          </a:prstGeom>
          <a:solidFill>
            <a:schemeClr val="accent6">
              <a:lumMod val="60000"/>
              <a:lumOff val="40000"/>
              <a:alpha val="47843"/>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latin typeface="Swis721 Cn BT" panose="020B0506020202030204" pitchFamily="34" charset="0"/>
              </a:rPr>
              <a:t>Community Development Initiatives</a:t>
            </a:r>
            <a:endParaRPr lang="en-US" sz="1500" b="1" dirty="0">
              <a:solidFill>
                <a:schemeClr val="tx1"/>
              </a:solidFill>
              <a:latin typeface="Swis721 Cn BT" panose="020B0506020202030204" pitchFamily="34" charset="0"/>
            </a:endParaRPr>
          </a:p>
        </p:txBody>
      </p:sp>
      <p:sp>
        <p:nvSpPr>
          <p:cNvPr id="7" name="Title 1"/>
          <p:cNvSpPr txBox="1">
            <a:spLocks/>
          </p:cNvSpPr>
          <p:nvPr/>
        </p:nvSpPr>
        <p:spPr>
          <a:xfrm>
            <a:off x="-2786"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a:solidFill>
                  <a:schemeClr val="bg1"/>
                </a:solidFill>
              </a:rPr>
              <a:t>How We Do </a:t>
            </a:r>
            <a:r>
              <a:rPr lang="en-US" sz="2400" dirty="0" smtClean="0">
                <a:solidFill>
                  <a:schemeClr val="bg1"/>
                </a:solidFill>
              </a:rPr>
              <a:t>- </a:t>
            </a:r>
            <a:r>
              <a:rPr lang="en-US" sz="2400" dirty="0">
                <a:solidFill>
                  <a:schemeClr val="bg1"/>
                </a:solidFill>
              </a:rPr>
              <a:t>Our Unique Approach - Our Enterprise Model</a:t>
            </a:r>
            <a:endParaRPr lang="en-GB" sz="2400" dirty="0">
              <a:solidFill>
                <a:schemeClr val="bg1"/>
              </a:solidFill>
            </a:endParaRPr>
          </a:p>
        </p:txBody>
      </p:sp>
      <p:sp>
        <p:nvSpPr>
          <p:cNvPr id="8" name="TextBox 7"/>
          <p:cNvSpPr txBox="1"/>
          <p:nvPr/>
        </p:nvSpPr>
        <p:spPr>
          <a:xfrm>
            <a:off x="4507817" y="2645978"/>
            <a:ext cx="7684184" cy="3293209"/>
          </a:xfrm>
          <a:prstGeom prst="rect">
            <a:avLst/>
          </a:prstGeom>
          <a:noFill/>
        </p:spPr>
        <p:txBody>
          <a:bodyPr wrap="square" rtlCol="0">
            <a:spAutoFit/>
          </a:bodyPr>
          <a:lstStyle/>
          <a:p>
            <a:pPr lvl="0" defTabSz="914400" eaLnBrk="0" fontAlgn="base" hangingPunct="0">
              <a:spcBef>
                <a:spcPct val="0"/>
              </a:spcBef>
              <a:spcAft>
                <a:spcPct val="0"/>
              </a:spcAft>
            </a:pPr>
            <a:r>
              <a:rPr lang="en-US" altLang="en-US" b="1" dirty="0" smtClean="0">
                <a:solidFill>
                  <a:schemeClr val="accent2"/>
                </a:solidFill>
                <a:latin typeface="Swis721 Cn BT" panose="020B0506020202030204" pitchFamily="34" charset="0"/>
              </a:rPr>
              <a:t>Design </a:t>
            </a:r>
            <a:r>
              <a:rPr lang="en-US" altLang="en-US" b="1" dirty="0">
                <a:solidFill>
                  <a:schemeClr val="accent2"/>
                </a:solidFill>
                <a:latin typeface="Swis721 Cn BT" panose="020B0506020202030204" pitchFamily="34" charset="0"/>
              </a:rPr>
              <a:t>and Production of </a:t>
            </a:r>
            <a:r>
              <a:rPr lang="en-US" altLang="en-US" b="1" dirty="0" smtClean="0">
                <a:solidFill>
                  <a:schemeClr val="accent2"/>
                </a:solidFill>
                <a:latin typeface="Swis721 Cn BT" panose="020B0506020202030204" pitchFamily="34" charset="0"/>
              </a:rPr>
              <a:t>Social Community Housing</a:t>
            </a:r>
          </a:p>
          <a:p>
            <a:pPr lvl="0" defTabSz="914400" eaLnBrk="0" fontAlgn="base" hangingPunct="0">
              <a:spcBef>
                <a:spcPct val="0"/>
              </a:spcBef>
              <a:spcAft>
                <a:spcPct val="0"/>
              </a:spcAft>
            </a:pPr>
            <a:endParaRPr lang="en-US" altLang="en-US" sz="1400" b="1" dirty="0">
              <a:latin typeface="Swis721 Cn BT" panose="020B0506020202030204" pitchFamily="34" charset="0"/>
            </a:endParaRPr>
          </a:p>
          <a:p>
            <a:pPr marL="273050" lvl="1" indent="-273050" defTabSz="914400" eaLnBrk="0" fontAlgn="base" hangingPunct="0">
              <a:spcBef>
                <a:spcPct val="0"/>
              </a:spcBef>
              <a:spcAft>
                <a:spcPct val="0"/>
              </a:spcAft>
              <a:buFont typeface="Wingdings" panose="05000000000000000000" pitchFamily="2" charset="2"/>
              <a:buChar char="ü"/>
            </a:pPr>
            <a:r>
              <a:rPr lang="en-US" altLang="en-US" sz="1600" dirty="0" smtClean="0">
                <a:latin typeface="Swis721 Cn BT" panose="020B0506020202030204" pitchFamily="34" charset="0"/>
              </a:rPr>
              <a:t>Designing and Producing Social Housing Units which are </a:t>
            </a:r>
            <a:r>
              <a:rPr lang="en-US" altLang="en-US" sz="1600" dirty="0">
                <a:latin typeface="Swis721 Cn BT" panose="020B0506020202030204" pitchFamily="34" charset="0"/>
              </a:rPr>
              <a:t>“</a:t>
            </a:r>
            <a:r>
              <a:rPr lang="en-US" altLang="en-US" sz="1600" dirty="0" smtClean="0">
                <a:latin typeface="Swis721 Cn BT" panose="020B0506020202030204" pitchFamily="34" charset="0"/>
              </a:rPr>
              <a:t>Right Sized and Right Priced”</a:t>
            </a:r>
          </a:p>
          <a:p>
            <a:pPr lvl="0" defTabSz="914400" eaLnBrk="0" fontAlgn="base" hangingPunct="0">
              <a:spcBef>
                <a:spcPct val="0"/>
              </a:spcBef>
              <a:spcAft>
                <a:spcPct val="0"/>
              </a:spcAft>
            </a:pPr>
            <a:endParaRPr lang="en-US" altLang="en-US" sz="1600" b="1" dirty="0" smtClean="0">
              <a:latin typeface="Swis721 Cn BT" panose="020B0506020202030204" pitchFamily="34" charset="0"/>
            </a:endParaRPr>
          </a:p>
          <a:p>
            <a:pPr lvl="0" defTabSz="914400" eaLnBrk="0" fontAlgn="base" hangingPunct="0">
              <a:spcBef>
                <a:spcPct val="0"/>
              </a:spcBef>
              <a:spcAft>
                <a:spcPct val="0"/>
              </a:spcAft>
            </a:pPr>
            <a:r>
              <a:rPr lang="en-US" altLang="en-US" b="1" dirty="0" smtClean="0">
                <a:solidFill>
                  <a:schemeClr val="accent2"/>
                </a:solidFill>
                <a:latin typeface="Swis721 Cn BT" panose="020B0506020202030204" pitchFamily="34" charset="0"/>
              </a:rPr>
              <a:t>Housing Finance Access</a:t>
            </a:r>
          </a:p>
          <a:p>
            <a:pPr lvl="0" defTabSz="914400" eaLnBrk="0" fontAlgn="base" hangingPunct="0">
              <a:spcBef>
                <a:spcPct val="0"/>
              </a:spcBef>
              <a:spcAft>
                <a:spcPct val="0"/>
              </a:spcAft>
            </a:pPr>
            <a:endParaRPr lang="en-US" altLang="en-US" sz="1400" b="1" dirty="0" smtClean="0">
              <a:latin typeface="Swis721 Cn BT" panose="020B0506020202030204" pitchFamily="34" charset="0"/>
            </a:endParaRPr>
          </a:p>
          <a:p>
            <a:pPr marL="273050" lvl="1" indent="-273050" defTabSz="914400" eaLnBrk="0" fontAlgn="base" hangingPunct="0">
              <a:spcBef>
                <a:spcPct val="0"/>
              </a:spcBef>
              <a:spcAft>
                <a:spcPct val="0"/>
              </a:spcAft>
              <a:buFont typeface="Wingdings" panose="05000000000000000000" pitchFamily="2" charset="2"/>
              <a:buChar char="ü"/>
            </a:pPr>
            <a:r>
              <a:rPr lang="en-US" altLang="en-US" sz="1600" dirty="0">
                <a:latin typeface="Swis721 Cn BT" panose="020B0506020202030204" pitchFamily="34" charset="0"/>
              </a:rPr>
              <a:t>Facilitating Housing Finance for low income households who do not have formal access to Housing Finance due to lack of adequate documents</a:t>
            </a:r>
          </a:p>
          <a:p>
            <a:pPr lvl="0" defTabSz="914400" eaLnBrk="0" fontAlgn="base" hangingPunct="0">
              <a:spcBef>
                <a:spcPct val="0"/>
              </a:spcBef>
              <a:spcAft>
                <a:spcPct val="0"/>
              </a:spcAft>
            </a:pPr>
            <a:endParaRPr lang="en-US" altLang="en-US" sz="1600" b="1" dirty="0">
              <a:latin typeface="Swis721 Cn BT" panose="020B0506020202030204" pitchFamily="34" charset="0"/>
            </a:endParaRPr>
          </a:p>
          <a:p>
            <a:pPr lvl="0" defTabSz="914400" eaLnBrk="0" fontAlgn="base" hangingPunct="0">
              <a:spcBef>
                <a:spcPct val="0"/>
              </a:spcBef>
              <a:spcAft>
                <a:spcPct val="0"/>
              </a:spcAft>
            </a:pPr>
            <a:r>
              <a:rPr lang="en-US" altLang="en-US" b="1" dirty="0" smtClean="0">
                <a:solidFill>
                  <a:schemeClr val="accent2"/>
                </a:solidFill>
                <a:latin typeface="Swis721 Cn BT" panose="020B0506020202030204" pitchFamily="34" charset="0"/>
              </a:rPr>
              <a:t>Community Development</a:t>
            </a:r>
          </a:p>
          <a:p>
            <a:pPr lvl="0" defTabSz="914400" eaLnBrk="0" fontAlgn="base" hangingPunct="0">
              <a:spcBef>
                <a:spcPct val="0"/>
              </a:spcBef>
              <a:spcAft>
                <a:spcPct val="0"/>
              </a:spcAft>
            </a:pPr>
            <a:endParaRPr lang="en-US" altLang="en-US" sz="1400" b="1" dirty="0">
              <a:latin typeface="Swis721 Cn BT" panose="020B0506020202030204" pitchFamily="34" charset="0"/>
            </a:endParaRPr>
          </a:p>
          <a:p>
            <a:pPr marL="273050" lvl="1" indent="-273050" defTabSz="914400" eaLnBrk="0" fontAlgn="base" hangingPunct="0">
              <a:spcBef>
                <a:spcPct val="0"/>
              </a:spcBef>
              <a:spcAft>
                <a:spcPct val="0"/>
              </a:spcAft>
              <a:buFont typeface="Wingdings" panose="05000000000000000000" pitchFamily="2" charset="2"/>
              <a:buChar char="ü"/>
            </a:pPr>
            <a:r>
              <a:rPr lang="en-US" altLang="en-US" sz="1600" dirty="0">
                <a:latin typeface="Swis721 Cn BT" panose="020B0506020202030204" pitchFamily="34" charset="0"/>
              </a:rPr>
              <a:t>Actively support the upward mobility of customers by </a:t>
            </a:r>
            <a:r>
              <a:rPr lang="en-US" altLang="en-US" sz="1600" dirty="0" smtClean="0">
                <a:latin typeface="Swis721 Cn BT" panose="020B0506020202030204" pitchFamily="34" charset="0"/>
              </a:rPr>
              <a:t>Creating </a:t>
            </a:r>
            <a:r>
              <a:rPr lang="en-US" altLang="en-US" sz="1600" dirty="0">
                <a:latin typeface="Swis721 Cn BT" panose="020B0506020202030204" pitchFamily="34" charset="0"/>
              </a:rPr>
              <a:t>Communities and enabling activities for improving their credit worthiness </a:t>
            </a:r>
          </a:p>
        </p:txBody>
      </p:sp>
      <p:sp>
        <p:nvSpPr>
          <p:cNvPr id="9" name="Rectangle 8"/>
          <p:cNvSpPr/>
          <p:nvPr/>
        </p:nvSpPr>
        <p:spPr>
          <a:xfrm>
            <a:off x="107576" y="1610751"/>
            <a:ext cx="11029949" cy="400110"/>
          </a:xfrm>
          <a:prstGeom prst="rect">
            <a:avLst/>
          </a:prstGeom>
        </p:spPr>
        <p:txBody>
          <a:bodyPr wrap="square">
            <a:spAutoFit/>
          </a:bodyPr>
          <a:lstStyle/>
          <a:p>
            <a:pPr lvl="0" defTabSz="914400" eaLnBrk="0" fontAlgn="base" hangingPunct="0">
              <a:spcBef>
                <a:spcPct val="0"/>
              </a:spcBef>
              <a:spcAft>
                <a:spcPct val="0"/>
              </a:spcAft>
            </a:pPr>
            <a:r>
              <a:rPr lang="en-US" altLang="en-US" sz="2000" dirty="0">
                <a:latin typeface="Swis721 Cn BT" panose="020B0506020202030204" pitchFamily="34" charset="0"/>
              </a:rPr>
              <a:t>The </a:t>
            </a:r>
            <a:r>
              <a:rPr lang="en-US" altLang="en-US" sz="2000" b="1" dirty="0">
                <a:latin typeface="Swis721 Cn BT" panose="020B0506020202030204" pitchFamily="34" charset="0"/>
              </a:rPr>
              <a:t>Enterprise Model and Business Strategy of DBS Communities </a:t>
            </a:r>
            <a:r>
              <a:rPr lang="en-US" altLang="en-US" sz="2000" dirty="0" smtClean="0">
                <a:latin typeface="Swis721 Cn BT" panose="020B0506020202030204" pitchFamily="34" charset="0"/>
              </a:rPr>
              <a:t>is </a:t>
            </a:r>
            <a:r>
              <a:rPr lang="en-US" altLang="en-US" sz="2000" dirty="0">
                <a:latin typeface="Swis721 Cn BT" panose="020B0506020202030204" pitchFamily="34" charset="0"/>
              </a:rPr>
              <a:t>built on three core </a:t>
            </a:r>
            <a:r>
              <a:rPr lang="en-US" altLang="en-US" sz="2000" dirty="0" smtClean="0">
                <a:latin typeface="Swis721 Cn BT" panose="020B0506020202030204" pitchFamily="34" charset="0"/>
              </a:rPr>
              <a:t>areas :</a:t>
            </a:r>
          </a:p>
        </p:txBody>
      </p:sp>
      <p:pic>
        <p:nvPicPr>
          <p:cNvPr id="10" name="Picture 9"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Tree>
    <p:extLst>
      <p:ext uri="{BB962C8B-B14F-4D97-AF65-F5344CB8AC3E}">
        <p14:creationId xmlns:p14="http://schemas.microsoft.com/office/powerpoint/2010/main" xmlns="" val="114097969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76" y="1405023"/>
            <a:ext cx="9604131" cy="400110"/>
          </a:xfrm>
          <a:prstGeom prst="rect">
            <a:avLst/>
          </a:prstGeom>
        </p:spPr>
        <p:txBody>
          <a:bodyPr wrap="square">
            <a:spAutoFit/>
          </a:bodyPr>
          <a:lstStyle/>
          <a:p>
            <a:r>
              <a:rPr lang="en-US" sz="2000" b="1" dirty="0">
                <a:solidFill>
                  <a:schemeClr val="accent2"/>
                </a:solidFill>
                <a:latin typeface="Swis721 Cn BT" panose="020B0506020202030204" pitchFamily="34" charset="0"/>
              </a:rPr>
              <a:t>Our Target Customer Segment:</a:t>
            </a:r>
          </a:p>
        </p:txBody>
      </p:sp>
      <p:sp>
        <p:nvSpPr>
          <p:cNvPr id="5" name="Rectangle 4"/>
          <p:cNvSpPr/>
          <p:nvPr/>
        </p:nvSpPr>
        <p:spPr>
          <a:xfrm>
            <a:off x="338070" y="3279440"/>
            <a:ext cx="11853930" cy="430887"/>
          </a:xfrm>
          <a:prstGeom prst="rect">
            <a:avLst/>
          </a:prstGeom>
        </p:spPr>
        <p:txBody>
          <a:bodyPr wrap="square">
            <a:spAutoFit/>
          </a:bodyPr>
          <a:lstStyle/>
          <a:p>
            <a:pPr lvl="0"/>
            <a:r>
              <a:rPr lang="en-US" sz="2200" b="1" dirty="0" smtClean="0">
                <a:latin typeface="Swis721 Cn BT" panose="020B0506020202030204" pitchFamily="34" charset="0"/>
              </a:rPr>
              <a:t>Residential </a:t>
            </a:r>
            <a:r>
              <a:rPr lang="en-US" sz="2200" b="1" dirty="0">
                <a:latin typeface="Swis721 Cn BT" panose="020B0506020202030204" pitchFamily="34" charset="0"/>
              </a:rPr>
              <a:t>Apartments </a:t>
            </a:r>
            <a:r>
              <a:rPr lang="en-US" sz="2200" dirty="0">
                <a:latin typeface="Swis721 Cn BT" panose="020B0506020202030204" pitchFamily="34" charset="0"/>
              </a:rPr>
              <a:t>priced between </a:t>
            </a:r>
            <a:r>
              <a:rPr lang="en-US" sz="2200" b="1" dirty="0" smtClean="0">
                <a:solidFill>
                  <a:schemeClr val="accent6">
                    <a:lumMod val="75000"/>
                  </a:schemeClr>
                </a:solidFill>
                <a:latin typeface="Swis721 Cn BT" panose="020B0506020202030204" pitchFamily="34" charset="0"/>
              </a:rPr>
              <a:t>Rs</a:t>
            </a:r>
            <a:r>
              <a:rPr lang="en-US" sz="2200" b="1" dirty="0">
                <a:solidFill>
                  <a:schemeClr val="accent6">
                    <a:lumMod val="75000"/>
                  </a:schemeClr>
                </a:solidFill>
                <a:latin typeface="Swis721 Cn BT" panose="020B0506020202030204" pitchFamily="34" charset="0"/>
              </a:rPr>
              <a:t>. </a:t>
            </a:r>
            <a:r>
              <a:rPr lang="en-US" sz="2200" b="1" dirty="0" smtClean="0">
                <a:solidFill>
                  <a:schemeClr val="accent6">
                    <a:lumMod val="75000"/>
                  </a:schemeClr>
                </a:solidFill>
                <a:latin typeface="Swis721 Cn BT" panose="020B0506020202030204" pitchFamily="34" charset="0"/>
              </a:rPr>
              <a:t>6 lakhs to 15 lakhs  </a:t>
            </a:r>
            <a:endParaRPr lang="en-US" sz="2200" b="1" dirty="0">
              <a:solidFill>
                <a:srgbClr val="C00000"/>
              </a:solidFill>
              <a:latin typeface="Swis721 Cn BT" panose="020B0506020202030204" pitchFamily="34" charset="0"/>
            </a:endParaRPr>
          </a:p>
        </p:txBody>
      </p:sp>
      <p:sp>
        <p:nvSpPr>
          <p:cNvPr id="6" name="Rectangle 5"/>
          <p:cNvSpPr/>
          <p:nvPr/>
        </p:nvSpPr>
        <p:spPr>
          <a:xfrm>
            <a:off x="338070" y="1943174"/>
            <a:ext cx="11667393" cy="430887"/>
          </a:xfrm>
          <a:prstGeom prst="rect">
            <a:avLst/>
          </a:prstGeom>
        </p:spPr>
        <p:txBody>
          <a:bodyPr wrap="square">
            <a:spAutoFit/>
          </a:bodyPr>
          <a:lstStyle/>
          <a:p>
            <a:r>
              <a:rPr lang="en-US" sz="2200" dirty="0">
                <a:latin typeface="Swis721 Cn BT" panose="020B0506020202030204" pitchFamily="34" charset="0"/>
              </a:rPr>
              <a:t>Families with </a:t>
            </a:r>
            <a:r>
              <a:rPr lang="en-US" sz="2200" b="1" dirty="0" smtClean="0">
                <a:latin typeface="Swis721 Cn BT" panose="020B0506020202030204" pitchFamily="34" charset="0"/>
              </a:rPr>
              <a:t>incomes ranging upto 30,000/- Rupees</a:t>
            </a:r>
            <a:endParaRPr lang="en-US" sz="2200" b="1" dirty="0">
              <a:solidFill>
                <a:srgbClr val="C00000"/>
              </a:solidFill>
              <a:latin typeface="Swis721 Cn BT" panose="020B0506020202030204" pitchFamily="34" charset="0"/>
            </a:endParaRPr>
          </a:p>
        </p:txBody>
      </p:sp>
      <p:sp>
        <p:nvSpPr>
          <p:cNvPr id="7" name="Rectangle 6"/>
          <p:cNvSpPr/>
          <p:nvPr/>
        </p:nvSpPr>
        <p:spPr>
          <a:xfrm>
            <a:off x="107576" y="2741571"/>
            <a:ext cx="1975699" cy="400110"/>
          </a:xfrm>
          <a:prstGeom prst="rect">
            <a:avLst/>
          </a:prstGeom>
        </p:spPr>
        <p:txBody>
          <a:bodyPr wrap="square">
            <a:spAutoFit/>
          </a:bodyPr>
          <a:lstStyle/>
          <a:p>
            <a:r>
              <a:rPr lang="en-US" sz="2000" b="1" dirty="0">
                <a:solidFill>
                  <a:schemeClr val="accent2"/>
                </a:solidFill>
                <a:latin typeface="Swis721 Cn BT" panose="020B0506020202030204" pitchFamily="34" charset="0"/>
              </a:rPr>
              <a:t>Our </a:t>
            </a:r>
            <a:r>
              <a:rPr lang="en-US" sz="2000" b="1" dirty="0" smtClean="0">
                <a:solidFill>
                  <a:schemeClr val="accent2"/>
                </a:solidFill>
                <a:latin typeface="Swis721 Cn BT" panose="020B0506020202030204" pitchFamily="34" charset="0"/>
              </a:rPr>
              <a:t>Products:</a:t>
            </a:r>
            <a:endParaRPr lang="en-US" sz="2000" b="1" dirty="0">
              <a:solidFill>
                <a:schemeClr val="accent2"/>
              </a:solidFill>
              <a:latin typeface="Swis721 Cn BT" panose="020B0506020202030204" pitchFamily="34" charset="0"/>
            </a:endParaRPr>
          </a:p>
        </p:txBody>
      </p:sp>
      <p:sp>
        <p:nvSpPr>
          <p:cNvPr id="8" name="Rectangle 7"/>
          <p:cNvSpPr/>
          <p:nvPr/>
        </p:nvSpPr>
        <p:spPr>
          <a:xfrm>
            <a:off x="2353243" y="4107874"/>
            <a:ext cx="9385301" cy="1015663"/>
          </a:xfrm>
          <a:prstGeom prst="rect">
            <a:avLst/>
          </a:prstGeom>
        </p:spPr>
        <p:txBody>
          <a:bodyPr wrap="square">
            <a:spAutoFit/>
          </a:bodyPr>
          <a:lstStyle/>
          <a:p>
            <a:pPr lvl="0">
              <a:lnSpc>
                <a:spcPct val="150000"/>
              </a:lnSpc>
            </a:pPr>
            <a:r>
              <a:rPr lang="en-US" b="1" dirty="0">
                <a:latin typeface="Swis721 Cn BT" panose="020B0506020202030204" pitchFamily="34" charset="0"/>
              </a:rPr>
              <a:t>Consisting </a:t>
            </a:r>
            <a:r>
              <a:rPr lang="en-US" b="1" dirty="0" smtClean="0">
                <a:latin typeface="Swis721 Cn BT" panose="020B0506020202030204" pitchFamily="34" charset="0"/>
              </a:rPr>
              <a:t>Primarily of </a:t>
            </a:r>
            <a:r>
              <a:rPr lang="en-GB" sz="2000" b="1" dirty="0" smtClean="0">
                <a:solidFill>
                  <a:schemeClr val="accent2"/>
                </a:solidFill>
                <a:latin typeface="Swis721 Cn BT" panose="020B0506020202030204" pitchFamily="34" charset="0"/>
              </a:rPr>
              <a:t>1 Room-Kitchen Apartments </a:t>
            </a:r>
            <a:r>
              <a:rPr lang="en-GB" sz="2000" dirty="0">
                <a:latin typeface="Swis721 Cn BT" panose="020B0506020202030204" pitchFamily="34" charset="0"/>
              </a:rPr>
              <a:t>(</a:t>
            </a:r>
            <a:r>
              <a:rPr lang="en-GB" sz="2000" dirty="0" smtClean="0">
                <a:latin typeface="Swis721 Cn BT" panose="020B0506020202030204" pitchFamily="34" charset="0"/>
              </a:rPr>
              <a:t>16.4-18.77 </a:t>
            </a:r>
            <a:r>
              <a:rPr lang="en-GB" sz="2000" dirty="0">
                <a:latin typeface="Swis721 Cn BT" panose="020B0506020202030204" pitchFamily="34" charset="0"/>
              </a:rPr>
              <a:t>sq. </a:t>
            </a:r>
            <a:r>
              <a:rPr lang="en-GB" sz="2000" dirty="0" smtClean="0">
                <a:latin typeface="Swis721 Cn BT" panose="020B0506020202030204" pitchFamily="34" charset="0"/>
              </a:rPr>
              <a:t>meter Carpet Area) and</a:t>
            </a:r>
          </a:p>
          <a:p>
            <a:pPr lvl="0">
              <a:lnSpc>
                <a:spcPct val="150000"/>
              </a:lnSpc>
            </a:pPr>
            <a:r>
              <a:rPr lang="en-GB" sz="2000" b="1" dirty="0">
                <a:latin typeface="Swis721 Cn BT" panose="020B0506020202030204" pitchFamily="34" charset="0"/>
              </a:rPr>
              <a:t>	</a:t>
            </a:r>
            <a:r>
              <a:rPr lang="en-GB" sz="2000" b="1" dirty="0" smtClean="0">
                <a:latin typeface="Swis721 Cn BT" panose="020B0506020202030204" pitchFamily="34" charset="0"/>
              </a:rPr>
              <a:t>	</a:t>
            </a:r>
            <a:r>
              <a:rPr lang="en-GB" sz="2000" b="1" dirty="0" smtClean="0">
                <a:solidFill>
                  <a:schemeClr val="accent2"/>
                </a:solidFill>
                <a:latin typeface="Swis721 Cn BT" panose="020B0506020202030204" pitchFamily="34" charset="0"/>
              </a:rPr>
              <a:t>    2 </a:t>
            </a:r>
            <a:r>
              <a:rPr lang="en-GB" sz="2000" b="1" dirty="0">
                <a:solidFill>
                  <a:schemeClr val="accent2"/>
                </a:solidFill>
                <a:latin typeface="Swis721 Cn BT" panose="020B0506020202030204" pitchFamily="34" charset="0"/>
              </a:rPr>
              <a:t>Room-Kitchen </a:t>
            </a:r>
            <a:r>
              <a:rPr lang="en-GB" sz="2000" b="1" dirty="0" smtClean="0">
                <a:solidFill>
                  <a:schemeClr val="accent2"/>
                </a:solidFill>
                <a:latin typeface="Swis721 Cn BT" panose="020B0506020202030204" pitchFamily="34" charset="0"/>
              </a:rPr>
              <a:t>Apartments </a:t>
            </a:r>
            <a:r>
              <a:rPr lang="en-GB" sz="2000" dirty="0" smtClean="0">
                <a:latin typeface="Swis721 Cn BT" panose="020B0506020202030204" pitchFamily="34" charset="0"/>
              </a:rPr>
              <a:t>(25.36-32.14 </a:t>
            </a:r>
            <a:r>
              <a:rPr lang="en-GB" sz="2000" dirty="0">
                <a:latin typeface="Swis721 Cn BT" panose="020B0506020202030204" pitchFamily="34" charset="0"/>
              </a:rPr>
              <a:t>sq. </a:t>
            </a:r>
            <a:r>
              <a:rPr lang="en-GB" sz="2000" dirty="0" smtClean="0">
                <a:latin typeface="Swis721 Cn BT" panose="020B0506020202030204" pitchFamily="34" charset="0"/>
              </a:rPr>
              <a:t>meter Carpet Area)</a:t>
            </a:r>
            <a:endParaRPr lang="en-GB" sz="2000" dirty="0">
              <a:latin typeface="Swis721 Cn BT" panose="020B0506020202030204" pitchFamily="34" charset="0"/>
            </a:endParaRPr>
          </a:p>
        </p:txBody>
      </p:sp>
      <p:sp>
        <p:nvSpPr>
          <p:cNvPr id="9" name="Rectangle 8"/>
          <p:cNvSpPr/>
          <p:nvPr/>
        </p:nvSpPr>
        <p:spPr>
          <a:xfrm>
            <a:off x="2083275" y="5201764"/>
            <a:ext cx="10108725" cy="1338828"/>
          </a:xfrm>
          <a:prstGeom prst="rect">
            <a:avLst/>
          </a:prstGeom>
        </p:spPr>
        <p:txBody>
          <a:bodyPr wrap="square">
            <a:spAutoFit/>
          </a:bodyPr>
          <a:lstStyle/>
          <a:p>
            <a:pPr lvl="0">
              <a:lnSpc>
                <a:spcPct val="150000"/>
              </a:lnSpc>
            </a:pPr>
            <a:r>
              <a:rPr lang="en-GB" dirty="0">
                <a:latin typeface="Swis721 Cn BT" panose="020B0506020202030204" pitchFamily="34" charset="0"/>
              </a:rPr>
              <a:t>F</a:t>
            </a:r>
            <a:r>
              <a:rPr lang="en-GB" dirty="0" smtClean="0">
                <a:latin typeface="Swis721 Cn BT" panose="020B0506020202030204" pitchFamily="34" charset="0"/>
              </a:rPr>
              <a:t>or the economic viability of projects, </a:t>
            </a:r>
          </a:p>
          <a:p>
            <a:pPr lvl="0" algn="ctr">
              <a:lnSpc>
                <a:spcPct val="150000"/>
              </a:lnSpc>
            </a:pPr>
            <a:r>
              <a:rPr lang="en-GB" dirty="0" smtClean="0">
                <a:latin typeface="Swis721 Cn BT" panose="020B0506020202030204" pitchFamily="34" charset="0"/>
              </a:rPr>
              <a:t>we also have a small percentage of </a:t>
            </a:r>
            <a:r>
              <a:rPr lang="en-GB" b="1" dirty="0" smtClean="0">
                <a:solidFill>
                  <a:schemeClr val="accent2"/>
                </a:solidFill>
                <a:latin typeface="Swis721 Cn BT" panose="020B0506020202030204" pitchFamily="34" charset="0"/>
              </a:rPr>
              <a:t>3 </a:t>
            </a:r>
            <a:r>
              <a:rPr lang="en-GB" b="1" dirty="0">
                <a:solidFill>
                  <a:schemeClr val="accent2"/>
                </a:solidFill>
                <a:latin typeface="Swis721 Cn BT" panose="020B0506020202030204" pitchFamily="34" charset="0"/>
              </a:rPr>
              <a:t>Room-Kitchen Apartments </a:t>
            </a:r>
            <a:r>
              <a:rPr lang="en-GB" dirty="0">
                <a:latin typeface="Swis721 Cn BT" panose="020B0506020202030204" pitchFamily="34" charset="0"/>
              </a:rPr>
              <a:t>(</a:t>
            </a:r>
            <a:r>
              <a:rPr lang="en-GB" dirty="0" smtClean="0">
                <a:latin typeface="Swis721 Cn BT" panose="020B0506020202030204" pitchFamily="34" charset="0"/>
              </a:rPr>
              <a:t>42.64-52.67 </a:t>
            </a:r>
            <a:r>
              <a:rPr lang="en-GB" dirty="0">
                <a:latin typeface="Swis721 Cn BT" panose="020B0506020202030204" pitchFamily="34" charset="0"/>
              </a:rPr>
              <a:t>sq. </a:t>
            </a:r>
            <a:r>
              <a:rPr lang="en-GB" dirty="0" smtClean="0">
                <a:latin typeface="Swis721 Cn BT" panose="020B0506020202030204" pitchFamily="34" charset="0"/>
              </a:rPr>
              <a:t>meter </a:t>
            </a:r>
            <a:r>
              <a:rPr lang="en-GB" dirty="0">
                <a:latin typeface="Swis721 Cn BT" panose="020B0506020202030204" pitchFamily="34" charset="0"/>
              </a:rPr>
              <a:t>Carpet Area</a:t>
            </a:r>
            <a:r>
              <a:rPr lang="en-GB" dirty="0" smtClean="0">
                <a:latin typeface="Swis721 Cn BT" panose="020B0506020202030204" pitchFamily="34" charset="0"/>
              </a:rPr>
              <a:t>) </a:t>
            </a:r>
          </a:p>
          <a:p>
            <a:pPr lvl="0" algn="ctr">
              <a:lnSpc>
                <a:spcPct val="150000"/>
              </a:lnSpc>
            </a:pPr>
            <a:r>
              <a:rPr lang="en-GB" dirty="0" smtClean="0">
                <a:latin typeface="Swis721 Cn BT" panose="020B0506020202030204" pitchFamily="34" charset="0"/>
              </a:rPr>
              <a:t>priced from </a:t>
            </a:r>
            <a:r>
              <a:rPr lang="en-GB" b="1" dirty="0" err="1">
                <a:solidFill>
                  <a:schemeClr val="accent6">
                    <a:lumMod val="75000"/>
                  </a:schemeClr>
                </a:solidFill>
                <a:latin typeface="Swis721 Cn BT" panose="020B0506020202030204" pitchFamily="34" charset="0"/>
              </a:rPr>
              <a:t>Rs</a:t>
            </a:r>
            <a:r>
              <a:rPr lang="en-GB" b="1" dirty="0">
                <a:solidFill>
                  <a:schemeClr val="accent6">
                    <a:lumMod val="75000"/>
                  </a:schemeClr>
                </a:solidFill>
                <a:latin typeface="Swis721 Cn BT" panose="020B0506020202030204" pitchFamily="34" charset="0"/>
              </a:rPr>
              <a:t>. </a:t>
            </a:r>
            <a:r>
              <a:rPr lang="en-GB" b="1" dirty="0" smtClean="0">
                <a:solidFill>
                  <a:schemeClr val="accent6">
                    <a:lumMod val="75000"/>
                  </a:schemeClr>
                </a:solidFill>
                <a:latin typeface="Swis721 Cn BT" panose="020B0506020202030204" pitchFamily="34" charset="0"/>
              </a:rPr>
              <a:t>10.46 Lakhs to </a:t>
            </a:r>
            <a:r>
              <a:rPr lang="en-GB" b="1" dirty="0">
                <a:solidFill>
                  <a:schemeClr val="accent6">
                    <a:lumMod val="75000"/>
                  </a:schemeClr>
                </a:solidFill>
                <a:latin typeface="Swis721 Cn BT" panose="020B0506020202030204" pitchFamily="34" charset="0"/>
              </a:rPr>
              <a:t>Rs. </a:t>
            </a:r>
            <a:r>
              <a:rPr lang="en-GB" b="1" dirty="0" smtClean="0">
                <a:solidFill>
                  <a:schemeClr val="accent6">
                    <a:lumMod val="75000"/>
                  </a:schemeClr>
                </a:solidFill>
                <a:latin typeface="Swis721 Cn BT" panose="020B0506020202030204" pitchFamily="34" charset="0"/>
              </a:rPr>
              <a:t>17.32 Lakhs</a:t>
            </a:r>
            <a:endParaRPr lang="en-GB" b="1" dirty="0">
              <a:solidFill>
                <a:srgbClr val="C00000"/>
              </a:solidFill>
              <a:latin typeface="Swis721 Cn BT" panose="020B050602020203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8070" y="4401138"/>
            <a:ext cx="1299085" cy="1728535"/>
          </a:xfrm>
          <a:prstGeom prst="rect">
            <a:avLst/>
          </a:prstGeom>
          <a:ln>
            <a:noFill/>
          </a:ln>
          <a:effectLst>
            <a:outerShdw blurRad="292100" dist="139700" dir="2700000" algn="tl" rotWithShape="0">
              <a:srgbClr val="333333">
                <a:alpha val="65000"/>
              </a:srgbClr>
            </a:outerShdw>
          </a:effectLst>
        </p:spPr>
      </p:pic>
      <p:sp>
        <p:nvSpPr>
          <p:cNvPr id="11" name="Title 1"/>
          <p:cNvSpPr txBox="1">
            <a:spLocks/>
          </p:cNvSpPr>
          <p:nvPr/>
        </p:nvSpPr>
        <p:spPr>
          <a:xfrm>
            <a:off x="28746"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Our Target Segment &amp; Products Since Inception</a:t>
            </a:r>
            <a:endParaRPr lang="en-GB" sz="2400" dirty="0">
              <a:solidFill>
                <a:schemeClr val="bg1"/>
              </a:solidFill>
            </a:endParaRPr>
          </a:p>
        </p:txBody>
      </p:sp>
      <p:pic>
        <p:nvPicPr>
          <p:cNvPr id="12" name="Picture 11" descr="C:\Users\KS\Desktop\Main_Page2.wmf"/>
          <p:cNvPicPr>
            <a:picLocks noChangeAspect="1"/>
          </p:cNvPicPr>
          <p:nvPr/>
        </p:nvPicPr>
        <p:blipFill>
          <a:blip r:embed="rId3"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13" name="Rectangle 12"/>
          <p:cNvSpPr/>
          <p:nvPr/>
        </p:nvSpPr>
        <p:spPr>
          <a:xfrm>
            <a:off x="107576" y="6355926"/>
            <a:ext cx="1705916" cy="323165"/>
          </a:xfrm>
          <a:prstGeom prst="rect">
            <a:avLst/>
          </a:prstGeom>
        </p:spPr>
        <p:txBody>
          <a:bodyPr wrap="none">
            <a:spAutoFit/>
          </a:bodyPr>
          <a:lstStyle/>
          <a:p>
            <a:r>
              <a:rPr lang="en-US" sz="1500" b="1" i="1" dirty="0" smtClean="0">
                <a:solidFill>
                  <a:srgbClr val="ED3237"/>
                </a:solidFill>
                <a:latin typeface="Swis721 Cn BT" panose="020B0506020202030204" pitchFamily="34" charset="0"/>
              </a:rPr>
              <a:t>‘</a:t>
            </a:r>
            <a:r>
              <a:rPr lang="en-US" sz="1500" b="1" i="1" dirty="0" err="1" smtClean="0">
                <a:solidFill>
                  <a:srgbClr val="ED3237"/>
                </a:solidFill>
                <a:latin typeface="Swis721 Cn BT" panose="020B0506020202030204" pitchFamily="34" charset="0"/>
              </a:rPr>
              <a:t>Umang</a:t>
            </a:r>
            <a:r>
              <a:rPr lang="en-US" sz="1500" b="1" i="1" dirty="0" smtClean="0">
                <a:solidFill>
                  <a:srgbClr val="ED3237"/>
                </a:solidFill>
                <a:latin typeface="Swis721 Cn BT" panose="020B0506020202030204" pitchFamily="34" charset="0"/>
              </a:rPr>
              <a:t>’ </a:t>
            </a:r>
            <a:r>
              <a:rPr lang="en-US" sz="1500" i="1" dirty="0" smtClean="0">
                <a:solidFill>
                  <a:srgbClr val="ED3237"/>
                </a:solidFill>
                <a:latin typeface="Swis721 Cn BT" panose="020B0506020202030204" pitchFamily="34" charset="0"/>
              </a:rPr>
              <a:t>means </a:t>
            </a:r>
            <a:r>
              <a:rPr lang="en-US" sz="1500" b="1" i="1" dirty="0" smtClean="0">
                <a:solidFill>
                  <a:srgbClr val="ED3237"/>
                </a:solidFill>
                <a:latin typeface="Swis721 Cn BT" panose="020B0506020202030204" pitchFamily="34" charset="0"/>
              </a:rPr>
              <a:t>JOY</a:t>
            </a:r>
            <a:endParaRPr lang="en-GB" sz="1500" b="1" i="1" dirty="0">
              <a:solidFill>
                <a:srgbClr val="ED3237"/>
              </a:solidFill>
            </a:endParaRPr>
          </a:p>
        </p:txBody>
      </p:sp>
    </p:spTree>
    <p:extLst>
      <p:ext uri="{BB962C8B-B14F-4D97-AF65-F5344CB8AC3E}">
        <p14:creationId xmlns:p14="http://schemas.microsoft.com/office/powerpoint/2010/main" xmlns="" val="216430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848" y="1378544"/>
            <a:ext cx="4737101" cy="769441"/>
          </a:xfrm>
          <a:prstGeom prst="rect">
            <a:avLst/>
          </a:prstGeom>
          <a:noFill/>
        </p:spPr>
        <p:txBody>
          <a:bodyPr wrap="square" rtlCol="0">
            <a:spAutoFit/>
          </a:bodyPr>
          <a:lstStyle/>
          <a:p>
            <a:r>
              <a:rPr lang="en-US" sz="3200" dirty="0" smtClean="0">
                <a:latin typeface="Swis721 LtCn BT" panose="020B0406020202030204" pitchFamily="34" charset="0"/>
              </a:rPr>
              <a:t>Incorporated in </a:t>
            </a:r>
            <a:r>
              <a:rPr lang="en-US" sz="4400" b="1" dirty="0">
                <a:latin typeface="Swis721 LtCn BT" panose="020B0406020202030204" pitchFamily="34" charset="0"/>
              </a:rPr>
              <a:t>2009</a:t>
            </a:r>
            <a:r>
              <a:rPr lang="en-US" sz="2000" dirty="0">
                <a:latin typeface="Swis721 LtCn BT" panose="020B0406020202030204" pitchFamily="34" charset="0"/>
              </a:rPr>
              <a:t>…</a:t>
            </a:r>
          </a:p>
        </p:txBody>
      </p:sp>
      <p:sp>
        <p:nvSpPr>
          <p:cNvPr id="3" name="Rectangle 2"/>
          <p:cNvSpPr/>
          <p:nvPr/>
        </p:nvSpPr>
        <p:spPr>
          <a:xfrm>
            <a:off x="626224" y="3301004"/>
            <a:ext cx="9518652" cy="769441"/>
          </a:xfrm>
          <a:prstGeom prst="rect">
            <a:avLst/>
          </a:prstGeom>
        </p:spPr>
        <p:txBody>
          <a:bodyPr wrap="square">
            <a:spAutoFit/>
          </a:bodyPr>
          <a:lstStyle/>
          <a:p>
            <a:r>
              <a:rPr lang="en-US" sz="4400" b="1" dirty="0" smtClean="0">
                <a:solidFill>
                  <a:schemeClr val="accent2"/>
                </a:solidFill>
                <a:latin typeface="Swis721 LtCn BT" panose="020B0406020202030204" pitchFamily="34" charset="0"/>
              </a:rPr>
              <a:t>5872</a:t>
            </a:r>
            <a:r>
              <a:rPr lang="en-US" sz="3200" dirty="0" smtClean="0">
                <a:solidFill>
                  <a:schemeClr val="accent2"/>
                </a:solidFill>
                <a:latin typeface="Swis721 LtCn BT" panose="020B0406020202030204" pitchFamily="34" charset="0"/>
              </a:rPr>
              <a:t> </a:t>
            </a:r>
            <a:r>
              <a:rPr lang="en-US" sz="3200" dirty="0">
                <a:latin typeface="Swis721 LtCn BT" panose="020B0406020202030204" pitchFamily="34" charset="0"/>
              </a:rPr>
              <a:t>Social Affordable Housing </a:t>
            </a:r>
            <a:r>
              <a:rPr lang="en-US" sz="3200" dirty="0" smtClean="0">
                <a:latin typeface="Swis721 LtCn BT" panose="020B0406020202030204" pitchFamily="34" charset="0"/>
              </a:rPr>
              <a:t>Units Launched…</a:t>
            </a:r>
            <a:endParaRPr lang="en-US" sz="3200" dirty="0">
              <a:latin typeface="Swis721 LtCn BT" panose="020B0406020202030204" pitchFamily="34" charset="0"/>
            </a:endParaRPr>
          </a:p>
        </p:txBody>
      </p:sp>
      <p:sp>
        <p:nvSpPr>
          <p:cNvPr id="4" name="Rectangle 3"/>
          <p:cNvSpPr/>
          <p:nvPr/>
        </p:nvSpPr>
        <p:spPr>
          <a:xfrm>
            <a:off x="527848" y="2182640"/>
            <a:ext cx="2101537" cy="646331"/>
          </a:xfrm>
          <a:prstGeom prst="rect">
            <a:avLst/>
          </a:prstGeom>
        </p:spPr>
        <p:txBody>
          <a:bodyPr wrap="none">
            <a:spAutoFit/>
          </a:bodyPr>
          <a:lstStyle/>
          <a:p>
            <a:r>
              <a:rPr lang="en-US" sz="3600" dirty="0" smtClean="0">
                <a:latin typeface="Swis721 LtCn BT" panose="020B0406020202030204" pitchFamily="34" charset="0"/>
              </a:rPr>
              <a:t>In </a:t>
            </a:r>
            <a:r>
              <a:rPr lang="en-US" sz="3600" b="1" dirty="0" smtClean="0">
                <a:solidFill>
                  <a:schemeClr val="accent2"/>
                </a:solidFill>
                <a:latin typeface="Swis721 LtCn BT" panose="020B0406020202030204" pitchFamily="34" charset="0"/>
              </a:rPr>
              <a:t>5 </a:t>
            </a:r>
            <a:r>
              <a:rPr lang="en-US" sz="3600" b="1" dirty="0">
                <a:solidFill>
                  <a:schemeClr val="accent2"/>
                </a:solidFill>
                <a:latin typeface="Swis721 LtCn BT" panose="020B0406020202030204" pitchFamily="34" charset="0"/>
              </a:rPr>
              <a:t>Years</a:t>
            </a:r>
            <a:r>
              <a:rPr lang="en-US" sz="2000" dirty="0">
                <a:latin typeface="Swis721 LtCn BT" panose="020B0406020202030204" pitchFamily="34" charset="0"/>
              </a:rPr>
              <a:t>…</a:t>
            </a:r>
          </a:p>
        </p:txBody>
      </p:sp>
      <p:sp>
        <p:nvSpPr>
          <p:cNvPr id="5" name="Rectangle 4"/>
          <p:cNvSpPr/>
          <p:nvPr/>
        </p:nvSpPr>
        <p:spPr>
          <a:xfrm>
            <a:off x="2459909" y="2581710"/>
            <a:ext cx="2153795" cy="646331"/>
          </a:xfrm>
          <a:prstGeom prst="rect">
            <a:avLst/>
          </a:prstGeom>
        </p:spPr>
        <p:txBody>
          <a:bodyPr wrap="none">
            <a:spAutoFit/>
          </a:bodyPr>
          <a:lstStyle/>
          <a:p>
            <a:r>
              <a:rPr lang="en-US" sz="3600" b="1" dirty="0">
                <a:solidFill>
                  <a:schemeClr val="accent2"/>
                </a:solidFill>
                <a:latin typeface="Swis721 LtCn BT" panose="020B0406020202030204" pitchFamily="34" charset="0"/>
              </a:rPr>
              <a:t>8 Projects</a:t>
            </a:r>
            <a:r>
              <a:rPr lang="en-US" sz="2000" dirty="0">
                <a:latin typeface="Swis721 LtCn BT" panose="020B0406020202030204" pitchFamily="34" charset="0"/>
              </a:rPr>
              <a:t>…</a:t>
            </a:r>
          </a:p>
        </p:txBody>
      </p:sp>
      <p:sp>
        <p:nvSpPr>
          <p:cNvPr id="6" name="Rectangle 5"/>
          <p:cNvSpPr/>
          <p:nvPr/>
        </p:nvSpPr>
        <p:spPr>
          <a:xfrm>
            <a:off x="976447" y="4033878"/>
            <a:ext cx="9518652" cy="707886"/>
          </a:xfrm>
          <a:prstGeom prst="rect">
            <a:avLst/>
          </a:prstGeom>
        </p:spPr>
        <p:txBody>
          <a:bodyPr wrap="square">
            <a:spAutoFit/>
          </a:bodyPr>
          <a:lstStyle/>
          <a:p>
            <a:r>
              <a:rPr lang="en-US" sz="4000" b="1" dirty="0" smtClean="0">
                <a:solidFill>
                  <a:schemeClr val="accent6">
                    <a:lumMod val="75000"/>
                  </a:schemeClr>
                </a:solidFill>
                <a:latin typeface="Swis721 LtCn BT" panose="020B0406020202030204" pitchFamily="34" charset="0"/>
              </a:rPr>
              <a:t>3565</a:t>
            </a:r>
            <a:r>
              <a:rPr lang="en-US" sz="3200" dirty="0" smtClean="0">
                <a:solidFill>
                  <a:schemeClr val="accent6">
                    <a:lumMod val="75000"/>
                  </a:schemeClr>
                </a:solidFill>
                <a:latin typeface="Swis721 LtCn BT" panose="020B0406020202030204" pitchFamily="34" charset="0"/>
              </a:rPr>
              <a:t> </a:t>
            </a:r>
            <a:r>
              <a:rPr lang="en-US" sz="2800" dirty="0" smtClean="0">
                <a:latin typeface="Swis721 LtCn BT" panose="020B0406020202030204" pitchFamily="34" charset="0"/>
              </a:rPr>
              <a:t>Units Already Delivered…</a:t>
            </a:r>
            <a:endParaRPr lang="en-US" sz="2800" dirty="0">
              <a:latin typeface="Swis721 LtCn BT" panose="020B0406020202030204" pitchFamily="34" charset="0"/>
            </a:endParaRPr>
          </a:p>
        </p:txBody>
      </p:sp>
      <p:sp>
        <p:nvSpPr>
          <p:cNvPr id="7" name="Rectangle 6"/>
          <p:cNvSpPr/>
          <p:nvPr/>
        </p:nvSpPr>
        <p:spPr>
          <a:xfrm>
            <a:off x="1222959" y="4729268"/>
            <a:ext cx="10709287" cy="707886"/>
          </a:xfrm>
          <a:prstGeom prst="rect">
            <a:avLst/>
          </a:prstGeom>
        </p:spPr>
        <p:txBody>
          <a:bodyPr wrap="square">
            <a:spAutoFit/>
          </a:bodyPr>
          <a:lstStyle/>
          <a:p>
            <a:r>
              <a:rPr lang="en-US" sz="4000" b="1" dirty="0" smtClean="0">
                <a:solidFill>
                  <a:schemeClr val="accent6">
                    <a:lumMod val="75000"/>
                  </a:schemeClr>
                </a:solidFill>
                <a:latin typeface="Swis721 LtCn BT" panose="020B0406020202030204" pitchFamily="34" charset="0"/>
              </a:rPr>
              <a:t>2307</a:t>
            </a:r>
            <a:r>
              <a:rPr lang="en-US" sz="2800" dirty="0" smtClean="0">
                <a:solidFill>
                  <a:schemeClr val="accent6">
                    <a:lumMod val="75000"/>
                  </a:schemeClr>
                </a:solidFill>
                <a:latin typeface="Swis721 LtCn BT" panose="020B0406020202030204" pitchFamily="34" charset="0"/>
              </a:rPr>
              <a:t> </a:t>
            </a:r>
            <a:r>
              <a:rPr lang="en-US" sz="2800" dirty="0" smtClean="0">
                <a:latin typeface="Swis721 LtCn BT" panose="020B0406020202030204" pitchFamily="34" charset="0"/>
              </a:rPr>
              <a:t>Units Under Construction </a:t>
            </a:r>
            <a:endParaRPr lang="en-US" sz="2800" dirty="0">
              <a:latin typeface="Swis721 LtCn BT" panose="020B0406020202030204" pitchFamily="34" charset="0"/>
            </a:endParaRPr>
          </a:p>
        </p:txBody>
      </p:sp>
      <p:sp>
        <p:nvSpPr>
          <p:cNvPr id="8" name="Rectangle 7"/>
          <p:cNvSpPr/>
          <p:nvPr/>
        </p:nvSpPr>
        <p:spPr>
          <a:xfrm>
            <a:off x="0" y="5642362"/>
            <a:ext cx="11067475" cy="492443"/>
          </a:xfrm>
          <a:prstGeom prst="rect">
            <a:avLst/>
          </a:prstGeom>
        </p:spPr>
        <p:txBody>
          <a:bodyPr wrap="square">
            <a:spAutoFit/>
          </a:bodyPr>
          <a:lstStyle/>
          <a:p>
            <a:r>
              <a:rPr lang="en-US" sz="2600" dirty="0" smtClean="0">
                <a:latin typeface="Swis721 LtCn BT" panose="020B0406020202030204" pitchFamily="34" charset="0"/>
              </a:rPr>
              <a:t>	</a:t>
            </a:r>
            <a:r>
              <a:rPr lang="en-US" sz="2600" b="1" dirty="0" smtClean="0">
                <a:solidFill>
                  <a:schemeClr val="accent4"/>
                </a:solidFill>
                <a:latin typeface="Swis721 LtCn BT" panose="020B0406020202030204" pitchFamily="34" charset="0"/>
              </a:rPr>
              <a:t>	</a:t>
            </a:r>
            <a:r>
              <a:rPr lang="en-US" sz="2600" b="1" dirty="0" smtClean="0">
                <a:solidFill>
                  <a:schemeClr val="accent6">
                    <a:lumMod val="75000"/>
                  </a:schemeClr>
                </a:solidFill>
                <a:latin typeface="Swis721 LtCn BT" panose="020B0406020202030204" pitchFamily="34" charset="0"/>
              </a:rPr>
              <a:t>10,000 </a:t>
            </a:r>
            <a:r>
              <a:rPr lang="en-US" sz="2600" dirty="0" smtClean="0">
                <a:latin typeface="Swis721 LtCn BT" panose="020B0406020202030204" pitchFamily="34" charset="0"/>
              </a:rPr>
              <a:t>more Units Planned &amp; In Pipeline…</a:t>
            </a:r>
            <a:endParaRPr lang="en-US" sz="2600" dirty="0">
              <a:latin typeface="Swis721 LtCn BT" panose="020B0406020202030204" pitchFamily="34" charset="0"/>
            </a:endParaRPr>
          </a:p>
        </p:txBody>
      </p:sp>
      <p:sp>
        <p:nvSpPr>
          <p:cNvPr id="9" name="Rectangle 8"/>
          <p:cNvSpPr/>
          <p:nvPr/>
        </p:nvSpPr>
        <p:spPr>
          <a:xfrm>
            <a:off x="4896337" y="2536583"/>
            <a:ext cx="6418488" cy="646331"/>
          </a:xfrm>
          <a:prstGeom prst="rect">
            <a:avLst/>
          </a:prstGeom>
        </p:spPr>
        <p:txBody>
          <a:bodyPr wrap="none">
            <a:spAutoFit/>
          </a:bodyPr>
          <a:lstStyle/>
          <a:p>
            <a:r>
              <a:rPr lang="en-US" sz="2800" dirty="0" smtClean="0">
                <a:latin typeface="Swis721 LtCn BT" panose="020B0406020202030204" pitchFamily="34" charset="0"/>
              </a:rPr>
              <a:t>Presence in </a:t>
            </a:r>
            <a:r>
              <a:rPr lang="en-US" sz="3600" b="1" dirty="0" smtClean="0">
                <a:solidFill>
                  <a:schemeClr val="accent2"/>
                </a:solidFill>
                <a:latin typeface="Swis721 LtCn BT" panose="020B0406020202030204" pitchFamily="34" charset="0"/>
              </a:rPr>
              <a:t>Ahmedabad &amp; </a:t>
            </a:r>
            <a:r>
              <a:rPr lang="en-US" sz="3600" b="1" dirty="0" err="1" smtClean="0">
                <a:solidFill>
                  <a:schemeClr val="accent2"/>
                </a:solidFill>
                <a:latin typeface="Swis721 LtCn BT" panose="020B0406020202030204" pitchFamily="34" charset="0"/>
              </a:rPr>
              <a:t>Surat</a:t>
            </a:r>
            <a:r>
              <a:rPr lang="en-US" sz="2800" b="1" dirty="0">
                <a:solidFill>
                  <a:schemeClr val="accent2"/>
                </a:solidFill>
                <a:latin typeface="Swis721 LtCn BT" panose="020B0406020202030204" pitchFamily="34" charset="0"/>
              </a:rPr>
              <a:t> </a:t>
            </a:r>
            <a:r>
              <a:rPr lang="en-US" sz="2800" dirty="0">
                <a:latin typeface="Swis721 LtCn BT" panose="020B0406020202030204" pitchFamily="34" charset="0"/>
              </a:rPr>
              <a:t>cities</a:t>
            </a:r>
            <a:r>
              <a:rPr lang="en-US" sz="2800" dirty="0" smtClean="0">
                <a:latin typeface="Swis721 LtCn BT" panose="020B0406020202030204" pitchFamily="34" charset="0"/>
              </a:rPr>
              <a:t>…</a:t>
            </a:r>
            <a:endParaRPr lang="en-US" sz="2800" dirty="0">
              <a:latin typeface="Swis721 LtCn BT" panose="020B0406020202030204" pitchFamily="34" charset="0"/>
            </a:endParaRPr>
          </a:p>
        </p:txBody>
      </p:sp>
      <p:sp>
        <p:nvSpPr>
          <p:cNvPr id="11" name="TextBox 10"/>
          <p:cNvSpPr txBox="1"/>
          <p:nvPr/>
        </p:nvSpPr>
        <p:spPr>
          <a:xfrm>
            <a:off x="4828460" y="1645326"/>
            <a:ext cx="7103786" cy="707886"/>
          </a:xfrm>
          <a:prstGeom prst="rect">
            <a:avLst/>
          </a:prstGeom>
          <a:noFill/>
        </p:spPr>
        <p:txBody>
          <a:bodyPr wrap="square" rtlCol="0">
            <a:spAutoFit/>
          </a:bodyPr>
          <a:lstStyle/>
          <a:p>
            <a:r>
              <a:rPr lang="en-US" sz="2800" dirty="0" smtClean="0">
                <a:latin typeface="Swis721 LtCn BT" panose="020B0406020202030204" pitchFamily="34" charset="0"/>
              </a:rPr>
              <a:t>Pilot Project Construction Started in End of </a:t>
            </a:r>
            <a:r>
              <a:rPr lang="en-US" sz="4000" dirty="0" smtClean="0">
                <a:latin typeface="Swis721 LtCn BT" panose="020B0406020202030204" pitchFamily="34" charset="0"/>
              </a:rPr>
              <a:t>2010</a:t>
            </a:r>
            <a:r>
              <a:rPr lang="en-US" dirty="0" smtClean="0">
                <a:latin typeface="Swis721 LtCn BT" panose="020B0406020202030204" pitchFamily="34" charset="0"/>
              </a:rPr>
              <a:t>…</a:t>
            </a:r>
            <a:endParaRPr lang="en-US" dirty="0">
              <a:latin typeface="Swis721 LtCn BT" panose="020B0406020202030204" pitchFamily="34" charset="0"/>
            </a:endParaRPr>
          </a:p>
        </p:txBody>
      </p:sp>
      <p:sp>
        <p:nvSpPr>
          <p:cNvPr id="12" name="Title 1"/>
          <p:cNvSpPr txBox="1">
            <a:spLocks/>
          </p:cNvSpPr>
          <p:nvPr/>
        </p:nvSpPr>
        <p:spPr>
          <a:xfrm>
            <a:off x="12980"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Our Achievements &amp; Future</a:t>
            </a:r>
            <a:endParaRPr lang="en-GB" sz="2400" dirty="0">
              <a:solidFill>
                <a:schemeClr val="bg1"/>
              </a:solidFill>
            </a:endParaRPr>
          </a:p>
        </p:txBody>
      </p:sp>
      <p:pic>
        <p:nvPicPr>
          <p:cNvPr id="13" name="Picture 12"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Tree>
    <p:extLst>
      <p:ext uri="{BB962C8B-B14F-4D97-AF65-F5344CB8AC3E}">
        <p14:creationId xmlns:p14="http://schemas.microsoft.com/office/powerpoint/2010/main" xmlns="" val="194062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64846" y="3284841"/>
            <a:ext cx="2391784" cy="1435205"/>
          </a:xfrm>
          <a:prstGeom prst="rect">
            <a:avLst/>
          </a:prstGeom>
          <a:ln w="19050">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932612" y="3284841"/>
            <a:ext cx="2805241" cy="144440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07662" y="1370050"/>
            <a:ext cx="2347414" cy="1521347"/>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203142" y="5162235"/>
            <a:ext cx="2263938" cy="151966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203142" y="1377356"/>
            <a:ext cx="2269320" cy="154810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771400" y="5166510"/>
            <a:ext cx="2282020" cy="1515385"/>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307662" y="5162235"/>
            <a:ext cx="2347414" cy="1519661"/>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827212" y="5166510"/>
            <a:ext cx="2338655" cy="1515387"/>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827212" y="1370050"/>
            <a:ext cx="2338655" cy="1521347"/>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411195" y="3284841"/>
            <a:ext cx="2324040" cy="1444409"/>
          </a:xfrm>
          <a:prstGeom prst="rect">
            <a:avLst/>
          </a:prstGeom>
          <a:ln w="19050">
            <a:solidFill>
              <a:schemeClr val="tx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6771400" y="1370049"/>
            <a:ext cx="2282019" cy="1521347"/>
          </a:xfrm>
          <a:prstGeom prst="rect">
            <a:avLst/>
          </a:prstGeom>
          <a:ln w="12700">
            <a:solidFill>
              <a:schemeClr val="tx1"/>
            </a:solidFill>
          </a:ln>
          <a:effectLst>
            <a:outerShdw blurRad="50800" dist="38100" dir="2700000" algn="tl" rotWithShape="0">
              <a:prstClr val="black">
                <a:alpha val="40000"/>
              </a:prstClr>
            </a:outerShdw>
          </a:effectLst>
        </p:spPr>
      </p:pic>
      <p:sp>
        <p:nvSpPr>
          <p:cNvPr id="13" name="Title 1"/>
          <p:cNvSpPr txBox="1">
            <a:spLocks/>
          </p:cNvSpPr>
          <p:nvPr/>
        </p:nvSpPr>
        <p:spPr>
          <a:xfrm>
            <a:off x="12980"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Some of Our Customers</a:t>
            </a:r>
            <a:endParaRPr lang="en-GB" sz="2400" dirty="0">
              <a:solidFill>
                <a:schemeClr val="bg1"/>
              </a:solidFill>
            </a:endParaRPr>
          </a:p>
        </p:txBody>
      </p:sp>
      <p:pic>
        <p:nvPicPr>
          <p:cNvPr id="14" name="Picture 13" descr="C:\Users\KS\Desktop\Main_Page2.wmf"/>
          <p:cNvPicPr>
            <a:picLocks noChangeAspect="1"/>
          </p:cNvPicPr>
          <p:nvPr/>
        </p:nvPicPr>
        <p:blipFill>
          <a:blip r:embed="rId13"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USER DATA\Desktop\NDTV.jpg"/>
          <p:cNvPicPr>
            <a:picLocks noChangeAspect="1" noChangeArrowheads="1"/>
          </p:cNvPicPr>
          <p:nvPr/>
        </p:nvPicPr>
        <p:blipFill>
          <a:blip r:embed="rId2" cstate="print">
            <a:lum bright="1000" contrast="26000"/>
          </a:blip>
          <a:srcRect/>
          <a:stretch>
            <a:fillRect/>
          </a:stretch>
        </p:blipFill>
        <p:spPr bwMode="auto">
          <a:xfrm>
            <a:off x="2219384" y="3917348"/>
            <a:ext cx="3503499" cy="2684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7270821" y="5688449"/>
            <a:ext cx="3202745" cy="1169551"/>
          </a:xfrm>
          <a:prstGeom prst="rect">
            <a:avLst/>
          </a:prstGeom>
          <a:noFill/>
        </p:spPr>
        <p:txBody>
          <a:bodyPr wrap="square">
            <a:spAutoFit/>
          </a:bodyPr>
          <a:lstStyle/>
          <a:p>
            <a:pPr algn="ctr"/>
            <a:r>
              <a:rPr lang="en-GB" sz="1400" dirty="0">
                <a:latin typeface="Swis721 LtCn BT" panose="020B0406020202030204" pitchFamily="34" charset="0"/>
              </a:rPr>
              <a:t>Won the </a:t>
            </a:r>
            <a:endParaRPr lang="en-GB" sz="1400" dirty="0" smtClean="0">
              <a:latin typeface="Swis721 LtCn BT" panose="020B0406020202030204" pitchFamily="34" charset="0"/>
            </a:endParaRPr>
          </a:p>
          <a:p>
            <a:pPr algn="ctr"/>
            <a:r>
              <a:rPr lang="en-GB" sz="1400" b="1" dirty="0" smtClean="0">
                <a:solidFill>
                  <a:srgbClr val="FF0000"/>
                </a:solidFill>
                <a:latin typeface="Swis721 LtCn BT" panose="020B0406020202030204" pitchFamily="34" charset="0"/>
              </a:rPr>
              <a:t>CNBC </a:t>
            </a:r>
            <a:r>
              <a:rPr lang="en-GB" sz="1400" b="1" dirty="0">
                <a:solidFill>
                  <a:srgbClr val="FF0000"/>
                </a:solidFill>
                <a:latin typeface="Swis721 LtCn BT" panose="020B0406020202030204" pitchFamily="34" charset="0"/>
              </a:rPr>
              <a:t>AWAAZ Real Estate Awards 2013 </a:t>
            </a:r>
            <a:endParaRPr lang="en-GB" sz="1400" b="1" dirty="0" smtClean="0">
              <a:solidFill>
                <a:srgbClr val="FF0000"/>
              </a:solidFill>
              <a:latin typeface="Swis721 LtCn BT" panose="020B0406020202030204" pitchFamily="34" charset="0"/>
            </a:endParaRPr>
          </a:p>
          <a:p>
            <a:pPr algn="ctr"/>
            <a:r>
              <a:rPr lang="en-GB" sz="1400" dirty="0" smtClean="0">
                <a:latin typeface="Swis721 LtCn BT" panose="020B0406020202030204" pitchFamily="34" charset="0"/>
              </a:rPr>
              <a:t>for project </a:t>
            </a:r>
            <a:r>
              <a:rPr lang="en-GB" sz="1400" dirty="0" err="1" smtClean="0">
                <a:latin typeface="Swis721 LtCn BT" panose="020B0406020202030204" pitchFamily="34" charset="0"/>
              </a:rPr>
              <a:t>Umang</a:t>
            </a:r>
            <a:r>
              <a:rPr lang="en-GB" sz="1400" dirty="0" smtClean="0">
                <a:latin typeface="Swis721 LtCn BT" panose="020B0406020202030204" pitchFamily="34" charset="0"/>
              </a:rPr>
              <a:t> Narol-1 </a:t>
            </a:r>
            <a:r>
              <a:rPr lang="en-GB" sz="1400" dirty="0">
                <a:latin typeface="Swis721 LtCn BT" panose="020B0406020202030204" pitchFamily="34" charset="0"/>
              </a:rPr>
              <a:t>&amp; 2 for being the </a:t>
            </a:r>
            <a:r>
              <a:rPr lang="en-GB" sz="1400" dirty="0" smtClean="0">
                <a:latin typeface="Swis721 LtCn BT" panose="020B0406020202030204" pitchFamily="34" charset="0"/>
              </a:rPr>
              <a:t>Best </a:t>
            </a:r>
            <a:r>
              <a:rPr lang="en-GB" sz="1400" dirty="0">
                <a:latin typeface="Swis721 LtCn BT" panose="020B0406020202030204" pitchFamily="34" charset="0"/>
              </a:rPr>
              <a:t>50% Complete Residential Project under Affordable Segment in Ahmedabad city</a:t>
            </a:r>
          </a:p>
        </p:txBody>
      </p:sp>
      <p:pic>
        <p:nvPicPr>
          <p:cNvPr id="4" name="Picture 4" descr="E:\USER DATA\Desktop\giirs_impact_rated_4_stars - Copy.png"/>
          <p:cNvPicPr>
            <a:picLocks noChangeAspect="1" noChangeArrowheads="1"/>
          </p:cNvPicPr>
          <p:nvPr/>
        </p:nvPicPr>
        <p:blipFill>
          <a:blip r:embed="rId3"/>
          <a:srcRect/>
          <a:stretch>
            <a:fillRect/>
          </a:stretch>
        </p:blipFill>
        <p:spPr bwMode="auto">
          <a:xfrm>
            <a:off x="2532095" y="1541684"/>
            <a:ext cx="1607804" cy="1249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2" descr="http://www.dbscommunities.com/images/CNBC_Awards_2013.jpg"/>
          <p:cNvPicPr>
            <a:picLocks noChangeAspect="1" noChangeArrowheads="1"/>
          </p:cNvPicPr>
          <p:nvPr/>
        </p:nvPicPr>
        <p:blipFill>
          <a:blip r:embed="rId4" cstate="print">
            <a:extLst>
              <a:ext uri="{BEBA8EAE-BF5A-486C-A8C5-ECC9F3942E4B}">
                <a14:imgProps xmlns:a14="http://schemas.microsoft.com/office/drawing/2010/main" xmlns="">
                  <a14:imgLayer>
                    <a14:imgEffect>
                      <a14:backgroundRemoval t="3810" b="96548" l="9816" r="89980"/>
                    </a14:imgEffect>
                  </a14:imgLayer>
                </a14:imgProps>
              </a:ext>
              <a:ext uri="{28A0092B-C50C-407E-A947-70E740481C1C}">
                <a14:useLocalDpi xmlns:a14="http://schemas.microsoft.com/office/drawing/2010/main" xmlns="" val="0"/>
              </a:ext>
            </a:extLst>
          </a:blip>
          <a:srcRect/>
          <a:stretch>
            <a:fillRect/>
          </a:stretch>
        </p:blipFill>
        <p:spPr bwMode="auto">
          <a:xfrm>
            <a:off x="7875724" y="2074293"/>
            <a:ext cx="2222696" cy="381812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http://www.dbscommunities.com/images/SSR_Awards.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00051" y="1229843"/>
            <a:ext cx="3007921" cy="291283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6" cstate="print">
            <a:extLst>
              <a:ext uri="{BEBA8EAE-BF5A-486C-A8C5-ECC9F3942E4B}">
                <a14:imgProps xmlns:a14="http://schemas.microsoft.com/office/drawing/2010/main" xmlns="">
                  <a14:imgLayer r:embed="">
                    <a14:imgEffect>
                      <a14:backgroundRemoval t="26372" b="89882" l="4422" r="93156">
                        <a14:foregroundMark x1="65899" y1="70183" x2="63295" y2="70829"/>
                        <a14:foregroundMark x1="57299" y1="69860" x2="57299" y2="69860"/>
                        <a14:foregroundMark x1="60267" y1="70183" x2="59903" y2="70183"/>
                        <a14:backgroundMark x1="32889" y1="44133" x2="53119" y2="48439"/>
                        <a14:backgroundMark x1="54452" y1="48439" x2="66081" y2="43488"/>
                        <a14:backgroundMark x1="14476" y1="52099" x2="45245" y2="58773"/>
                        <a14:backgroundMark x1="53362" y1="57481" x2="66263" y2="53068"/>
                        <a14:backgroundMark x1="20472" y1="65770" x2="37190" y2="66846"/>
                        <a14:backgroundMark x1="39067" y1="66846" x2="48819" y2="67815"/>
                        <a14:backgroundMark x1="65718" y1="65447" x2="59540" y2="67169"/>
                      </a14:backgroundRemoval>
                    </a14:imgEffect>
                  </a14:imgLayer>
                </a14:imgProps>
              </a:ext>
              <a:ext uri="{28A0092B-C50C-407E-A947-70E740481C1C}">
                <a14:useLocalDpi xmlns:a14="http://schemas.microsoft.com/office/drawing/2010/main" xmlns="" val="0"/>
              </a:ext>
            </a:extLst>
          </a:blip>
          <a:stretch>
            <a:fillRect/>
          </a:stretch>
        </p:blipFill>
        <p:spPr>
          <a:xfrm rot="5400000">
            <a:off x="-919508" y="1990354"/>
            <a:ext cx="4203464" cy="2364449"/>
          </a:xfrm>
          <a:prstGeom prst="rect">
            <a:avLst/>
          </a:prstGeom>
        </p:spPr>
      </p:pic>
      <p:sp>
        <p:nvSpPr>
          <p:cNvPr id="14" name="Rectangle 13"/>
          <p:cNvSpPr/>
          <p:nvPr/>
        </p:nvSpPr>
        <p:spPr>
          <a:xfrm>
            <a:off x="0" y="5009157"/>
            <a:ext cx="2307102" cy="738664"/>
          </a:xfrm>
          <a:prstGeom prst="rect">
            <a:avLst/>
          </a:prstGeom>
          <a:noFill/>
        </p:spPr>
        <p:txBody>
          <a:bodyPr wrap="square">
            <a:spAutoFit/>
          </a:bodyPr>
          <a:lstStyle/>
          <a:p>
            <a:pPr algn="ctr"/>
            <a:r>
              <a:rPr lang="en-GB" sz="1400" dirty="0" smtClean="0">
                <a:latin typeface="Swis721 LtCn BT" panose="020B0406020202030204" pitchFamily="34" charset="0"/>
              </a:rPr>
              <a:t>Received the</a:t>
            </a:r>
          </a:p>
          <a:p>
            <a:pPr algn="ctr"/>
            <a:r>
              <a:rPr lang="en-GB" sz="1400" b="1" dirty="0" smtClean="0">
                <a:solidFill>
                  <a:srgbClr val="FF0000"/>
                </a:solidFill>
                <a:latin typeface="Swis721 LtCn BT" panose="020B0406020202030204" pitchFamily="34" charset="0"/>
              </a:rPr>
              <a:t>NDTV Property Awards 2014</a:t>
            </a:r>
          </a:p>
          <a:p>
            <a:pPr algn="ctr"/>
            <a:r>
              <a:rPr lang="en-GB" sz="1400" dirty="0" smtClean="0">
                <a:latin typeface="Swis721 LtCn BT" panose="020B0406020202030204" pitchFamily="34" charset="0"/>
              </a:rPr>
              <a:t>for project </a:t>
            </a:r>
            <a:r>
              <a:rPr lang="en-GB" sz="1400" dirty="0" err="1" smtClean="0">
                <a:latin typeface="Swis721 LtCn BT" panose="020B0406020202030204" pitchFamily="34" charset="0"/>
              </a:rPr>
              <a:t>Umang</a:t>
            </a:r>
            <a:r>
              <a:rPr lang="en-GB" sz="1400" dirty="0" smtClean="0">
                <a:latin typeface="Swis721 LtCn BT" panose="020B0406020202030204" pitchFamily="34" charset="0"/>
              </a:rPr>
              <a:t> Narol-1 </a:t>
            </a:r>
            <a:r>
              <a:rPr lang="en-GB" sz="1400" dirty="0">
                <a:latin typeface="Swis721 LtCn BT" panose="020B0406020202030204" pitchFamily="34" charset="0"/>
              </a:rPr>
              <a:t>&amp; </a:t>
            </a:r>
            <a:r>
              <a:rPr lang="en-GB" sz="1400" dirty="0" smtClean="0">
                <a:latin typeface="Swis721 LtCn BT" panose="020B0406020202030204" pitchFamily="34" charset="0"/>
              </a:rPr>
              <a:t>2</a:t>
            </a:r>
            <a:endParaRPr lang="en-GB" sz="1400" dirty="0">
              <a:latin typeface="Swis721 LtCn BT" panose="020B0406020202030204" pitchFamily="34" charset="0"/>
            </a:endParaRPr>
          </a:p>
        </p:txBody>
      </p:sp>
      <p:pic>
        <p:nvPicPr>
          <p:cNvPr id="15" name="Picture 14" descr="C:\Users\KS\Desktop\Main_Page2.wmf"/>
          <p:cNvPicPr>
            <a:picLocks noChangeAspect="1"/>
          </p:cNvPicPr>
          <p:nvPr/>
        </p:nvPicPr>
        <p:blipFill>
          <a:blip r:embed="rId7"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16" name="Title 1"/>
          <p:cNvSpPr txBox="1">
            <a:spLocks/>
          </p:cNvSpPr>
          <p:nvPr/>
        </p:nvSpPr>
        <p:spPr>
          <a:xfrm>
            <a:off x="-2786"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Our Recognitions</a:t>
            </a:r>
            <a:endParaRPr lang="en-GB" sz="2400" dirty="0">
              <a:solidFill>
                <a:schemeClr val="bg1"/>
              </a:solidFill>
            </a:endParaRPr>
          </a:p>
        </p:txBody>
      </p:sp>
      <p:sp>
        <p:nvSpPr>
          <p:cNvPr id="17" name="5-Point Star 16"/>
          <p:cNvSpPr/>
          <p:nvPr/>
        </p:nvSpPr>
        <p:spPr>
          <a:xfrm>
            <a:off x="5370068" y="840443"/>
            <a:ext cx="345127" cy="308907"/>
          </a:xfrm>
          <a:prstGeom prst="star5">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solidFill>
                <a:srgbClr val="92D050"/>
              </a:solidFill>
            </a:endParaRPr>
          </a:p>
        </p:txBody>
      </p:sp>
      <p:sp>
        <p:nvSpPr>
          <p:cNvPr id="18" name="5-Point Star 17"/>
          <p:cNvSpPr/>
          <p:nvPr/>
        </p:nvSpPr>
        <p:spPr>
          <a:xfrm>
            <a:off x="7890823" y="840443"/>
            <a:ext cx="345127" cy="308907"/>
          </a:xfrm>
          <a:prstGeom prst="star5">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solidFill>
                <a:srgbClr val="92D050"/>
              </a:solidFill>
            </a:endParaRPr>
          </a:p>
        </p:txBody>
      </p:sp>
      <p:sp>
        <p:nvSpPr>
          <p:cNvPr id="19" name="5-Point Star 18"/>
          <p:cNvSpPr/>
          <p:nvPr/>
        </p:nvSpPr>
        <p:spPr>
          <a:xfrm>
            <a:off x="7050570" y="840443"/>
            <a:ext cx="345127" cy="308907"/>
          </a:xfrm>
          <a:prstGeom prst="star5">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solidFill>
                <a:srgbClr val="92D050"/>
              </a:solidFill>
            </a:endParaRPr>
          </a:p>
        </p:txBody>
      </p:sp>
      <p:sp>
        <p:nvSpPr>
          <p:cNvPr id="20" name="5-Point Star 19"/>
          <p:cNvSpPr/>
          <p:nvPr/>
        </p:nvSpPr>
        <p:spPr>
          <a:xfrm>
            <a:off x="6210319" y="840443"/>
            <a:ext cx="345127" cy="308907"/>
          </a:xfrm>
          <a:prstGeom prst="star5">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solidFill>
                <a:srgbClr val="92D050"/>
              </a:solidFill>
            </a:endParaRPr>
          </a:p>
        </p:txBody>
      </p:sp>
      <p:sp>
        <p:nvSpPr>
          <p:cNvPr id="21" name="5-Point Star 20"/>
          <p:cNvSpPr/>
          <p:nvPr/>
        </p:nvSpPr>
        <p:spPr>
          <a:xfrm>
            <a:off x="4529817" y="840443"/>
            <a:ext cx="345127" cy="308907"/>
          </a:xfrm>
          <a:prstGeom prst="star5">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solidFill>
                <a:srgbClr val="92D050"/>
              </a:solidFill>
            </a:endParaRPr>
          </a:p>
        </p:txBody>
      </p:sp>
      <p:pic>
        <p:nvPicPr>
          <p:cNvPr id="22" name="Picture 21" descr="IMG_6549.JPG"/>
          <p:cNvPicPr>
            <a:picLocks noChangeAspect="1"/>
          </p:cNvPicPr>
          <p:nvPr/>
        </p:nvPicPr>
        <p:blipFill>
          <a:blip r:embed="rId8" cstate="print"/>
          <a:srcRect l="2858" t="2161" r="6396" b="2488"/>
          <a:stretch>
            <a:fillRect/>
          </a:stretch>
        </p:blipFill>
        <p:spPr>
          <a:xfrm>
            <a:off x="9612573" y="1507841"/>
            <a:ext cx="2579427" cy="3613783"/>
          </a:xfrm>
          <a:prstGeom prst="rect">
            <a:avLst/>
          </a:prstGeom>
        </p:spPr>
      </p:pic>
      <p:sp>
        <p:nvSpPr>
          <p:cNvPr id="23" name="Rectangle 22"/>
          <p:cNvSpPr/>
          <p:nvPr/>
        </p:nvSpPr>
        <p:spPr>
          <a:xfrm>
            <a:off x="9884898" y="5021024"/>
            <a:ext cx="2307102" cy="954107"/>
          </a:xfrm>
          <a:prstGeom prst="rect">
            <a:avLst/>
          </a:prstGeom>
          <a:noFill/>
        </p:spPr>
        <p:txBody>
          <a:bodyPr wrap="square">
            <a:spAutoFit/>
          </a:bodyPr>
          <a:lstStyle/>
          <a:p>
            <a:pPr algn="ctr"/>
            <a:r>
              <a:rPr lang="en-GB" sz="1400" dirty="0" smtClean="0">
                <a:solidFill>
                  <a:schemeClr val="tx1">
                    <a:lumMod val="95000"/>
                  </a:schemeClr>
                </a:solidFill>
                <a:latin typeface="Swis721 LtCn BT" panose="020B0406020202030204" pitchFamily="34" charset="0"/>
              </a:rPr>
              <a:t>Received the</a:t>
            </a:r>
          </a:p>
          <a:p>
            <a:pPr algn="ctr"/>
            <a:r>
              <a:rPr lang="en-GB" sz="1400" dirty="0" smtClean="0">
                <a:latin typeface="Swis721 LtCn BT" panose="020B0406020202030204" pitchFamily="34" charset="0"/>
              </a:rPr>
              <a:t>Certificate of Merit  for</a:t>
            </a:r>
            <a:r>
              <a:rPr lang="en-GB" sz="1400" b="1" dirty="0" smtClean="0">
                <a:latin typeface="Swis721 LtCn BT" panose="020B0406020202030204" pitchFamily="34" charset="0"/>
              </a:rPr>
              <a:t> </a:t>
            </a:r>
            <a:r>
              <a:rPr lang="en-GB" sz="1400" b="1" dirty="0" smtClean="0">
                <a:solidFill>
                  <a:srgbClr val="FF0000"/>
                </a:solidFill>
                <a:latin typeface="Swis721 LtCn BT" panose="020B0406020202030204" pitchFamily="34" charset="0"/>
              </a:rPr>
              <a:t>Affordable Housing of the Year </a:t>
            </a:r>
            <a:r>
              <a:rPr lang="en-GB" sz="1400" dirty="0" smtClean="0">
                <a:solidFill>
                  <a:srgbClr val="FF0000"/>
                </a:solidFill>
                <a:latin typeface="Swis721 LtCn BT" panose="020B0406020202030204" pitchFamily="34" charset="0"/>
              </a:rPr>
              <a:t>by</a:t>
            </a:r>
            <a:r>
              <a:rPr lang="en-GB" sz="1400" b="1" dirty="0" smtClean="0">
                <a:solidFill>
                  <a:srgbClr val="FF0000"/>
                </a:solidFill>
                <a:latin typeface="Swis721 LtCn BT" panose="020B0406020202030204" pitchFamily="34" charset="0"/>
              </a:rPr>
              <a:t> DNA Real Estate &amp; Infrastructure Awards</a:t>
            </a:r>
            <a:endParaRPr lang="en-GB" sz="1400" dirty="0">
              <a:solidFill>
                <a:srgbClr val="FF0000"/>
              </a:solidFill>
              <a:latin typeface="Swis721 LtCn BT" panose="020B0406020202030204" pitchFamily="34" charset="0"/>
            </a:endParaRPr>
          </a:p>
        </p:txBody>
      </p:sp>
      <p:sp>
        <p:nvSpPr>
          <p:cNvPr id="24" name="TextBox 23"/>
          <p:cNvSpPr txBox="1"/>
          <p:nvPr/>
        </p:nvSpPr>
        <p:spPr>
          <a:xfrm>
            <a:off x="2640136" y="2875442"/>
            <a:ext cx="1460310" cy="584775"/>
          </a:xfrm>
          <a:prstGeom prst="rect">
            <a:avLst/>
          </a:prstGeom>
          <a:noFill/>
        </p:spPr>
        <p:txBody>
          <a:bodyPr wrap="square" rtlCol="0">
            <a:spAutoFit/>
          </a:bodyPr>
          <a:lstStyle/>
          <a:p>
            <a:pPr algn="ctr"/>
            <a:r>
              <a:rPr lang="en-US" sz="1600" b="1" dirty="0" smtClean="0">
                <a:solidFill>
                  <a:srgbClr val="FF0000"/>
                </a:solidFill>
                <a:latin typeface="Swis721 Cn BT" pitchFamily="34" charset="0"/>
              </a:rPr>
              <a:t>4 Star GIIRS </a:t>
            </a:r>
            <a:r>
              <a:rPr lang="en-US" sz="1600" dirty="0" smtClean="0">
                <a:latin typeface="Swis721 Cn BT" pitchFamily="34" charset="0"/>
              </a:rPr>
              <a:t>ratings</a:t>
            </a:r>
            <a:endParaRPr lang="en-US" sz="1600" dirty="0">
              <a:latin typeface="Swis721 Cn BT" pitchFamily="34" charset="0"/>
            </a:endParaRPr>
          </a:p>
        </p:txBody>
      </p:sp>
    </p:spTree>
    <p:extLst>
      <p:ext uri="{BB962C8B-B14F-4D97-AF65-F5344CB8AC3E}">
        <p14:creationId xmlns:p14="http://schemas.microsoft.com/office/powerpoint/2010/main" xmlns="" val="3761340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545" y="1366345"/>
            <a:ext cx="11892455" cy="923330"/>
          </a:xfrm>
          <a:prstGeom prst="rect">
            <a:avLst/>
          </a:prstGeom>
        </p:spPr>
        <p:txBody>
          <a:bodyPr wrap="square">
            <a:spAutoFit/>
          </a:bodyPr>
          <a:lstStyle/>
          <a:p>
            <a:r>
              <a:rPr lang="en-IN" dirty="0" smtClean="0">
                <a:solidFill>
                  <a:srgbClr val="C00000"/>
                </a:solidFill>
                <a:latin typeface="Swis721 Cn BT" pitchFamily="34" charset="0"/>
              </a:rPr>
              <a:t>The Global Impact Investing Rating System (GIIRS) ratings provide investors with a rating of a Company’s social and environmental impact. </a:t>
            </a:r>
            <a:r>
              <a:rPr lang="en-US" dirty="0" smtClean="0">
                <a:latin typeface="Swis721 Cn BT" pitchFamily="34" charset="0"/>
              </a:rPr>
              <a:t>GIIRS Ratings are the gold standard for impact measurement in impact investing. GIIRS Ratings are rigorous, comprehensive, and comparable ratings of a company or a fund’s social and environmental impact.</a:t>
            </a:r>
            <a:endParaRPr lang="en-IN" dirty="0">
              <a:solidFill>
                <a:schemeClr val="tx2"/>
              </a:solidFill>
              <a:latin typeface="Swis721 Cn BT" pitchFamily="34" charset="0"/>
            </a:endParaRPr>
          </a:p>
        </p:txBody>
      </p:sp>
      <p:pic>
        <p:nvPicPr>
          <p:cNvPr id="3" name="Picture 2" descr="Picture3.png"/>
          <p:cNvPicPr>
            <a:picLocks noChangeAspect="1"/>
          </p:cNvPicPr>
          <p:nvPr/>
        </p:nvPicPr>
        <p:blipFill>
          <a:blip r:embed="rId2"/>
          <a:stretch>
            <a:fillRect/>
          </a:stretch>
        </p:blipFill>
        <p:spPr>
          <a:xfrm>
            <a:off x="1322714" y="2259702"/>
            <a:ext cx="9271713" cy="4598298"/>
          </a:xfrm>
          <a:prstGeom prst="rect">
            <a:avLst/>
          </a:prstGeom>
        </p:spPr>
      </p:pic>
      <p:pic>
        <p:nvPicPr>
          <p:cNvPr id="4" name="Picture 3" descr="C:\Users\KS\Desktop\Main_Page2.wmf"/>
          <p:cNvPicPr>
            <a:picLocks noChangeAspect="1"/>
          </p:cNvPicPr>
          <p:nvPr/>
        </p:nvPicPr>
        <p:blipFill>
          <a:blip r:embed="rId3"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5" name="Title 1"/>
          <p:cNvSpPr txBox="1">
            <a:spLocks/>
          </p:cNvSpPr>
          <p:nvPr/>
        </p:nvSpPr>
        <p:spPr>
          <a:xfrm>
            <a:off x="-2786"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 DBS received GIIRS 4 star rating for 2015-16 </a:t>
            </a:r>
            <a:endParaRPr lang="en-GB" sz="24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S\Desktop\Main_Page2.wmf"/>
          <p:cNvPicPr>
            <a:picLocks noChangeAspect="1"/>
          </p:cNvPicPr>
          <p:nvPr/>
        </p:nvPicPr>
        <p:blipFill>
          <a:blip r:embed="rId2" cstate="print">
            <a:extLst>
              <a:ext uri="{28A0092B-C50C-407E-A947-70E740481C1C}">
                <a14:useLocalDpi xmlns:a14="http://schemas.microsoft.com/office/drawing/2010/main" xmlns="" val="0"/>
              </a:ext>
            </a:extLst>
          </a:blip>
          <a:srcRect b="9677"/>
          <a:stretch>
            <a:fillRect/>
          </a:stretch>
        </p:blipFill>
        <p:spPr bwMode="auto">
          <a:xfrm>
            <a:off x="11285089" y="27797"/>
            <a:ext cx="906911" cy="1224566"/>
          </a:xfrm>
          <a:prstGeom prst="rect">
            <a:avLst/>
          </a:prstGeom>
          <a:ln>
            <a:noFill/>
          </a:ln>
          <a:effectLst/>
        </p:spPr>
      </p:pic>
      <p:sp>
        <p:nvSpPr>
          <p:cNvPr id="3" name="Title 1"/>
          <p:cNvSpPr txBox="1">
            <a:spLocks/>
          </p:cNvSpPr>
          <p:nvPr/>
        </p:nvSpPr>
        <p:spPr>
          <a:xfrm>
            <a:off x="-2786" y="766482"/>
            <a:ext cx="11173361" cy="470647"/>
          </a:xfrm>
          <a:prstGeom prst="rect">
            <a:avLst/>
          </a:prstGeom>
          <a:solidFill>
            <a:schemeClr val="accent6">
              <a:lumMod val="75000"/>
            </a:schemeClr>
          </a:solidFill>
        </p:spPr>
        <p:txBody>
          <a:bodyPr vert="horz" lIns="91440" tIns="45720" rIns="91440" bIns="45720" rtlCol="0" anchor="ctr">
            <a:normAutofit/>
          </a:bodyPr>
          <a:lstStyle>
            <a:defPPr>
              <a:defRPr lang="en-US"/>
            </a:defPPr>
            <a:lvl1pPr>
              <a:lnSpc>
                <a:spcPct val="90000"/>
              </a:lnSpc>
              <a:spcBef>
                <a:spcPct val="0"/>
              </a:spcBef>
              <a:buNone/>
              <a:defRPr sz="2800" b="1">
                <a:latin typeface="Swis721 Cn BT" panose="020B0506020202030204" pitchFamily="34" charset="0"/>
                <a:ea typeface="+mj-ea"/>
                <a:cs typeface="+mj-cs"/>
              </a:defRPr>
            </a:lvl1pPr>
          </a:lstStyle>
          <a:p>
            <a:pPr>
              <a:lnSpc>
                <a:spcPct val="100000"/>
              </a:lnSpc>
            </a:pPr>
            <a:r>
              <a:rPr lang="en-US" sz="2400" dirty="0" smtClean="0">
                <a:solidFill>
                  <a:schemeClr val="bg1"/>
                </a:solidFill>
              </a:rPr>
              <a:t>Book Launch</a:t>
            </a:r>
            <a:endParaRPr lang="en-GB" sz="2400" dirty="0">
              <a:solidFill>
                <a:schemeClr val="bg1"/>
              </a:solidFill>
            </a:endParaRPr>
          </a:p>
        </p:txBody>
      </p:sp>
      <p:pic>
        <p:nvPicPr>
          <p:cNvPr id="4" name="Picture 3" descr="Book Cover.jpg"/>
          <p:cNvPicPr>
            <a:picLocks noChangeAspect="1"/>
          </p:cNvPicPr>
          <p:nvPr/>
        </p:nvPicPr>
        <p:blipFill>
          <a:blip r:embed="rId3"/>
          <a:srcRect l="48523" r="1591" b="3842"/>
          <a:stretch>
            <a:fillRect/>
          </a:stretch>
        </p:blipFill>
        <p:spPr>
          <a:xfrm>
            <a:off x="21496" y="2632858"/>
            <a:ext cx="6192982" cy="3964073"/>
          </a:xfrm>
          <a:prstGeom prst="rect">
            <a:avLst/>
          </a:prstGeom>
        </p:spPr>
      </p:pic>
      <p:pic>
        <p:nvPicPr>
          <p:cNvPr id="5" name="Picture 4" descr="launch.jpg"/>
          <p:cNvPicPr>
            <a:picLocks noChangeAspect="1"/>
          </p:cNvPicPr>
          <p:nvPr/>
        </p:nvPicPr>
        <p:blipFill>
          <a:blip r:embed="rId4"/>
          <a:stretch>
            <a:fillRect/>
          </a:stretch>
        </p:blipFill>
        <p:spPr>
          <a:xfrm>
            <a:off x="6276826" y="2641950"/>
            <a:ext cx="5915174" cy="3953308"/>
          </a:xfrm>
          <a:prstGeom prst="rect">
            <a:avLst/>
          </a:prstGeom>
        </p:spPr>
      </p:pic>
      <p:sp>
        <p:nvSpPr>
          <p:cNvPr id="6" name="TextBox 5"/>
          <p:cNvSpPr txBox="1"/>
          <p:nvPr/>
        </p:nvSpPr>
        <p:spPr>
          <a:xfrm>
            <a:off x="367858" y="1199063"/>
            <a:ext cx="11698014" cy="1384995"/>
          </a:xfrm>
          <a:prstGeom prst="rect">
            <a:avLst/>
          </a:prstGeom>
          <a:noFill/>
        </p:spPr>
        <p:txBody>
          <a:bodyPr wrap="square" rtlCol="0">
            <a:spAutoFit/>
          </a:bodyPr>
          <a:lstStyle/>
          <a:p>
            <a:r>
              <a:rPr lang="en-US" sz="2800" dirty="0" smtClean="0">
                <a:latin typeface="Swis721 Cn BT" pitchFamily="34" charset="0"/>
              </a:rPr>
              <a:t>Launch of book </a:t>
            </a:r>
            <a:r>
              <a:rPr lang="en-US" sz="2800" b="1" dirty="0" smtClean="0">
                <a:solidFill>
                  <a:schemeClr val="accent2">
                    <a:lumMod val="75000"/>
                  </a:schemeClr>
                </a:solidFill>
                <a:latin typeface="Swis721 Cn BT" pitchFamily="34" charset="0"/>
              </a:rPr>
              <a:t>“Pursuit of Affordable Housing” </a:t>
            </a:r>
            <a:r>
              <a:rPr lang="en-US" sz="2800" dirty="0" smtClean="0">
                <a:latin typeface="Swis721 Cn BT" pitchFamily="34" charset="0"/>
              </a:rPr>
              <a:t>written by </a:t>
            </a:r>
            <a:r>
              <a:rPr lang="en-US" sz="2800" b="1" dirty="0" smtClean="0">
                <a:solidFill>
                  <a:schemeClr val="accent2">
                    <a:lumMod val="75000"/>
                  </a:schemeClr>
                </a:solidFill>
                <a:latin typeface="Swis721 Cn BT" pitchFamily="34" charset="0"/>
              </a:rPr>
              <a:t>Sanjay Shah </a:t>
            </a:r>
            <a:r>
              <a:rPr lang="en-US" sz="2800" b="1" dirty="0" smtClean="0">
                <a:latin typeface="Swis721 Cn BT" pitchFamily="34" charset="0"/>
              </a:rPr>
              <a:t>with</a:t>
            </a:r>
            <a:r>
              <a:rPr lang="en-US" sz="2800" b="1" dirty="0" smtClean="0">
                <a:solidFill>
                  <a:schemeClr val="accent2">
                    <a:lumMod val="75000"/>
                  </a:schemeClr>
                </a:solidFill>
                <a:latin typeface="Swis721 Cn BT" pitchFamily="34" charset="0"/>
              </a:rPr>
              <a:t> </a:t>
            </a:r>
            <a:r>
              <a:rPr lang="en-US" sz="2800" b="1" dirty="0" err="1" smtClean="0">
                <a:solidFill>
                  <a:schemeClr val="accent2">
                    <a:lumMod val="75000"/>
                  </a:schemeClr>
                </a:solidFill>
                <a:latin typeface="Swis721 Cn BT" pitchFamily="34" charset="0"/>
              </a:rPr>
              <a:t>Naman</a:t>
            </a:r>
            <a:r>
              <a:rPr lang="en-US" sz="2800" b="1" dirty="0" smtClean="0">
                <a:solidFill>
                  <a:schemeClr val="accent2">
                    <a:lumMod val="75000"/>
                  </a:schemeClr>
                </a:solidFill>
                <a:latin typeface="Swis721 Cn BT" pitchFamily="34" charset="0"/>
              </a:rPr>
              <a:t> </a:t>
            </a:r>
            <a:r>
              <a:rPr lang="en-US" sz="2800" b="1" dirty="0" err="1" smtClean="0">
                <a:solidFill>
                  <a:schemeClr val="accent2">
                    <a:lumMod val="75000"/>
                  </a:schemeClr>
                </a:solidFill>
                <a:latin typeface="Swis721 Cn BT" pitchFamily="34" charset="0"/>
              </a:rPr>
              <a:t>Shrivastav</a:t>
            </a:r>
            <a:r>
              <a:rPr lang="en-US" sz="2800" b="1" dirty="0" smtClean="0">
                <a:solidFill>
                  <a:schemeClr val="accent2">
                    <a:lumMod val="75000"/>
                  </a:schemeClr>
                </a:solidFill>
                <a:latin typeface="Swis721 Cn BT" pitchFamily="34" charset="0"/>
              </a:rPr>
              <a:t> </a:t>
            </a:r>
            <a:r>
              <a:rPr lang="en-US" sz="2800" dirty="0" smtClean="0">
                <a:latin typeface="Swis721 Cn BT" pitchFamily="34" charset="0"/>
              </a:rPr>
              <a:t>by the hands of </a:t>
            </a:r>
            <a:r>
              <a:rPr lang="en-US" sz="2800" dirty="0" err="1" smtClean="0">
                <a:latin typeface="Swis721 Cn BT" pitchFamily="34" charset="0"/>
              </a:rPr>
              <a:t>Hon'ble</a:t>
            </a:r>
            <a:r>
              <a:rPr lang="en-US" sz="2800" dirty="0" smtClean="0">
                <a:latin typeface="Swis721 Cn BT" pitchFamily="34" charset="0"/>
              </a:rPr>
              <a:t> Chief Minister of Maharashtra </a:t>
            </a:r>
            <a:r>
              <a:rPr lang="en-US" sz="2800" b="1" dirty="0" smtClean="0">
                <a:solidFill>
                  <a:schemeClr val="accent2">
                    <a:lumMod val="75000"/>
                  </a:schemeClr>
                </a:solidFill>
                <a:latin typeface="Swis721 Cn BT" pitchFamily="34" charset="0"/>
              </a:rPr>
              <a:t>Mr. </a:t>
            </a:r>
            <a:r>
              <a:rPr lang="en-US" sz="2800" b="1" dirty="0" err="1" smtClean="0">
                <a:solidFill>
                  <a:schemeClr val="accent2">
                    <a:lumMod val="75000"/>
                  </a:schemeClr>
                </a:solidFill>
                <a:latin typeface="Swis721 Cn BT" pitchFamily="34" charset="0"/>
              </a:rPr>
              <a:t>Devendra</a:t>
            </a:r>
            <a:r>
              <a:rPr lang="en-US" sz="2800" b="1" dirty="0" smtClean="0">
                <a:solidFill>
                  <a:schemeClr val="accent2">
                    <a:lumMod val="75000"/>
                  </a:schemeClr>
                </a:solidFill>
                <a:latin typeface="Swis721 Cn BT" pitchFamily="34" charset="0"/>
              </a:rPr>
              <a:t> </a:t>
            </a:r>
            <a:r>
              <a:rPr lang="en-US" sz="2800" b="1" dirty="0" err="1" smtClean="0">
                <a:solidFill>
                  <a:schemeClr val="accent2">
                    <a:lumMod val="75000"/>
                  </a:schemeClr>
                </a:solidFill>
                <a:latin typeface="Swis721 Cn BT" pitchFamily="34" charset="0"/>
              </a:rPr>
              <a:t>Fadnavis</a:t>
            </a:r>
            <a:r>
              <a:rPr lang="en-US" sz="2800" b="1" dirty="0" smtClean="0">
                <a:solidFill>
                  <a:schemeClr val="accent2">
                    <a:lumMod val="75000"/>
                  </a:schemeClr>
                </a:solidFill>
                <a:latin typeface="Swis721 Cn BT" pitchFamily="34" charset="0"/>
              </a:rPr>
              <a:t> on Feb 3, 2016. </a:t>
            </a:r>
            <a:endParaRPr lang="en-US" dirty="0">
              <a:latin typeface="Swis721 Cn BT"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3966</TotalTime>
  <Words>1860</Words>
  <Application>Microsoft Office PowerPoint</Application>
  <PresentationFormat>Custom</PresentationFormat>
  <Paragraphs>208</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Swis721 Cn BT</vt:lpstr>
      <vt:lpstr>Cambria</vt:lpstr>
      <vt:lpstr>Wingdings</vt:lpstr>
      <vt:lpstr>Calibri</vt:lpstr>
      <vt:lpstr>Swis721 LtCn BT</vt:lpstr>
      <vt:lpstr>Calibri Light</vt:lpstr>
      <vt:lpstr>Office Theme</vt:lpstr>
      <vt:lpstr>DBS Communities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DBS Communities</dc:title>
  <dc:creator>Ravi</dc:creator>
  <cp:lastModifiedBy>ART-TOURS</cp:lastModifiedBy>
  <cp:revision>166</cp:revision>
  <dcterms:created xsi:type="dcterms:W3CDTF">2016-02-22T16:24:58Z</dcterms:created>
  <dcterms:modified xsi:type="dcterms:W3CDTF">2016-07-18T11:11:59Z</dcterms:modified>
</cp:coreProperties>
</file>