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99" r:id="rId3"/>
    <p:sldId id="281" r:id="rId4"/>
    <p:sldId id="280" r:id="rId5"/>
    <p:sldId id="282" r:id="rId6"/>
    <p:sldId id="283" r:id="rId7"/>
    <p:sldId id="285" r:id="rId8"/>
    <p:sldId id="264" r:id="rId9"/>
    <p:sldId id="297" r:id="rId10"/>
    <p:sldId id="298" r:id="rId11"/>
    <p:sldId id="310" r:id="rId12"/>
    <p:sldId id="305" r:id="rId13"/>
    <p:sldId id="259" r:id="rId14"/>
    <p:sldId id="268" r:id="rId15"/>
    <p:sldId id="257" r:id="rId16"/>
    <p:sldId id="258" r:id="rId17"/>
    <p:sldId id="262" r:id="rId18"/>
    <p:sldId id="267" r:id="rId19"/>
    <p:sldId id="306" r:id="rId20"/>
    <p:sldId id="261" r:id="rId21"/>
    <p:sldId id="277" r:id="rId22"/>
    <p:sldId id="278" r:id="rId23"/>
    <p:sldId id="304" r:id="rId24"/>
    <p:sldId id="288" r:id="rId25"/>
    <p:sldId id="266" r:id="rId26"/>
    <p:sldId id="309" r:id="rId27"/>
    <p:sldId id="290" r:id="rId28"/>
    <p:sldId id="287" r:id="rId29"/>
    <p:sldId id="289" r:id="rId30"/>
    <p:sldId id="291" r:id="rId31"/>
    <p:sldId id="292" r:id="rId32"/>
    <p:sldId id="293" r:id="rId33"/>
    <p:sldId id="307" r:id="rId34"/>
    <p:sldId id="308" r:id="rId35"/>
    <p:sldId id="303" r:id="rId36"/>
    <p:sldId id="302" r:id="rId37"/>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Segoe UI Light" panose="020B0502040204020203" pitchFamily="34" charset="0"/>
      <p:regular r:id="rId44"/>
      <p:italic r:id="rId45"/>
    </p:embeddedFont>
    <p:embeddedFont>
      <p:font typeface="Segoe UI Semilight" panose="020B0402040204020203" pitchFamily="3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36A"/>
    <a:srgbClr val="EB8821"/>
    <a:srgbClr val="F1A961"/>
    <a:srgbClr val="08856B"/>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p:scale>
          <a:sx n="66" d="100"/>
          <a:sy n="66" d="100"/>
        </p:scale>
        <p:origin x="240"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12-10-2016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055717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12-10-2016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80697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12-10-2016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251631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042B18A-EF07-4329-834E-FA89A39DE6E8}" type="datetimeFigureOut">
              <a:rPr lang="en-IN" smtClean="0"/>
              <a:t>12-10-2016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285699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42B18A-EF07-4329-834E-FA89A39DE6E8}" type="datetimeFigureOut">
              <a:rPr lang="en-IN" smtClean="0"/>
              <a:t>12-10-2016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836985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042B18A-EF07-4329-834E-FA89A39DE6E8}" type="datetimeFigureOut">
              <a:rPr lang="en-IN" smtClean="0"/>
              <a:t>12-10-2016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95162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042B18A-EF07-4329-834E-FA89A39DE6E8}" type="datetimeFigureOut">
              <a:rPr lang="en-IN" smtClean="0"/>
              <a:t>12-10-2016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75200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A042B18A-EF07-4329-834E-FA89A39DE6E8}" type="datetimeFigureOut">
              <a:rPr lang="en-IN" smtClean="0"/>
              <a:t>12-10-2016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33301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2B18A-EF07-4329-834E-FA89A39DE6E8}" type="datetimeFigureOut">
              <a:rPr lang="en-IN" smtClean="0"/>
              <a:t>12-10-2016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62670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42B18A-EF07-4329-834E-FA89A39DE6E8}" type="datetimeFigureOut">
              <a:rPr lang="en-IN" smtClean="0"/>
              <a:t>12-10-2016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148079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42B18A-EF07-4329-834E-FA89A39DE6E8}" type="datetimeFigureOut">
              <a:rPr lang="en-IN" smtClean="0"/>
              <a:t>12-10-2016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9201F9A-E977-4E87-95BA-88141F58AF9C}" type="slidenum">
              <a:rPr lang="en-IN" smtClean="0"/>
              <a:t>‹#›</a:t>
            </a:fld>
            <a:endParaRPr lang="en-IN"/>
          </a:p>
        </p:txBody>
      </p:sp>
    </p:spTree>
    <p:extLst>
      <p:ext uri="{BB962C8B-B14F-4D97-AF65-F5344CB8AC3E}">
        <p14:creationId xmlns:p14="http://schemas.microsoft.com/office/powerpoint/2010/main" val="368891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2B18A-EF07-4329-834E-FA89A39DE6E8}" type="datetimeFigureOut">
              <a:rPr lang="en-IN" smtClean="0"/>
              <a:t>12-10-2016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01F9A-E977-4E87-95BA-88141F58AF9C}" type="slidenum">
              <a:rPr lang="en-IN" smtClean="0"/>
              <a:t>‹#›</a:t>
            </a:fld>
            <a:endParaRPr lang="en-IN"/>
          </a:p>
        </p:txBody>
      </p:sp>
    </p:spTree>
    <p:extLst>
      <p:ext uri="{BB962C8B-B14F-4D97-AF65-F5344CB8AC3E}">
        <p14:creationId xmlns:p14="http://schemas.microsoft.com/office/powerpoint/2010/main" val="627877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29.x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86818"/>
            <a:ext cx="12192000" cy="2387600"/>
          </a:xfrm>
        </p:spPr>
        <p:txBody>
          <a:bodyPr>
            <a:normAutofit/>
          </a:bodyPr>
          <a:lstStyle/>
          <a:p>
            <a:r>
              <a:rPr lang="en-IN" b="1" dirty="0" smtClean="0">
                <a:solidFill>
                  <a:schemeClr val="bg1">
                    <a:lumMod val="65000"/>
                  </a:schemeClr>
                </a:solidFill>
                <a:latin typeface="Segoe UI Light" panose="020B0502040204020203" pitchFamily="34" charset="0"/>
                <a:cs typeface="Segoe UI Light" panose="020B0502040204020203" pitchFamily="34" charset="0"/>
              </a:rPr>
              <a:t>www.</a:t>
            </a:r>
            <a:r>
              <a:rPr lang="en-IN" b="1" dirty="0" smtClean="0">
                <a:solidFill>
                  <a:srgbClr val="EB8821"/>
                </a:solidFill>
                <a:latin typeface="Segoe UI Light" panose="020B0502040204020203" pitchFamily="34" charset="0"/>
                <a:cs typeface="Segoe UI Light" panose="020B0502040204020203" pitchFamily="34" charset="0"/>
              </a:rPr>
              <a:t>Gruh</a:t>
            </a:r>
            <a:r>
              <a:rPr lang="en-IN" b="1" dirty="0" smtClean="0">
                <a:solidFill>
                  <a:srgbClr val="02836A"/>
                </a:solidFill>
                <a:latin typeface="Segoe UI Light" panose="020B0502040204020203" pitchFamily="34" charset="0"/>
                <a:cs typeface="Segoe UI Light" panose="020B0502040204020203" pitchFamily="34" charset="0"/>
              </a:rPr>
              <a:t>Saathi</a:t>
            </a:r>
            <a:r>
              <a:rPr lang="en-IN" b="1" dirty="0" smtClean="0">
                <a:solidFill>
                  <a:schemeClr val="bg1">
                    <a:lumMod val="65000"/>
                  </a:schemeClr>
                </a:solidFill>
                <a:latin typeface="Segoe UI Light" panose="020B0502040204020203" pitchFamily="34" charset="0"/>
                <a:cs typeface="Segoe UI Light" panose="020B0502040204020203" pitchFamily="34" charset="0"/>
              </a:rPr>
              <a:t>.com</a:t>
            </a:r>
            <a:endParaRPr lang="en-IN"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3" name="Subtitle 2"/>
          <p:cNvSpPr>
            <a:spLocks noGrp="1"/>
          </p:cNvSpPr>
          <p:nvPr>
            <p:ph type="subTitle" idx="1"/>
          </p:nvPr>
        </p:nvSpPr>
        <p:spPr>
          <a:xfrm>
            <a:off x="0" y="4066493"/>
            <a:ext cx="12192000" cy="1655762"/>
          </a:xfrm>
        </p:spPr>
        <p:txBody>
          <a:bodyPr>
            <a:normAutofit/>
          </a:bodyPr>
          <a:lstStyle/>
          <a:p>
            <a:r>
              <a:rPr lang="en-IN" sz="1700" dirty="0" smtClean="0">
                <a:latin typeface="Segoe UI Light" panose="020B0502040204020203" pitchFamily="34" charset="0"/>
                <a:cs typeface="Segoe UI Light" panose="020B0502040204020203" pitchFamily="34" charset="0"/>
              </a:rPr>
              <a:t>India’s First &amp; Foremost Rapid Mass Affordable Housing Distribution Brand</a:t>
            </a:r>
          </a:p>
          <a:p>
            <a:endParaRPr lang="en-IN" sz="1700" dirty="0">
              <a:latin typeface="Segoe UI Light" panose="020B0502040204020203" pitchFamily="34" charset="0"/>
              <a:cs typeface="Segoe UI Light" panose="020B0502040204020203" pitchFamily="34" charset="0"/>
            </a:endParaRPr>
          </a:p>
        </p:txBody>
      </p:sp>
      <p:sp>
        <p:nvSpPr>
          <p:cNvPr id="5" name="Subtitle 2"/>
          <p:cNvSpPr txBox="1">
            <a:spLocks/>
          </p:cNvSpPr>
          <p:nvPr/>
        </p:nvSpPr>
        <p:spPr>
          <a:xfrm>
            <a:off x="0" y="5879994"/>
            <a:ext cx="12192000" cy="320722"/>
          </a:xfrm>
          <a:prstGeom prst="rect">
            <a:avLst/>
          </a:prstGeom>
          <a:solidFill>
            <a:schemeClr val="tx1">
              <a:lumMod val="75000"/>
              <a:lumOff val="25000"/>
            </a:schemeClr>
          </a:solidFill>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N" sz="1600" dirty="0" smtClean="0">
                <a:solidFill>
                  <a:schemeClr val="bg1"/>
                </a:solidFill>
                <a:latin typeface="Segoe UI Light" panose="020B0502040204020203" pitchFamily="34" charset="0"/>
                <a:cs typeface="Segoe UI Light" panose="020B0502040204020203" pitchFamily="34" charset="0"/>
              </a:rPr>
              <a:t>Ahmedabad, Vadodara, Surat, Mumbai, Thane, Pune, Jaipur, Udaipur, Kota, Bhopal, Indore, Jabalpur, Ghaziabad, Ranchi</a:t>
            </a:r>
            <a:endParaRPr lang="en-IN" sz="1600" dirty="0">
              <a:solidFill>
                <a:schemeClr val="bg1"/>
              </a:solidFill>
              <a:latin typeface="Segoe UI Light" panose="020B0502040204020203" pitchFamily="34" charset="0"/>
              <a:cs typeface="Segoe UI Light" panose="020B0502040204020203"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3452" t="22159" r="22964" b="21443"/>
          <a:stretch/>
        </p:blipFill>
        <p:spPr>
          <a:xfrm>
            <a:off x="5188424" y="1728704"/>
            <a:ext cx="1815152" cy="1351128"/>
          </a:xfrm>
          <a:prstGeom prst="rect">
            <a:avLst/>
          </a:prstGeom>
        </p:spPr>
      </p:pic>
    </p:spTree>
    <p:extLst>
      <p:ext uri="{BB962C8B-B14F-4D97-AF65-F5344CB8AC3E}">
        <p14:creationId xmlns:p14="http://schemas.microsoft.com/office/powerpoint/2010/main" val="154804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63"/>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a:solidFill>
                  <a:schemeClr val="bg1"/>
                </a:solidFill>
                <a:latin typeface="Segoe UI Light" panose="020B0502040204020203" pitchFamily="34" charset="0"/>
                <a:cs typeface="Segoe UI Light" panose="020B0502040204020203" pitchFamily="34" charset="0"/>
              </a:rPr>
              <a:t>Offerings &amp; Assurance to NGOs </a:t>
            </a:r>
            <a:r>
              <a:rPr lang="en-IN" sz="2000" dirty="0" smtClean="0">
                <a:solidFill>
                  <a:schemeClr val="bg1"/>
                </a:solidFill>
                <a:latin typeface="Segoe UI Light" panose="020B0502040204020203" pitchFamily="34" charset="0"/>
                <a:cs typeface="Segoe UI Light" panose="020B0502040204020203" pitchFamily="34" charset="0"/>
              </a:rPr>
              <a:t>&amp; MFIs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10230083" y="362"/>
            <a:ext cx="1961918" cy="403248"/>
          </a:xfrm>
          <a:prstGeom prst="rect">
            <a:avLst/>
          </a:prstGeom>
          <a:solidFill>
            <a:srgbClr val="08856B"/>
          </a:solidFill>
        </p:spPr>
        <p:txBody>
          <a:bodyPr wrap="square" anchor="ctr">
            <a:noAutofit/>
          </a:bodyPr>
          <a:lstStyle/>
          <a:p>
            <a:pPr algn="ctr"/>
            <a:r>
              <a:rPr lang="en-IN" sz="1400" dirty="0">
                <a:solidFill>
                  <a:schemeClr val="bg1"/>
                </a:solidFill>
                <a:latin typeface="Segoe UI Light" panose="020B0502040204020203" pitchFamily="34" charset="0"/>
                <a:cs typeface="Segoe UI Light" panose="020B0502040204020203" pitchFamily="34" charset="0"/>
              </a:rPr>
              <a:t>www.GruhSaathi.com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634385" y="360"/>
            <a:ext cx="595698" cy="403249"/>
          </a:xfrm>
          <a:prstGeom prst="rect">
            <a:avLst/>
          </a:prstGeom>
        </p:spPr>
      </p:pic>
      <p:sp>
        <p:nvSpPr>
          <p:cNvPr id="3" name="Rectangle 2"/>
          <p:cNvSpPr/>
          <p:nvPr/>
        </p:nvSpPr>
        <p:spPr>
          <a:xfrm>
            <a:off x="-1" y="403609"/>
            <a:ext cx="11858172" cy="3000821"/>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Database of clients</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Outreach to customers</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Identification of </a:t>
            </a: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Saathis</a:t>
            </a:r>
            <a:endParaRPr lang="en-IN"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Field activities for launch and refresher events</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Nodal NGO can work with other NGOs/MFIs in a local geography</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Co-branding </a:t>
            </a:r>
            <a:r>
              <a:rPr lang="en-IN" dirty="0" smtClean="0">
                <a:latin typeface="Segoe UI Light" panose="020B0502040204020203" pitchFamily="34" charset="0"/>
                <a:cs typeface="Segoe UI Light" panose="020B0502040204020203" pitchFamily="34" charset="0"/>
              </a:rPr>
              <a:t>Opportunity</a:t>
            </a:r>
            <a:endParaRPr lang="en-IN"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Access to CSR funds of </a:t>
            </a:r>
            <a:r>
              <a:rPr lang="en-IN" dirty="0" smtClean="0">
                <a:latin typeface="Segoe UI Light" panose="020B0502040204020203" pitchFamily="34" charset="0"/>
                <a:cs typeface="Segoe UI Light" panose="020B0502040204020203" pitchFamily="34" charset="0"/>
              </a:rPr>
              <a:t>Big Developers</a:t>
            </a:r>
          </a:p>
        </p:txBody>
      </p:sp>
      <p:sp>
        <p:nvSpPr>
          <p:cNvPr id="8" name="TextBox 7"/>
          <p:cNvSpPr txBox="1"/>
          <p:nvPr/>
        </p:nvSpPr>
        <p:spPr>
          <a:xfrm>
            <a:off x="-2" y="3393983"/>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a:solidFill>
                  <a:schemeClr val="bg1"/>
                </a:solidFill>
                <a:latin typeface="Segoe UI Light" panose="020B0502040204020203" pitchFamily="34" charset="0"/>
                <a:cs typeface="Segoe UI Light" panose="020B0502040204020203" pitchFamily="34" charset="0"/>
              </a:rPr>
              <a:t>Offerings &amp; Assurance to </a:t>
            </a:r>
            <a:r>
              <a:rPr lang="en-IN" sz="2000" dirty="0" smtClean="0">
                <a:solidFill>
                  <a:schemeClr val="bg1"/>
                </a:solidFill>
                <a:latin typeface="Segoe UI Light" panose="020B0502040204020203" pitchFamily="34" charset="0"/>
                <a:cs typeface="Segoe UI Light" panose="020B0502040204020203" pitchFamily="34" charset="0"/>
              </a:rPr>
              <a:t>HFIs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9" name="Rectangle 8"/>
          <p:cNvSpPr/>
          <p:nvPr/>
        </p:nvSpPr>
        <p:spPr>
          <a:xfrm>
            <a:off x="2" y="3741181"/>
            <a:ext cx="12191998" cy="923330"/>
          </a:xfrm>
          <a:prstGeom prst="rect">
            <a:avLst/>
          </a:prstGeom>
        </p:spPr>
        <p:txBody>
          <a:bodyPr wrap="square">
            <a:spAutoFit/>
          </a:bodyPr>
          <a:lstStyle/>
          <a:p>
            <a:pPr marL="285750" lvl="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Large </a:t>
            </a:r>
            <a:r>
              <a:rPr lang="en-IN" dirty="0">
                <a:latin typeface="Segoe UI Light" panose="020B0502040204020203" pitchFamily="34" charset="0"/>
                <a:cs typeface="Segoe UI Light" panose="020B0502040204020203" pitchFamily="34" charset="0"/>
              </a:rPr>
              <a:t>customer base due to engagement with more developers and customers</a:t>
            </a:r>
          </a:p>
          <a:p>
            <a:pPr marL="285750" lvl="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Can associate with NGOS, MFIs and </a:t>
            </a:r>
            <a:r>
              <a:rPr lang="en-IN" dirty="0" err="1">
                <a:latin typeface="Segoe UI Light" panose="020B0502040204020203" pitchFamily="34" charset="0"/>
                <a:cs typeface="Segoe UI Light" panose="020B0502040204020203" pitchFamily="34" charset="0"/>
              </a:rPr>
              <a:t>Saathis</a:t>
            </a:r>
            <a:r>
              <a:rPr lang="en-IN" dirty="0">
                <a:latin typeface="Segoe UI Light" panose="020B0502040204020203" pitchFamily="34" charset="0"/>
                <a:cs typeface="Segoe UI Light" panose="020B0502040204020203" pitchFamily="34" charset="0"/>
              </a:rPr>
              <a:t> for customer due diligence, loan facilitation and KYC documents</a:t>
            </a:r>
            <a:endParaRPr lang="en-IN" dirty="0">
              <a:latin typeface="Segoe UI Light" panose="020B0502040204020203" pitchFamily="34" charset="0"/>
              <a:cs typeface="Segoe UI Light" panose="020B0502040204020203" pitchFamily="34" charset="0"/>
            </a:endParaRPr>
          </a:p>
        </p:txBody>
      </p:sp>
      <p:sp>
        <p:nvSpPr>
          <p:cNvPr id="10" name="TextBox 9"/>
          <p:cNvSpPr txBox="1"/>
          <p:nvPr/>
        </p:nvSpPr>
        <p:spPr>
          <a:xfrm>
            <a:off x="0" y="4739084"/>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a:solidFill>
                  <a:schemeClr val="bg1"/>
                </a:solidFill>
                <a:latin typeface="Segoe UI Light" panose="020B0502040204020203" pitchFamily="34" charset="0"/>
                <a:cs typeface="Segoe UI Light" panose="020B0502040204020203" pitchFamily="34" charset="0"/>
              </a:rPr>
              <a:t>Offerings &amp; Assurance to </a:t>
            </a:r>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1" name="Rectangle 10"/>
          <p:cNvSpPr/>
          <p:nvPr/>
        </p:nvSpPr>
        <p:spPr>
          <a:xfrm>
            <a:off x="4" y="5086282"/>
            <a:ext cx="12191998" cy="1711366"/>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Additional income through sale of houses</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Social status enhanced</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Feet on ground for social marketing of affordable houses and similar products</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Heightened self-esteem as they are involved in a social good/purpose</a:t>
            </a:r>
          </a:p>
        </p:txBody>
      </p:sp>
    </p:spTree>
    <p:extLst>
      <p:ext uri="{BB962C8B-B14F-4D97-AF65-F5344CB8AC3E}">
        <p14:creationId xmlns:p14="http://schemas.microsoft.com/office/powerpoint/2010/main" val="47061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63"/>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smtClean="0">
                <a:solidFill>
                  <a:schemeClr val="bg1"/>
                </a:solidFill>
                <a:latin typeface="Segoe UI Light" panose="020B0502040204020203" pitchFamily="34" charset="0"/>
                <a:cs typeface="Segoe UI Light" panose="020B0502040204020203" pitchFamily="34" charset="0"/>
              </a:rPr>
              <a:t>Aligning Possibility with Government</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10230083" y="362"/>
            <a:ext cx="1961918" cy="403248"/>
          </a:xfrm>
          <a:prstGeom prst="rect">
            <a:avLst/>
          </a:prstGeom>
          <a:solidFill>
            <a:srgbClr val="08856B"/>
          </a:solidFill>
        </p:spPr>
        <p:txBody>
          <a:bodyPr wrap="square" anchor="ctr">
            <a:noAutofit/>
          </a:bodyPr>
          <a:lstStyle/>
          <a:p>
            <a:pPr algn="ctr"/>
            <a:r>
              <a:rPr lang="en-IN" sz="1400" dirty="0">
                <a:solidFill>
                  <a:schemeClr val="bg1"/>
                </a:solidFill>
                <a:latin typeface="Segoe UI Light" panose="020B0502040204020203" pitchFamily="34" charset="0"/>
                <a:cs typeface="Segoe UI Light" panose="020B0502040204020203" pitchFamily="34" charset="0"/>
              </a:rPr>
              <a:t>www.GruhSaathi.com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634385" y="360"/>
            <a:ext cx="595698" cy="403249"/>
          </a:xfrm>
          <a:prstGeom prst="rect">
            <a:avLst/>
          </a:prstGeom>
        </p:spPr>
      </p:pic>
      <p:sp>
        <p:nvSpPr>
          <p:cNvPr id="3" name="Rectangle 2"/>
          <p:cNvSpPr/>
          <p:nvPr/>
        </p:nvSpPr>
        <p:spPr>
          <a:xfrm>
            <a:off x="-1" y="403609"/>
            <a:ext cx="11858172" cy="1338828"/>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Marketing of </a:t>
            </a:r>
            <a:r>
              <a:rPr lang="en-IN" dirty="0" smtClean="0">
                <a:latin typeface="Segoe UI Light" panose="020B0502040204020203" pitchFamily="34" charset="0"/>
                <a:cs typeface="Segoe UI Light" panose="020B0502040204020203" pitchFamily="34" charset="0"/>
              </a:rPr>
              <a:t>Projects– </a:t>
            </a:r>
            <a:r>
              <a:rPr lang="en-IN" dirty="0">
                <a:latin typeface="Segoe UI Light" panose="020B0502040204020203" pitchFamily="34" charset="0"/>
                <a:cs typeface="Segoe UI Light" panose="020B0502040204020203" pitchFamily="34" charset="0"/>
              </a:rPr>
              <a:t>similar to developers</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Identification of customers according to scheme criteria</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Distribution / Allocation </a:t>
            </a:r>
            <a:r>
              <a:rPr lang="en-IN" dirty="0">
                <a:latin typeface="Segoe UI Light" panose="020B0502040204020203" pitchFamily="34" charset="0"/>
                <a:cs typeface="Segoe UI Light" panose="020B0502040204020203" pitchFamily="34" charset="0"/>
              </a:rPr>
              <a:t>of houses according to scheme criteria</a:t>
            </a:r>
          </a:p>
        </p:txBody>
      </p:sp>
      <p:sp>
        <p:nvSpPr>
          <p:cNvPr id="8" name="TextBox 7"/>
          <p:cNvSpPr txBox="1"/>
          <p:nvPr/>
        </p:nvSpPr>
        <p:spPr>
          <a:xfrm>
            <a:off x="-1" y="1821268"/>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a:solidFill>
                  <a:schemeClr val="bg1"/>
                </a:solidFill>
                <a:latin typeface="Segoe UI Light" panose="020B0502040204020203" pitchFamily="34" charset="0"/>
                <a:cs typeface="Segoe UI Light" panose="020B0502040204020203" pitchFamily="34" charset="0"/>
              </a:rPr>
              <a:t>Offerings </a:t>
            </a:r>
            <a:r>
              <a:rPr lang="en-IN" sz="2000" dirty="0" smtClean="0">
                <a:solidFill>
                  <a:schemeClr val="bg1"/>
                </a:solidFill>
                <a:latin typeface="Segoe UI Light" panose="020B0502040204020203" pitchFamily="34" charset="0"/>
                <a:cs typeface="Segoe UI Light" panose="020B0502040204020203" pitchFamily="34" charset="0"/>
              </a:rPr>
              <a:t>to Others </a:t>
            </a:r>
            <a:r>
              <a:rPr lang="en-IN" sz="2000" dirty="0" smtClean="0">
                <a:solidFill>
                  <a:schemeClr val="bg1"/>
                </a:solidFill>
                <a:latin typeface="Segoe UI Light" panose="020B0502040204020203" pitchFamily="34" charset="0"/>
                <a:cs typeface="Segoe UI Light" panose="020B0502040204020203" pitchFamily="34" charset="0"/>
              </a:rPr>
              <a:t>- Insurance Companies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9" name="Rectangle 8"/>
          <p:cNvSpPr/>
          <p:nvPr/>
        </p:nvSpPr>
        <p:spPr>
          <a:xfrm>
            <a:off x="2" y="2283280"/>
            <a:ext cx="12191998" cy="1295868"/>
          </a:xfrm>
          <a:prstGeom prst="rect">
            <a:avLst/>
          </a:prstGeom>
        </p:spPr>
        <p:txBody>
          <a:bodyPr wrap="square">
            <a:spAutoFit/>
          </a:bodyPr>
          <a:lstStyle/>
          <a:p>
            <a:pPr marL="285750" lvl="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Large customer base for affordable insurance products</a:t>
            </a:r>
          </a:p>
          <a:p>
            <a:pPr marL="285750" lvl="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Insuring risk for affordable housing risks for individuals</a:t>
            </a:r>
          </a:p>
          <a:p>
            <a:pPr marL="285750" lvl="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Co-branding opportunities</a:t>
            </a:r>
          </a:p>
        </p:txBody>
      </p:sp>
      <p:sp>
        <p:nvSpPr>
          <p:cNvPr id="10" name="TextBox 9"/>
          <p:cNvSpPr txBox="1"/>
          <p:nvPr/>
        </p:nvSpPr>
        <p:spPr>
          <a:xfrm>
            <a:off x="-1" y="3612818"/>
            <a:ext cx="12192000" cy="400110"/>
          </a:xfrm>
          <a:prstGeom prst="rect">
            <a:avLst/>
          </a:prstGeom>
          <a:solidFill>
            <a:srgbClr val="C00000"/>
          </a:solidFill>
        </p:spPr>
        <p:txBody>
          <a:bodyPr wrap="square" rtlCol="0" anchor="ctr">
            <a:spAutoFit/>
          </a:bodyPr>
          <a:lstStyle/>
          <a:p>
            <a:r>
              <a:rPr lang="en-IN" sz="2000" dirty="0" err="1" smtClean="0">
                <a:solidFill>
                  <a:schemeClr val="bg1"/>
                </a:solidFill>
                <a:latin typeface="Segoe UI Light" panose="020B0502040204020203" pitchFamily="34" charset="0"/>
                <a:cs typeface="Segoe UI Light" panose="020B0502040204020203" pitchFamily="34" charset="0"/>
              </a:rPr>
              <a:t>Gruh</a:t>
            </a:r>
            <a:r>
              <a:rPr lang="en-IN" sz="2000" dirty="0" smtClean="0">
                <a:solidFill>
                  <a:schemeClr val="bg1"/>
                </a:solidFill>
                <a:latin typeface="Segoe UI Light" panose="020B0502040204020203" pitchFamily="34" charset="0"/>
                <a:cs typeface="Segoe UI Light" panose="020B0502040204020203" pitchFamily="34" charset="0"/>
              </a:rPr>
              <a:t> </a:t>
            </a:r>
            <a:r>
              <a:rPr lang="en-IN" sz="2000" dirty="0" err="1" smtClean="0">
                <a:solidFill>
                  <a:schemeClr val="bg1"/>
                </a:solidFill>
                <a:latin typeface="Segoe UI Light" panose="020B0502040204020203" pitchFamily="34" charset="0"/>
                <a:cs typeface="Segoe UI Light" panose="020B0502040204020203" pitchFamily="34" charset="0"/>
              </a:rPr>
              <a:t>Saathi</a:t>
            </a:r>
            <a:r>
              <a:rPr lang="en-IN" sz="2000" dirty="0">
                <a:solidFill>
                  <a:schemeClr val="bg1"/>
                </a:solidFill>
                <a:latin typeface="Segoe UI Light" panose="020B0502040204020203" pitchFamily="34" charset="0"/>
                <a:cs typeface="Segoe UI Light" panose="020B0502040204020203" pitchFamily="34" charset="0"/>
              </a:rPr>
              <a:t> Offerings </a:t>
            </a:r>
            <a:r>
              <a:rPr lang="en-IN" sz="2000" dirty="0" smtClean="0">
                <a:solidFill>
                  <a:schemeClr val="bg1"/>
                </a:solidFill>
                <a:latin typeface="Segoe UI Light" panose="020B0502040204020203" pitchFamily="34" charset="0"/>
                <a:cs typeface="Segoe UI Light" panose="020B0502040204020203" pitchFamily="34" charset="0"/>
              </a:rPr>
              <a:t>to Others </a:t>
            </a:r>
            <a:r>
              <a:rPr lang="en-IN" sz="2000" dirty="0" smtClean="0">
                <a:solidFill>
                  <a:schemeClr val="bg1"/>
                </a:solidFill>
                <a:latin typeface="Segoe UI Light" panose="020B0502040204020203" pitchFamily="34" charset="0"/>
                <a:cs typeface="Segoe UI Light" panose="020B0502040204020203" pitchFamily="34" charset="0"/>
              </a:rPr>
              <a:t>– Dealers of Household Appliances, Automobiles &amp; Furniture Manufacturers</a:t>
            </a:r>
            <a:endParaRPr lang="en-IN" sz="2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1" name="Rectangle 10"/>
          <p:cNvSpPr/>
          <p:nvPr/>
        </p:nvSpPr>
        <p:spPr>
          <a:xfrm>
            <a:off x="2" y="4012928"/>
            <a:ext cx="12191998" cy="1295868"/>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Large customer base for affordable products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Co-branding opportunities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Design products, especially furniture for affordable housing needs </a:t>
            </a:r>
            <a:endParaRPr lang="en-IN"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68730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546511"/>
            <a:ext cx="12192000" cy="430887"/>
          </a:xfrm>
          <a:prstGeom prst="rect">
            <a:avLst/>
          </a:prstGeom>
        </p:spPr>
        <p:txBody>
          <a:bodyPr wrap="square">
            <a:spAutoFit/>
          </a:bodyPr>
          <a:lstStyle/>
          <a:p>
            <a:pPr algn="ctr"/>
            <a:r>
              <a:rPr lang="en-IN" sz="2200" b="1" dirty="0" smtClean="0">
                <a:latin typeface="Segoe UI Light" panose="020B0502040204020203" pitchFamily="34" charset="0"/>
                <a:cs typeface="Segoe UI Light" panose="020B0502040204020203" pitchFamily="34" charset="0"/>
              </a:rPr>
              <a:t>Section </a:t>
            </a:r>
            <a:r>
              <a:rPr lang="en-IN" sz="2200" b="1" dirty="0" smtClean="0">
                <a:latin typeface="Segoe UI Light" panose="020B0502040204020203" pitchFamily="34" charset="0"/>
                <a:cs typeface="Segoe UI Light" panose="020B0502040204020203" pitchFamily="34" charset="0"/>
              </a:rPr>
              <a:t>- 2</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6243" t="27021" r="26105" b="27265"/>
          <a:stretch/>
        </p:blipFill>
        <p:spPr>
          <a:xfrm>
            <a:off x="5167086" y="2064507"/>
            <a:ext cx="1857828" cy="1257628"/>
          </a:xfrm>
          <a:prstGeom prst="rect">
            <a:avLst/>
          </a:prstGeom>
        </p:spPr>
      </p:pic>
    </p:spTree>
    <p:extLst>
      <p:ext uri="{BB962C8B-B14F-4D97-AF65-F5344CB8AC3E}">
        <p14:creationId xmlns:p14="http://schemas.microsoft.com/office/powerpoint/2010/main" val="2597616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How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helps Customers Buy their Affordable Home</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Rectangle 13"/>
          <p:cNvSpPr/>
          <p:nvPr/>
        </p:nvSpPr>
        <p:spPr>
          <a:xfrm rot="16200000">
            <a:off x="-1580247" y="3424998"/>
            <a:ext cx="3550652" cy="338554"/>
          </a:xfrm>
          <a:prstGeom prst="rect">
            <a:avLst/>
          </a:prstGeom>
        </p:spPr>
        <p:txBody>
          <a:bodyPr wrap="none">
            <a:spAutoFit/>
          </a:bodyPr>
          <a:lstStyle/>
          <a:p>
            <a:r>
              <a:rPr lang="en-IN" sz="1600" dirty="0" smtClean="0">
                <a:latin typeface="Segoe UI Light" panose="020B0502040204020203" pitchFamily="34" charset="0"/>
                <a:cs typeface="Segoe UI Light" panose="020B0502040204020203" pitchFamily="34" charset="0"/>
              </a:rPr>
              <a:t>Front-end Activity Flow w.r.t. Customers</a:t>
            </a:r>
            <a:endParaRPr lang="en-IN" sz="1600" dirty="0"/>
          </a:p>
        </p:txBody>
      </p:sp>
      <p:sp>
        <p:nvSpPr>
          <p:cNvPr id="5" name="TextBox 4"/>
          <p:cNvSpPr txBox="1"/>
          <p:nvPr/>
        </p:nvSpPr>
        <p:spPr>
          <a:xfrm>
            <a:off x="431223" y="579369"/>
            <a:ext cx="1132955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Customers wanting to Buy their Affordable Home are </a:t>
            </a:r>
          </a:p>
          <a:p>
            <a:pPr algn="ctr"/>
            <a:r>
              <a:rPr lang="en-IN" sz="1600" b="1" dirty="0" smtClean="0">
                <a:latin typeface="Segoe UI Light" panose="020B0502040204020203" pitchFamily="34" charset="0"/>
                <a:cs typeface="Segoe UI Light" panose="020B0502040204020203" pitchFamily="34" charset="0"/>
              </a:rPr>
              <a:t>aggregated by www.GruhSaathi.com Platform </a:t>
            </a:r>
            <a:r>
              <a:rPr lang="en-IN" sz="1600" dirty="0" smtClean="0">
                <a:latin typeface="Segoe UI Light" panose="020B0502040204020203" pitchFamily="34" charset="0"/>
                <a:cs typeface="Segoe UI Light" panose="020B0502040204020203" pitchFamily="34" charset="0"/>
              </a:rPr>
              <a:t>at Monthly Events</a:t>
            </a:r>
          </a:p>
        </p:txBody>
      </p:sp>
      <p:sp>
        <p:nvSpPr>
          <p:cNvPr id="9" name="TextBox 8"/>
          <p:cNvSpPr txBox="1"/>
          <p:nvPr/>
        </p:nvSpPr>
        <p:spPr>
          <a:xfrm>
            <a:off x="431223" y="1342907"/>
            <a:ext cx="1132955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Potential (Interested &amp; Registered) Customers are </a:t>
            </a:r>
            <a:r>
              <a:rPr lang="en-IN" sz="1600" b="1" dirty="0" smtClean="0">
                <a:latin typeface="Segoe UI Light" panose="020B0502040204020203" pitchFamily="34" charset="0"/>
                <a:cs typeface="Segoe UI Light" panose="020B0502040204020203" pitchFamily="34" charset="0"/>
              </a:rPr>
              <a:t>Counselled </a:t>
            </a:r>
            <a:r>
              <a:rPr lang="en-IN" sz="1600" dirty="0" smtClean="0">
                <a:latin typeface="Segoe UI Light" panose="020B0502040204020203" pitchFamily="34" charset="0"/>
                <a:cs typeface="Segoe UI Light" panose="020B0502040204020203" pitchFamily="34" charset="0"/>
              </a:rPr>
              <a:t>&amp; made aware of the various options &amp; possibilities along with offerings available to them for buying their home.</a:t>
            </a:r>
            <a:endParaRPr lang="en-IN" sz="1400" dirty="0" smtClean="0">
              <a:latin typeface="Segoe UI Light" panose="020B0502040204020203" pitchFamily="34" charset="0"/>
              <a:cs typeface="Segoe UI Light" panose="020B0502040204020203" pitchFamily="34" charset="0"/>
            </a:endParaRPr>
          </a:p>
        </p:txBody>
      </p:sp>
      <p:sp>
        <p:nvSpPr>
          <p:cNvPr id="10" name="TextBox 9"/>
          <p:cNvSpPr txBox="1"/>
          <p:nvPr/>
        </p:nvSpPr>
        <p:spPr>
          <a:xfrm>
            <a:off x="431223" y="2837918"/>
            <a:ext cx="1133227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Potential Customers </a:t>
            </a:r>
            <a:r>
              <a:rPr lang="en-IN" sz="1600" dirty="0" smtClean="0">
                <a:latin typeface="Segoe UI Light" panose="020B0502040204020203" pitchFamily="34" charset="0"/>
                <a:cs typeface="Segoe UI Light" panose="020B0502040204020203" pitchFamily="34" charset="0"/>
              </a:rPr>
              <a:t>(registered), based on their interest, </a:t>
            </a:r>
          </a:p>
          <a:p>
            <a:pPr algn="ctr"/>
            <a:r>
              <a:rPr lang="en-IN" sz="1600" b="1" dirty="0" smtClean="0">
                <a:latin typeface="Segoe UI Light" panose="020B0502040204020203" pitchFamily="34" charset="0"/>
                <a:cs typeface="Segoe UI Light" panose="020B0502040204020203" pitchFamily="34" charset="0"/>
              </a:rPr>
              <a:t>Visits </a:t>
            </a:r>
            <a:r>
              <a:rPr lang="en-IN" sz="1600" dirty="0" smtClean="0">
                <a:latin typeface="Segoe UI Light" panose="020B0502040204020203" pitchFamily="34" charset="0"/>
                <a:cs typeface="Segoe UI Light" panose="020B0502040204020203" pitchFamily="34" charset="0"/>
              </a:rPr>
              <a:t>the opted / nearest available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Co-Branded Project</a:t>
            </a:r>
            <a:endParaRPr lang="en-IN" sz="1400" dirty="0" smtClean="0">
              <a:latin typeface="Segoe UI Light" panose="020B0502040204020203" pitchFamily="34" charset="0"/>
              <a:cs typeface="Segoe UI Light" panose="020B0502040204020203" pitchFamily="34" charset="0"/>
            </a:endParaRPr>
          </a:p>
        </p:txBody>
      </p:sp>
      <p:sp>
        <p:nvSpPr>
          <p:cNvPr id="11" name="TextBox 10"/>
          <p:cNvSpPr txBox="1"/>
          <p:nvPr/>
        </p:nvSpPr>
        <p:spPr>
          <a:xfrm>
            <a:off x="431223" y="3598842"/>
            <a:ext cx="1133227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Potential Customer </a:t>
            </a:r>
            <a:r>
              <a:rPr lang="en-IN" sz="1600" b="1" dirty="0" smtClean="0">
                <a:latin typeface="Segoe UI Light" panose="020B0502040204020203" pitchFamily="34" charset="0"/>
                <a:cs typeface="Segoe UI Light" panose="020B0502040204020203" pitchFamily="34" charset="0"/>
              </a:rPr>
              <a:t>Selects </a:t>
            </a:r>
            <a:r>
              <a:rPr lang="en-IN" sz="1600" dirty="0" smtClean="0">
                <a:latin typeface="Segoe UI Light" panose="020B0502040204020203" pitchFamily="34" charset="0"/>
                <a:cs typeface="Segoe UI Light" panose="020B0502040204020203" pitchFamily="34" charset="0"/>
              </a:rPr>
              <a:t>&amp; later </a:t>
            </a:r>
            <a:r>
              <a:rPr lang="en-IN" sz="1600" b="1" dirty="0" smtClean="0">
                <a:latin typeface="Segoe UI Light" panose="020B0502040204020203" pitchFamily="34" charset="0"/>
                <a:cs typeface="Segoe UI Light" panose="020B0502040204020203" pitchFamily="34" charset="0"/>
              </a:rPr>
              <a:t>Books his / her Apartment </a:t>
            </a:r>
            <a:r>
              <a:rPr lang="en-IN" sz="1600" dirty="0" smtClean="0">
                <a:latin typeface="Segoe UI Light" panose="020B0502040204020203" pitchFamily="34" charset="0"/>
                <a:cs typeface="Segoe UI Light" panose="020B0502040204020203" pitchFamily="34" charset="0"/>
              </a:rPr>
              <a:t>at the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Co-Branded Project </a:t>
            </a:r>
          </a:p>
          <a:p>
            <a:pPr algn="ctr"/>
            <a:r>
              <a:rPr lang="en-IN" sz="1600" b="1" dirty="0" smtClean="0">
                <a:latin typeface="Segoe UI Light" panose="020B0502040204020203" pitchFamily="34" charset="0"/>
                <a:cs typeface="Segoe UI Light" panose="020B0502040204020203" pitchFamily="34" charset="0"/>
              </a:rPr>
              <a:t>on the </a:t>
            </a:r>
            <a:r>
              <a:rPr lang="en-IN" sz="1600" b="1" dirty="0" err="1" smtClean="0">
                <a:latin typeface="Segoe UI Light" panose="020B0502040204020203" pitchFamily="34" charset="0"/>
                <a:cs typeface="Segoe UI Light" panose="020B0502040204020203" pitchFamily="34" charset="0"/>
              </a:rPr>
              <a:t>Gruh</a:t>
            </a:r>
            <a:r>
              <a:rPr lang="en-IN" sz="1600" b="1" dirty="0" smtClean="0">
                <a:latin typeface="Segoe UI Light" panose="020B0502040204020203" pitchFamily="34" charset="0"/>
                <a:cs typeface="Segoe UI Light" panose="020B0502040204020203" pitchFamily="34" charset="0"/>
              </a:rPr>
              <a:t> </a:t>
            </a:r>
            <a:r>
              <a:rPr lang="en-IN" sz="1600" b="1" dirty="0" err="1" smtClean="0">
                <a:latin typeface="Segoe UI Light" panose="020B0502040204020203" pitchFamily="34" charset="0"/>
                <a:cs typeface="Segoe UI Light" panose="020B0502040204020203" pitchFamily="34" charset="0"/>
              </a:rPr>
              <a:t>Saathi</a:t>
            </a:r>
            <a:r>
              <a:rPr lang="en-IN" sz="1600" b="1" dirty="0" smtClean="0">
                <a:latin typeface="Segoe UI Light" panose="020B0502040204020203" pitchFamily="34" charset="0"/>
                <a:cs typeface="Segoe UI Light" panose="020B0502040204020203" pitchFamily="34" charset="0"/>
              </a:rPr>
              <a:t> Portal </a:t>
            </a:r>
            <a:r>
              <a:rPr lang="en-IN" sz="1600" dirty="0" smtClean="0">
                <a:latin typeface="Segoe UI Light" panose="020B0502040204020203" pitchFamily="34" charset="0"/>
                <a:cs typeface="Segoe UI Light" panose="020B0502040204020203" pitchFamily="34" charset="0"/>
              </a:rPr>
              <a:t>with </a:t>
            </a:r>
            <a:r>
              <a:rPr lang="en-IN" sz="1600" dirty="0">
                <a:latin typeface="Segoe UI Light" panose="020B0502040204020203" pitchFamily="34" charset="0"/>
                <a:cs typeface="Segoe UI Light" panose="020B0502040204020203" pitchFamily="34" charset="0"/>
              </a:rPr>
              <a:t>d</a:t>
            </a:r>
            <a:r>
              <a:rPr lang="en-IN" sz="1600" dirty="0" smtClean="0">
                <a:latin typeface="Segoe UI Light" panose="020B0502040204020203" pitchFamily="34" charset="0"/>
                <a:cs typeface="Segoe UI Light" panose="020B0502040204020203" pitchFamily="34" charset="0"/>
              </a:rPr>
              <a:t>ue </a:t>
            </a:r>
            <a:r>
              <a:rPr lang="en-IN" sz="1600" dirty="0">
                <a:latin typeface="Segoe UI Light" panose="020B0502040204020203" pitchFamily="34" charset="0"/>
                <a:cs typeface="Segoe UI Light" panose="020B0502040204020203" pitchFamily="34" charset="0"/>
              </a:rPr>
              <a:t>a</a:t>
            </a:r>
            <a:r>
              <a:rPr lang="en-IN" sz="1600" dirty="0" smtClean="0">
                <a:latin typeface="Segoe UI Light" panose="020B0502040204020203" pitchFamily="34" charset="0"/>
                <a:cs typeface="Segoe UI Light" panose="020B0502040204020203" pitchFamily="34" charset="0"/>
              </a:rPr>
              <a:t>ssistance from a </a:t>
            </a:r>
            <a:r>
              <a:rPr lang="en-IN" sz="1600" dirty="0" err="1" smtClean="0">
                <a:latin typeface="Segoe UI Light" panose="020B0502040204020203" pitchFamily="34" charset="0"/>
                <a:cs typeface="Segoe UI Light" panose="020B0502040204020203" pitchFamily="34" charset="0"/>
              </a:rPr>
              <a:t>GruhSaathi</a:t>
            </a:r>
            <a:r>
              <a:rPr lang="en-IN" sz="1600" dirty="0" smtClean="0">
                <a:latin typeface="Segoe UI Light" panose="020B0502040204020203" pitchFamily="34" charset="0"/>
                <a:cs typeface="Segoe UI Light" panose="020B0502040204020203" pitchFamily="34" charset="0"/>
              </a:rPr>
              <a:t> (Customer makes direct payment to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a:t>
            </a:r>
          </a:p>
        </p:txBody>
      </p:sp>
      <p:sp>
        <p:nvSpPr>
          <p:cNvPr id="12" name="TextBox 11"/>
          <p:cNvSpPr txBox="1"/>
          <p:nvPr/>
        </p:nvSpPr>
        <p:spPr>
          <a:xfrm>
            <a:off x="431223" y="4340711"/>
            <a:ext cx="11329554" cy="338554"/>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The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hand-holds and supports the Customer through the following:</a:t>
            </a:r>
          </a:p>
        </p:txBody>
      </p:sp>
      <p:sp>
        <p:nvSpPr>
          <p:cNvPr id="13" name="TextBox 12"/>
          <p:cNvSpPr txBox="1"/>
          <p:nvPr/>
        </p:nvSpPr>
        <p:spPr>
          <a:xfrm>
            <a:off x="431800" y="5928790"/>
            <a:ext cx="11332274" cy="830997"/>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Customer starts living in his / her own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Home </a:t>
            </a:r>
          </a:p>
          <a:p>
            <a:pPr algn="ctr"/>
            <a:r>
              <a:rPr lang="en-IN" sz="1600" dirty="0" smtClean="0">
                <a:latin typeface="Segoe UI Light" panose="020B0502040204020203" pitchFamily="34" charset="0"/>
                <a:cs typeface="Segoe UI Light" panose="020B0502040204020203" pitchFamily="34" charset="0"/>
              </a:rPr>
              <a:t>&amp; becomes a mentor to other potential customers –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then Connects </a:t>
            </a:r>
            <a:r>
              <a:rPr lang="en-IN" sz="1600" dirty="0" smtClean="0">
                <a:latin typeface="Segoe UI Light" panose="020B0502040204020203" pitchFamily="34" charset="0"/>
                <a:cs typeface="Segoe UI Light" panose="020B0502040204020203" pitchFamily="34" charset="0"/>
              </a:rPr>
              <a:t>them with </a:t>
            </a:r>
          </a:p>
          <a:p>
            <a:pPr algn="ctr"/>
            <a:r>
              <a:rPr lang="en-IN" sz="1600" dirty="0" smtClean="0">
                <a:latin typeface="Segoe UI Light" panose="020B0502040204020203" pitchFamily="34" charset="0"/>
                <a:cs typeface="Segoe UI Light" panose="020B0502040204020203" pitchFamily="34" charset="0"/>
              </a:rPr>
              <a:t>other </a:t>
            </a:r>
            <a:r>
              <a:rPr lang="en-IN" sz="1600" b="1" dirty="0" err="1" smtClean="0">
                <a:latin typeface="Segoe UI Light" panose="020B0502040204020203" pitchFamily="34" charset="0"/>
                <a:cs typeface="Segoe UI Light" panose="020B0502040204020203" pitchFamily="34" charset="0"/>
              </a:rPr>
              <a:t>GruhSaathi</a:t>
            </a:r>
            <a:r>
              <a:rPr lang="en-IN" sz="1600" b="1" dirty="0" smtClean="0">
                <a:latin typeface="Segoe UI Light" panose="020B0502040204020203" pitchFamily="34" charset="0"/>
                <a:cs typeface="Segoe UI Light" panose="020B0502040204020203" pitchFamily="34" charset="0"/>
              </a:rPr>
              <a:t> Services </a:t>
            </a:r>
            <a:r>
              <a:rPr lang="en-IN" sz="1600" dirty="0" smtClean="0">
                <a:latin typeface="Segoe UI Light" panose="020B0502040204020203" pitchFamily="34" charset="0"/>
                <a:cs typeface="Segoe UI Light" panose="020B0502040204020203" pitchFamily="34" charset="0"/>
              </a:rPr>
              <a:t>incl. </a:t>
            </a:r>
            <a:r>
              <a:rPr lang="en-IN" sz="1600" b="1" dirty="0" smtClean="0">
                <a:latin typeface="Segoe UI Light" panose="020B0502040204020203" pitchFamily="34" charset="0"/>
                <a:cs typeface="Segoe UI Light" panose="020B0502040204020203" pitchFamily="34" charset="0"/>
              </a:rPr>
              <a:t>Community Development </a:t>
            </a:r>
            <a:r>
              <a:rPr lang="en-IN" sz="1600" dirty="0" smtClean="0">
                <a:latin typeface="Segoe UI Light" panose="020B0502040204020203" pitchFamily="34" charset="0"/>
                <a:cs typeface="Segoe UI Light" panose="020B0502040204020203" pitchFamily="34" charset="0"/>
              </a:rPr>
              <a:t>(NGO) / Income Increment….</a:t>
            </a:r>
          </a:p>
        </p:txBody>
      </p:sp>
      <p:cxnSp>
        <p:nvCxnSpPr>
          <p:cNvPr id="6" name="Straight Arrow Connector 5"/>
          <p:cNvCxnSpPr>
            <a:stCxn id="5" idx="2"/>
            <a:endCxn id="9" idx="0"/>
          </p:cNvCxnSpPr>
          <p:nvPr/>
        </p:nvCxnSpPr>
        <p:spPr>
          <a:xfrm>
            <a:off x="6096000" y="1164144"/>
            <a:ext cx="0" cy="17876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35" idx="0"/>
          </p:cNvCxnSpPr>
          <p:nvPr/>
        </p:nvCxnSpPr>
        <p:spPr>
          <a:xfrm>
            <a:off x="6096000" y="1927682"/>
            <a:ext cx="0" cy="15471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2"/>
            <a:endCxn id="11" idx="0"/>
          </p:cNvCxnSpPr>
          <p:nvPr/>
        </p:nvCxnSpPr>
        <p:spPr>
          <a:xfrm>
            <a:off x="6097360" y="3422693"/>
            <a:ext cx="0" cy="17614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12" idx="0"/>
          </p:cNvCxnSpPr>
          <p:nvPr/>
        </p:nvCxnSpPr>
        <p:spPr>
          <a:xfrm flipH="1">
            <a:off x="6096000" y="4183617"/>
            <a:ext cx="1360" cy="15709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 idx="2"/>
            <a:endCxn id="13" idx="0"/>
          </p:cNvCxnSpPr>
          <p:nvPr/>
        </p:nvCxnSpPr>
        <p:spPr>
          <a:xfrm>
            <a:off x="6096000" y="4679265"/>
            <a:ext cx="1937" cy="124952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31223" y="4720209"/>
            <a:ext cx="11329554" cy="1236610"/>
          </a:xfrm>
          <a:prstGeom prst="rect">
            <a:avLst/>
          </a:prstGeom>
        </p:spPr>
        <p:txBody>
          <a:bodyPr wrap="square" numCol="2">
            <a:noAutofit/>
          </a:bodyPr>
          <a:lstStyle/>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Booking Process</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Margin Money Arrangement, if required (thru MFI / Crowd Funding, etc.)</a:t>
            </a:r>
            <a:endParaRPr lang="en-IN" sz="1200" dirty="0">
              <a:latin typeface="Segoe UI Light" panose="020B0502040204020203" pitchFamily="34" charset="0"/>
              <a:cs typeface="Segoe UI Light" panose="020B0502040204020203" pitchFamily="34" charset="0"/>
            </a:endParaRP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Selection of HFI, Loan Approval &amp; Sanction, followed by Processing, as may be </a:t>
            </a:r>
            <a:r>
              <a:rPr lang="en-IN" sz="1400" dirty="0" smtClean="0">
                <a:latin typeface="Segoe UI Light" panose="020B0502040204020203" pitchFamily="34" charset="0"/>
                <a:cs typeface="Segoe UI Light" panose="020B0502040204020203" pitchFamily="34" charset="0"/>
              </a:rPr>
              <a:t>required</a:t>
            </a:r>
            <a:endParaRPr lang="en-IN" sz="1400" dirty="0">
              <a:latin typeface="Segoe UI Light" panose="020B0502040204020203" pitchFamily="34" charset="0"/>
              <a:cs typeface="Segoe UI Light" panose="020B0502040204020203" pitchFamily="34" charset="0"/>
            </a:endParaRPr>
          </a:p>
          <a:p>
            <a:pPr marL="273050" indent="-177800">
              <a:buFont typeface="Wingdings" panose="05000000000000000000" pitchFamily="2" charset="2"/>
              <a:buChar char="§"/>
            </a:pPr>
            <a:r>
              <a:rPr lang="en-IN" sz="1400" dirty="0" smtClean="0">
                <a:latin typeface="Segoe UI Light" panose="020B0502040204020203" pitchFamily="34" charset="0"/>
                <a:cs typeface="Segoe UI Light" panose="020B0502040204020203" pitchFamily="34" charset="0"/>
              </a:rPr>
              <a:t>Applying </a:t>
            </a:r>
            <a:r>
              <a:rPr lang="en-IN" sz="1400" dirty="0">
                <a:latin typeface="Segoe UI Light" panose="020B0502040204020203" pitchFamily="34" charset="0"/>
                <a:cs typeface="Segoe UI Light" panose="020B0502040204020203" pitchFamily="34" charset="0"/>
              </a:rPr>
              <a:t>for Subsidy Schemes – PMAY, etc. as available</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EMI Collection, Regular Reminders &amp; Periodic Updates on Progress of Work &amp; Next Stage of Activities</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Preparing for Possession - Legal Documentation</a:t>
            </a:r>
          </a:p>
          <a:p>
            <a:pPr marL="273050" indent="-177800">
              <a:buFont typeface="Wingdings" panose="05000000000000000000" pitchFamily="2" charset="2"/>
              <a:buChar char="§"/>
            </a:pPr>
            <a:r>
              <a:rPr lang="en-IN" sz="1400" dirty="0">
                <a:latin typeface="Segoe UI Light" panose="020B0502040204020203" pitchFamily="34" charset="0"/>
                <a:cs typeface="Segoe UI Light" panose="020B0502040204020203" pitchFamily="34" charset="0"/>
              </a:rPr>
              <a:t>Handing-over of / Possession Process</a:t>
            </a:r>
          </a:p>
        </p:txBody>
      </p:sp>
      <p:sp>
        <p:nvSpPr>
          <p:cNvPr id="35" name="TextBox 34"/>
          <p:cNvSpPr txBox="1"/>
          <p:nvPr/>
        </p:nvSpPr>
        <p:spPr>
          <a:xfrm>
            <a:off x="431223" y="2082401"/>
            <a:ext cx="11329554" cy="584775"/>
          </a:xfrm>
          <a:prstGeom prst="rect">
            <a:avLst/>
          </a:prstGeom>
          <a:solidFill>
            <a:schemeClr val="bg2"/>
          </a:solidFill>
          <a:ln>
            <a:solidFill>
              <a:schemeClr val="tx1">
                <a:lumMod val="65000"/>
                <a:lumOff val="35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Regular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Promotional Offers are kept, Free Home Allocations, </a:t>
            </a:r>
          </a:p>
          <a:p>
            <a:pPr algn="ctr"/>
            <a:r>
              <a:rPr lang="en-IN" sz="1600" dirty="0" smtClean="0">
                <a:latin typeface="Segoe UI Light" panose="020B0502040204020203" pitchFamily="34" charset="0"/>
                <a:cs typeface="Segoe UI Light" panose="020B0502040204020203" pitchFamily="34" charset="0"/>
              </a:rPr>
              <a:t>Brand Ambassador and Alliance with Marketing Agencies for Continual and Penetrated Marketing would be carried out</a:t>
            </a:r>
            <a:endParaRPr lang="en-IN" sz="1400" dirty="0" smtClean="0">
              <a:latin typeface="Segoe UI Light" panose="020B0502040204020203" pitchFamily="34" charset="0"/>
              <a:cs typeface="Segoe UI Light" panose="020B0502040204020203" pitchFamily="34" charset="0"/>
            </a:endParaRPr>
          </a:p>
        </p:txBody>
      </p:sp>
      <p:cxnSp>
        <p:nvCxnSpPr>
          <p:cNvPr id="40" name="Straight Arrow Connector 39"/>
          <p:cNvCxnSpPr>
            <a:stCxn id="35" idx="2"/>
            <a:endCxn id="10" idx="0"/>
          </p:cNvCxnSpPr>
          <p:nvPr/>
        </p:nvCxnSpPr>
        <p:spPr>
          <a:xfrm>
            <a:off x="6096000" y="2667176"/>
            <a:ext cx="1360" cy="17074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162643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How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helps </a:t>
            </a:r>
            <a:r>
              <a:rPr lang="en-IN" sz="2400" dirty="0" smtClean="0">
                <a:solidFill>
                  <a:schemeClr val="bg1"/>
                </a:solidFill>
                <a:latin typeface="Segoe UI Light" panose="020B0502040204020203" pitchFamily="34" charset="0"/>
                <a:cs typeface="Segoe UI Light" panose="020B0502040204020203" pitchFamily="34" charset="0"/>
              </a:rPr>
              <a:t>Affordable </a:t>
            </a:r>
            <a:r>
              <a:rPr lang="en-IN" sz="2400" dirty="0" smtClean="0">
                <a:solidFill>
                  <a:schemeClr val="bg1"/>
                </a:solidFill>
                <a:latin typeface="Segoe UI Light" panose="020B0502040204020203" pitchFamily="34" charset="0"/>
                <a:cs typeface="Segoe UI Light" panose="020B0502040204020203" pitchFamily="34" charset="0"/>
              </a:rPr>
              <a:t>Housing Developers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Rectangle 13"/>
          <p:cNvSpPr/>
          <p:nvPr/>
        </p:nvSpPr>
        <p:spPr>
          <a:xfrm rot="16200000">
            <a:off x="-2466252" y="3424998"/>
            <a:ext cx="5322676" cy="338554"/>
          </a:xfrm>
          <a:prstGeom prst="rect">
            <a:avLst/>
          </a:prstGeom>
        </p:spPr>
        <p:txBody>
          <a:bodyPr wrap="none">
            <a:spAutoFit/>
          </a:bodyPr>
          <a:lstStyle/>
          <a:p>
            <a:r>
              <a:rPr lang="en-IN" sz="1600" dirty="0" smtClean="0">
                <a:latin typeface="Segoe UI Light" panose="020B0502040204020203" pitchFamily="34" charset="0"/>
                <a:cs typeface="Segoe UI Light" panose="020B0502040204020203" pitchFamily="34" charset="0"/>
              </a:rPr>
              <a:t>Front-end Activity Flow w.r.t. Affordable Housing Developers</a:t>
            </a:r>
            <a:endParaRPr lang="en-IN" sz="1600" dirty="0"/>
          </a:p>
        </p:txBody>
      </p:sp>
      <p:grpSp>
        <p:nvGrpSpPr>
          <p:cNvPr id="57" name="Group 56"/>
          <p:cNvGrpSpPr/>
          <p:nvPr/>
        </p:nvGrpSpPr>
        <p:grpSpPr>
          <a:xfrm>
            <a:off x="429863" y="592391"/>
            <a:ext cx="11334211" cy="6084888"/>
            <a:chOff x="429863" y="592391"/>
            <a:chExt cx="11334211" cy="6084888"/>
          </a:xfrm>
        </p:grpSpPr>
        <p:sp>
          <p:nvSpPr>
            <p:cNvPr id="5" name="TextBox 4"/>
            <p:cNvSpPr txBox="1"/>
            <p:nvPr/>
          </p:nvSpPr>
          <p:spPr>
            <a:xfrm>
              <a:off x="434520" y="592391"/>
              <a:ext cx="1132955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Mass Media Publicity to </a:t>
              </a:r>
              <a:r>
                <a:rPr lang="en-IN" sz="1600" dirty="0">
                  <a:latin typeface="Segoe UI Light" panose="020B0502040204020203" pitchFamily="34" charset="0"/>
                  <a:cs typeface="Segoe UI Light" panose="020B0502040204020203" pitchFamily="34" charset="0"/>
                </a:rPr>
                <a:t>Invite Interested Small </a:t>
              </a:r>
              <a:r>
                <a:rPr lang="en-IN" sz="1600" dirty="0" smtClean="0">
                  <a:latin typeface="Segoe UI Light" panose="020B0502040204020203" pitchFamily="34" charset="0"/>
                  <a:cs typeface="Segoe UI Light" panose="020B0502040204020203" pitchFamily="34" charset="0"/>
                </a:rPr>
                <a:t>&amp; Medium Affordable Housing Developers across the locations</a:t>
              </a:r>
            </a:p>
          </p:txBody>
        </p:sp>
        <p:sp>
          <p:nvSpPr>
            <p:cNvPr id="9" name="TextBox 8"/>
            <p:cNvSpPr txBox="1"/>
            <p:nvPr/>
          </p:nvSpPr>
          <p:spPr>
            <a:xfrm>
              <a:off x="434520" y="1085873"/>
              <a:ext cx="1132955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Small &amp; Medium Affordable Housing Developers Call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and show their Interest in Co-Branding (Existing / New Projects)</a:t>
              </a:r>
              <a:endParaRPr lang="en-IN" sz="1400" dirty="0" smtClean="0">
                <a:latin typeface="Segoe UI Light" panose="020B0502040204020203" pitchFamily="34" charset="0"/>
                <a:cs typeface="Segoe UI Light" panose="020B0502040204020203" pitchFamily="34" charset="0"/>
              </a:endParaRPr>
            </a:p>
          </p:txBody>
        </p:sp>
        <p:sp>
          <p:nvSpPr>
            <p:cNvPr id="10" name="TextBox 9"/>
            <p:cNvSpPr txBox="1"/>
            <p:nvPr/>
          </p:nvSpPr>
          <p:spPr>
            <a:xfrm>
              <a:off x="431800" y="1603701"/>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Our Corporate Developer Business Development </a:t>
              </a:r>
              <a:r>
                <a:rPr lang="en-IN" sz="1600" b="1" dirty="0" smtClean="0">
                  <a:latin typeface="Segoe UI Light" panose="020B0502040204020203" pitchFamily="34" charset="0"/>
                  <a:cs typeface="Segoe UI Light" panose="020B0502040204020203" pitchFamily="34" charset="0"/>
                </a:rPr>
                <a:t>Team Visits the Developer &amp; his Project</a:t>
              </a:r>
              <a:r>
                <a:rPr lang="en-IN" sz="1600" dirty="0" smtClean="0">
                  <a:latin typeface="Segoe UI Light" panose="020B0502040204020203" pitchFamily="34" charset="0"/>
                  <a:cs typeface="Segoe UI Light" panose="020B0502040204020203" pitchFamily="34" charset="0"/>
                </a:rPr>
                <a:t> to see if they fit into our criteria</a:t>
              </a:r>
              <a:endParaRPr lang="en-IN" sz="1400" dirty="0" smtClean="0">
                <a:latin typeface="Segoe UI Light" panose="020B0502040204020203" pitchFamily="34" charset="0"/>
                <a:cs typeface="Segoe UI Light" panose="020B0502040204020203" pitchFamily="34" charset="0"/>
              </a:endParaRPr>
            </a:p>
          </p:txBody>
        </p:sp>
        <p:sp>
          <p:nvSpPr>
            <p:cNvPr id="11" name="TextBox 10"/>
            <p:cNvSpPr txBox="1"/>
            <p:nvPr/>
          </p:nvSpPr>
          <p:spPr>
            <a:xfrm>
              <a:off x="429863" y="2086909"/>
              <a:ext cx="11332274" cy="1077218"/>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Our Concept is Presented - Requirements &amp; Benefits are stated. If they are interested to offer their Existing Project(s), we shall Scrutinize their Legal Compliance, carryout a Physical Compliance Audit and also verify the project against our Criteria / Standards. We shall also Report on Additional Provisions to be made. They are then invited to the next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Event to be held in their City (either to participate / just see the response)</a:t>
              </a:r>
            </a:p>
          </p:txBody>
        </p:sp>
        <p:sp>
          <p:nvSpPr>
            <p:cNvPr id="12" name="TextBox 11"/>
            <p:cNvSpPr txBox="1"/>
            <p:nvPr/>
          </p:nvSpPr>
          <p:spPr>
            <a:xfrm>
              <a:off x="429863" y="3324138"/>
              <a:ext cx="1132955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Agreements </a:t>
              </a:r>
              <a:r>
                <a:rPr lang="en-IN" sz="1600" dirty="0" smtClean="0">
                  <a:latin typeface="Segoe UI Light" panose="020B0502040204020203" pitchFamily="34" charset="0"/>
                  <a:cs typeface="Segoe UI Light" panose="020B0502040204020203" pitchFamily="34" charset="0"/>
                </a:rPr>
                <a:t>are Signed with them to Offer their Product as a Co-Brand Partner of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at a Pricing, Provisions to be made as per Compliance Report are followed through before their Listing on our Portal</a:t>
              </a:r>
            </a:p>
          </p:txBody>
        </p:sp>
        <p:sp>
          <p:nvSpPr>
            <p:cNvPr id="13" name="TextBox 12"/>
            <p:cNvSpPr txBox="1"/>
            <p:nvPr/>
          </p:nvSpPr>
          <p:spPr>
            <a:xfrm>
              <a:off x="429863" y="4055276"/>
              <a:ext cx="1133227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Their Project gets Listed on our Portal &amp; Mobile App, Announcements / News is circulated to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Teams across of the new addition, Project / Unit Availability Search Results would now showup on our Portal / Mobile App based on criteria</a:t>
              </a:r>
            </a:p>
          </p:txBody>
        </p:sp>
        <p:cxnSp>
          <p:nvCxnSpPr>
            <p:cNvPr id="6" name="Straight Arrow Connector 5"/>
            <p:cNvCxnSpPr>
              <a:stCxn id="5" idx="2"/>
              <a:endCxn id="9" idx="0"/>
            </p:cNvCxnSpPr>
            <p:nvPr/>
          </p:nvCxnSpPr>
          <p:spPr>
            <a:xfrm>
              <a:off x="6099297" y="930945"/>
              <a:ext cx="0" cy="154928"/>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10" idx="0"/>
            </p:cNvCxnSpPr>
            <p:nvPr/>
          </p:nvCxnSpPr>
          <p:spPr>
            <a:xfrm flipH="1">
              <a:off x="6097937" y="1424427"/>
              <a:ext cx="1360" cy="17927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2"/>
              <a:endCxn id="11" idx="0"/>
            </p:cNvCxnSpPr>
            <p:nvPr/>
          </p:nvCxnSpPr>
          <p:spPr>
            <a:xfrm flipH="1">
              <a:off x="6096000" y="1942255"/>
              <a:ext cx="1937" cy="14465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12" idx="0"/>
            </p:cNvCxnSpPr>
            <p:nvPr/>
          </p:nvCxnSpPr>
          <p:spPr>
            <a:xfrm flipH="1">
              <a:off x="6094640" y="3164127"/>
              <a:ext cx="1360" cy="16001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 idx="2"/>
              <a:endCxn id="13" idx="0"/>
            </p:cNvCxnSpPr>
            <p:nvPr/>
          </p:nvCxnSpPr>
          <p:spPr>
            <a:xfrm>
              <a:off x="6094640" y="3908913"/>
              <a:ext cx="1360" cy="14636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29863" y="4800062"/>
              <a:ext cx="1133227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Their Staff is Trained in Meeting with Customers, Displays &amp; </a:t>
              </a:r>
              <a:r>
                <a:rPr lang="en-IN" sz="1600" dirty="0" err="1" smtClean="0">
                  <a:latin typeface="Segoe UI Light" panose="020B0502040204020203" pitchFamily="34" charset="0"/>
                  <a:cs typeface="Segoe UI Light" panose="020B0502040204020203" pitchFamily="34" charset="0"/>
                </a:rPr>
                <a:t>Signages</a:t>
              </a:r>
              <a:r>
                <a:rPr lang="en-IN" sz="1600" dirty="0" smtClean="0">
                  <a:latin typeface="Segoe UI Light" panose="020B0502040204020203" pitchFamily="34" charset="0"/>
                  <a:cs typeface="Segoe UI Light" panose="020B0502040204020203" pitchFamily="34" charset="0"/>
                </a:rPr>
                <a:t> are put-up at their project as a Co-Branded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Partner. They can setup their Stall with offerings at the next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Event</a:t>
              </a:r>
            </a:p>
          </p:txBody>
        </p:sp>
        <p:cxnSp>
          <p:nvCxnSpPr>
            <p:cNvPr id="46" name="Straight Arrow Connector 45"/>
            <p:cNvCxnSpPr>
              <a:stCxn id="13" idx="2"/>
              <a:endCxn id="45" idx="0"/>
            </p:cNvCxnSpPr>
            <p:nvPr/>
          </p:nvCxnSpPr>
          <p:spPr>
            <a:xfrm>
              <a:off x="6096000" y="4640051"/>
              <a:ext cx="0" cy="16001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29863" y="5558496"/>
              <a:ext cx="1133227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The Sales &amp; Project Progress gets constantly monitored &amp; supported – Sales gets Registered - Other Support Services are also offered – Project Construction Finance, Marketing Team, Arch. &amp; </a:t>
              </a:r>
              <a:r>
                <a:rPr lang="en-IN" sz="1600" dirty="0" err="1" smtClean="0">
                  <a:latin typeface="Segoe UI Light" panose="020B0502040204020203" pitchFamily="34" charset="0"/>
                  <a:cs typeface="Segoe UI Light" panose="020B0502040204020203" pitchFamily="34" charset="0"/>
                </a:rPr>
                <a:t>Engg</a:t>
              </a:r>
              <a:r>
                <a:rPr lang="en-IN" sz="1600" dirty="0" smtClean="0">
                  <a:latin typeface="Segoe UI Light" panose="020B0502040204020203" pitchFamily="34" charset="0"/>
                  <a:cs typeface="Segoe UI Light" panose="020B0502040204020203" pitchFamily="34" charset="0"/>
                </a:rPr>
                <a:t>. Services Support, Approval Support, etc. as required</a:t>
              </a:r>
            </a:p>
          </p:txBody>
        </p:sp>
        <p:cxnSp>
          <p:nvCxnSpPr>
            <p:cNvPr id="50" name="Straight Arrow Connector 49"/>
            <p:cNvCxnSpPr>
              <a:stCxn id="45" idx="2"/>
              <a:endCxn id="49" idx="0"/>
            </p:cNvCxnSpPr>
            <p:nvPr/>
          </p:nvCxnSpPr>
          <p:spPr>
            <a:xfrm>
              <a:off x="6096000" y="5384837"/>
              <a:ext cx="0" cy="17365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9863" y="6338725"/>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Developers can also approach us with New Projects – we shall guide them Build &amp; Deliver the Project based on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Criteria</a:t>
              </a:r>
            </a:p>
          </p:txBody>
        </p:sp>
        <p:cxnSp>
          <p:nvCxnSpPr>
            <p:cNvPr id="54" name="Straight Arrow Connector 53"/>
            <p:cNvCxnSpPr>
              <a:stCxn id="49" idx="2"/>
              <a:endCxn id="53" idx="0"/>
            </p:cNvCxnSpPr>
            <p:nvPr/>
          </p:nvCxnSpPr>
          <p:spPr>
            <a:xfrm>
              <a:off x="6096000" y="6143271"/>
              <a:ext cx="0" cy="19545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23080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Online Support Platforms</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3670685"/>
          </a:xfrm>
          <a:prstGeom prst="rect">
            <a:avLst/>
          </a:prstGeom>
          <a:noFill/>
        </p:spPr>
        <p:txBody>
          <a:bodyPr wrap="square" rtlCol="0" anchor="t">
            <a:spAutoFit/>
          </a:bodyPr>
          <a:lstStyle/>
          <a:p>
            <a:pPr marL="285750" indent="-285750">
              <a:lnSpc>
                <a:spcPct val="20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www.GruhSaathi.com</a:t>
            </a:r>
            <a:r>
              <a:rPr lang="en-IN" sz="2400" dirty="0" smtClean="0">
                <a:latin typeface="Segoe UI Light" panose="020B0502040204020203" pitchFamily="34" charset="0"/>
                <a:cs typeface="Segoe UI Light" panose="020B0502040204020203" pitchFamily="34" charset="0"/>
              </a:rPr>
              <a:t> </a:t>
            </a:r>
            <a:r>
              <a:rPr lang="en-IN" sz="2400" b="1" dirty="0" smtClean="0">
                <a:solidFill>
                  <a:srgbClr val="C00000"/>
                </a:solidFill>
                <a:latin typeface="Segoe UI Light" panose="020B0502040204020203" pitchFamily="34" charset="0"/>
                <a:cs typeface="Segoe UI Light" panose="020B0502040204020203" pitchFamily="34" charset="0"/>
              </a:rPr>
              <a:t>Web Portal</a:t>
            </a:r>
          </a:p>
          <a:p>
            <a:pPr marL="285750" indent="-285750">
              <a:lnSpc>
                <a:spcPct val="200000"/>
              </a:lnSpc>
              <a:buFont typeface="Wingdings" panose="05000000000000000000" pitchFamily="2" charset="2"/>
              <a:buChar char="ü"/>
            </a:pPr>
            <a:r>
              <a:rPr lang="en-IN" sz="2400" b="1" dirty="0" err="1">
                <a:latin typeface="Segoe UI Light" panose="020B0502040204020203" pitchFamily="34" charset="0"/>
                <a:cs typeface="Segoe UI Light" panose="020B0502040204020203" pitchFamily="34" charset="0"/>
              </a:rPr>
              <a:t>GruhSaathi</a:t>
            </a:r>
            <a:r>
              <a:rPr lang="en-IN" sz="2400" b="1" dirty="0">
                <a:latin typeface="Segoe UI Light" panose="020B0502040204020203" pitchFamily="34" charset="0"/>
                <a:cs typeface="Segoe UI Light" panose="020B0502040204020203" pitchFamily="34" charset="0"/>
              </a:rPr>
              <a:t> </a:t>
            </a:r>
            <a:r>
              <a:rPr lang="en-IN" sz="2400" b="1" dirty="0">
                <a:solidFill>
                  <a:srgbClr val="C00000"/>
                </a:solidFill>
                <a:latin typeface="Segoe UI Light" panose="020B0502040204020203" pitchFamily="34" charset="0"/>
                <a:cs typeface="Segoe UI Light" panose="020B0502040204020203" pitchFamily="34" charset="0"/>
              </a:rPr>
              <a:t>Mobile App</a:t>
            </a:r>
            <a:endParaRPr lang="en-IN" sz="2400" dirty="0">
              <a:solidFill>
                <a:srgbClr val="C00000"/>
              </a:solidFill>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r>
              <a:rPr lang="en-IN" sz="2400" b="1" dirty="0">
                <a:solidFill>
                  <a:srgbClr val="C00000"/>
                </a:solidFill>
                <a:latin typeface="Segoe UI Light" panose="020B0502040204020203" pitchFamily="34" charset="0"/>
                <a:cs typeface="Segoe UI Light" panose="020B0502040204020203" pitchFamily="34" charset="0"/>
              </a:rPr>
              <a:t>Online CRM </a:t>
            </a:r>
            <a:r>
              <a:rPr lang="en-IN" sz="2400" dirty="0">
                <a:latin typeface="Segoe UI Light" panose="020B0502040204020203" pitchFamily="34" charset="0"/>
                <a:cs typeface="Segoe UI Light" panose="020B0502040204020203" pitchFamily="34" charset="0"/>
              </a:rPr>
              <a:t>Platform now &amp; ERP Platform later</a:t>
            </a:r>
          </a:p>
          <a:p>
            <a:pPr marL="285750" indent="-285750">
              <a:lnSpc>
                <a:spcPct val="200000"/>
              </a:lnSpc>
              <a:buFont typeface="Wingdings" panose="05000000000000000000" pitchFamily="2" charset="2"/>
              <a:buChar char="ü"/>
            </a:pPr>
            <a:r>
              <a:rPr lang="en-IN" sz="2400" b="1" dirty="0">
                <a:solidFill>
                  <a:srgbClr val="C00000"/>
                </a:solidFill>
                <a:latin typeface="Segoe UI Light" panose="020B0502040204020203" pitchFamily="34" charset="0"/>
                <a:cs typeface="Segoe UI Light" panose="020B0502040204020203" pitchFamily="34" charset="0"/>
              </a:rPr>
              <a:t>Toll Free Number</a:t>
            </a:r>
            <a:r>
              <a:rPr lang="en-IN" sz="2400" dirty="0">
                <a:latin typeface="Segoe UI Light" panose="020B0502040204020203" pitchFamily="34" charset="0"/>
                <a:cs typeface="Segoe UI Light" panose="020B0502040204020203" pitchFamily="34" charset="0"/>
              </a:rPr>
              <a:t> supported by a </a:t>
            </a:r>
            <a:r>
              <a:rPr lang="en-IN" sz="2400" b="1" dirty="0">
                <a:solidFill>
                  <a:srgbClr val="C00000"/>
                </a:solidFill>
                <a:latin typeface="Segoe UI Light" panose="020B0502040204020203" pitchFamily="34" charset="0"/>
                <a:cs typeface="Segoe UI Light" panose="020B0502040204020203" pitchFamily="34" charset="0"/>
              </a:rPr>
              <a:t>Call Centre</a:t>
            </a:r>
          </a:p>
          <a:p>
            <a:pPr marL="285750" indent="-285750">
              <a:lnSpc>
                <a:spcPct val="200000"/>
              </a:lnSpc>
              <a:buFont typeface="Wingdings" panose="05000000000000000000" pitchFamily="2" charset="2"/>
              <a:buChar char="ü"/>
            </a:pPr>
            <a:r>
              <a:rPr lang="en-IN" sz="2400" b="1" dirty="0">
                <a:solidFill>
                  <a:srgbClr val="C00000"/>
                </a:solidFill>
                <a:latin typeface="Segoe UI Light" panose="020B0502040204020203" pitchFamily="34" charset="0"/>
                <a:cs typeface="Segoe UI Light" panose="020B0502040204020203" pitchFamily="34" charset="0"/>
              </a:rPr>
              <a:t>Social Media </a:t>
            </a:r>
            <a:r>
              <a:rPr lang="en-IN" sz="2400" dirty="0" smtClean="0">
                <a:latin typeface="Segoe UI Light" panose="020B0502040204020203" pitchFamily="34" charset="0"/>
                <a:cs typeface="Segoe UI Light" panose="020B0502040204020203" pitchFamily="34" charset="0"/>
              </a:rPr>
              <a:t>platform</a:t>
            </a:r>
            <a:endParaRPr lang="en-IN" sz="2400" dirty="0">
              <a:latin typeface="Segoe UI Light" panose="020B0502040204020203" pitchFamily="34" charset="0"/>
              <a:cs typeface="Segoe UI Light" panose="020B0502040204020203" pitchFamily="34" charset="0"/>
            </a:endParaRPr>
          </a:p>
        </p:txBody>
      </p:sp>
      <p:sp>
        <p:nvSpPr>
          <p:cNvPr id="8" name="Rectangle 7">
            <a:hlinkClick r:id="rId2" action="ppaction://hlinksldjump"/>
          </p:cNvPr>
          <p:cNvSpPr/>
          <p:nvPr/>
        </p:nvSpPr>
        <p:spPr>
          <a:xfrm>
            <a:off x="10028355" y="6209338"/>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999525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On-Ground </a:t>
            </a:r>
            <a:r>
              <a:rPr lang="en-IN" sz="2400" dirty="0" smtClean="0">
                <a:solidFill>
                  <a:schemeClr val="bg1"/>
                </a:solidFill>
                <a:latin typeface="Segoe UI Light" panose="020B0502040204020203" pitchFamily="34" charset="0"/>
                <a:cs typeface="Segoe UI Light" panose="020B0502040204020203" pitchFamily="34" charset="0"/>
              </a:rPr>
              <a:t>Support Platform</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05332"/>
            <a:ext cx="12192000" cy="6417141"/>
          </a:xfrm>
          <a:prstGeom prst="rect">
            <a:avLst/>
          </a:prstGeom>
          <a:noFill/>
        </p:spPr>
        <p:txBody>
          <a:bodyPr wrap="square" rtlCol="0" anchor="t">
            <a:spAutoFit/>
          </a:bodyPr>
          <a:lstStyle/>
          <a:p>
            <a:pPr>
              <a:lnSpc>
                <a:spcPct val="150000"/>
              </a:lnSpc>
            </a:pPr>
            <a:r>
              <a:rPr lang="en-IN" b="1" dirty="0" err="1" smtClean="0">
                <a:latin typeface="Segoe UI Light" panose="020B0502040204020203" pitchFamily="34" charset="0"/>
                <a:cs typeface="Segoe UI Light" panose="020B0502040204020203" pitchFamily="34" charset="0"/>
              </a:rPr>
              <a:t>Gruh</a:t>
            </a:r>
            <a:r>
              <a:rPr lang="en-IN" b="1" dirty="0" smtClean="0">
                <a:latin typeface="Segoe UI Light" panose="020B0502040204020203" pitchFamily="34" charset="0"/>
                <a:cs typeface="Segoe UI Light" panose="020B0502040204020203" pitchFamily="34" charset="0"/>
              </a:rPr>
              <a:t> </a:t>
            </a:r>
            <a:r>
              <a:rPr lang="en-IN" b="1" dirty="0" err="1" smtClean="0">
                <a:latin typeface="Segoe UI Light" panose="020B0502040204020203" pitchFamily="34" charset="0"/>
                <a:cs typeface="Segoe UI Light" panose="020B0502040204020203" pitchFamily="34" charset="0"/>
              </a:rPr>
              <a:t>Saathi</a:t>
            </a:r>
            <a:r>
              <a:rPr lang="en-IN" b="1" dirty="0" smtClean="0">
                <a:latin typeface="Segoe UI Light" panose="020B0502040204020203" pitchFamily="34" charset="0"/>
                <a:cs typeface="Segoe UI Light" panose="020B0502040204020203" pitchFamily="34" charset="0"/>
              </a:rPr>
              <a:t> </a:t>
            </a:r>
            <a:r>
              <a:rPr lang="en-IN" b="1" dirty="0" smtClean="0">
                <a:solidFill>
                  <a:srgbClr val="C00000"/>
                </a:solidFill>
                <a:latin typeface="Segoe UI Light" panose="020B0502040204020203" pitchFamily="34" charset="0"/>
                <a:cs typeface="Segoe UI Light" panose="020B0502040204020203" pitchFamily="34" charset="0"/>
              </a:rPr>
              <a:t>Events</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A hugely pre-publicised, One-Day Event organized </a:t>
            </a:r>
            <a:r>
              <a:rPr lang="en-IN" sz="1600" b="1" dirty="0" smtClean="0">
                <a:latin typeface="Segoe UI Light" panose="020B0502040204020203" pitchFamily="34" charset="0"/>
                <a:cs typeface="Segoe UI Light" panose="020B0502040204020203" pitchFamily="34" charset="0"/>
              </a:rPr>
              <a:t>every 3 months </a:t>
            </a:r>
            <a:r>
              <a:rPr lang="en-IN" sz="1600" dirty="0" smtClean="0">
                <a:latin typeface="Segoe UI Light" panose="020B0502040204020203" pitchFamily="34" charset="0"/>
                <a:cs typeface="Segoe UI Light" panose="020B0502040204020203" pitchFamily="34" charset="0"/>
              </a:rPr>
              <a:t>in each city of operation</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For inviting Potential Customers to educate them and make them aware that they too could buy</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In each event, around 3000-5000 Potential Customer Families (15000-20000 visitors / footfalls) are expected to attend</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Co-branded Developers, HFIs, MFIs &amp; NGOs also participate and potential ones are invited to the event</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Events are lead by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Saathis</a:t>
            </a:r>
            <a:r>
              <a:rPr lang="en-IN" sz="1600" dirty="0" smtClean="0">
                <a:latin typeface="Segoe UI Light" panose="020B0502040204020203" pitchFamily="34" charset="0"/>
                <a:cs typeface="Segoe UI Light" panose="020B0502040204020203" pitchFamily="34" charset="0"/>
              </a:rPr>
              <a:t> who are supported by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Ground Support Team</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How they can, the concept and options are explained, Q&amp;A &amp; one-to-one Counselling happens with Potential Customers</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Stalls of Co-branded Developers, HFIs, MFIs &amp; NGOs are setup to showcase their offerings, provide details and also attend to any queries</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Customers get to know the location, type, size and pricing of unit / project offerings here and also can check their loan eligibility as well as need for micro-finance and its availability</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Videos / Short Films (large screen) are run showing interviews of select customers and their experience with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Platform</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Potential Customers are ferried to the interested Project locations during these events to enable them to select / book a unit as suitable</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Everyone attending are require to Register (on the System / Mobile App with Name, Surname, Mobile No. &amp; Location)… </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They would be tracked till they finally book a unit with us</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Snacks &amp; Beverages would be served to all attendees during this one-day event (budgeted activity)</a:t>
            </a:r>
          </a:p>
          <a:p>
            <a:pPr marL="285750"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Smaller Events are also organized (at specific localities / communities) every monthly for creating awareness and inviting them for the bigger event and also to do some follow-up activities</a:t>
            </a:r>
          </a:p>
        </p:txBody>
      </p:sp>
      <p:sp>
        <p:nvSpPr>
          <p:cNvPr id="6" name="TextBox 5"/>
          <p:cNvSpPr txBox="1"/>
          <p:nvPr/>
        </p:nvSpPr>
        <p:spPr>
          <a:xfrm>
            <a:off x="9007522" y="555458"/>
            <a:ext cx="3184478" cy="461665"/>
          </a:xfrm>
          <a:prstGeom prst="rect">
            <a:avLst/>
          </a:prstGeom>
          <a:solidFill>
            <a:srgbClr val="C00000"/>
          </a:solidFill>
          <a:ln>
            <a:noFill/>
          </a:ln>
        </p:spPr>
        <p:txBody>
          <a:bodyPr wrap="square" rtlCol="0" anchor="t">
            <a:spAutoFit/>
          </a:bodyPr>
          <a:lstStyle/>
          <a:p>
            <a:pPr algn="ctr">
              <a:lnSpc>
                <a:spcPct val="150000"/>
              </a:lnSpc>
            </a:pPr>
            <a:r>
              <a:rPr lang="en-IN" sz="1600" dirty="0" err="1" smtClean="0">
                <a:solidFill>
                  <a:schemeClr val="bg1"/>
                </a:solidFill>
                <a:latin typeface="Segoe UI Light" panose="020B0502040204020203" pitchFamily="34" charset="0"/>
                <a:cs typeface="Segoe UI Light" panose="020B0502040204020203" pitchFamily="34" charset="0"/>
              </a:rPr>
              <a:t>Gruh</a:t>
            </a:r>
            <a:r>
              <a:rPr lang="en-IN" sz="1600" dirty="0" smtClean="0">
                <a:solidFill>
                  <a:schemeClr val="bg1"/>
                </a:solidFill>
                <a:latin typeface="Segoe UI Light" panose="020B0502040204020203" pitchFamily="34" charset="0"/>
                <a:cs typeface="Segoe UI Light" panose="020B0502040204020203" pitchFamily="34" charset="0"/>
              </a:rPr>
              <a:t> </a:t>
            </a:r>
            <a:r>
              <a:rPr lang="en-IN" sz="1600" dirty="0" err="1" smtClean="0">
                <a:solidFill>
                  <a:schemeClr val="bg1"/>
                </a:solidFill>
                <a:latin typeface="Segoe UI Light" panose="020B0502040204020203" pitchFamily="34" charset="0"/>
                <a:cs typeface="Segoe UI Light" panose="020B0502040204020203" pitchFamily="34" charset="0"/>
              </a:rPr>
              <a:t>Saathi</a:t>
            </a:r>
            <a:r>
              <a:rPr lang="en-IN" sz="1600" dirty="0" smtClean="0">
                <a:solidFill>
                  <a:schemeClr val="bg1"/>
                </a:solidFill>
                <a:latin typeface="Segoe UI Light" panose="020B0502040204020203" pitchFamily="34" charset="0"/>
                <a:cs typeface="Segoe UI Light" panose="020B0502040204020203" pitchFamily="34" charset="0"/>
              </a:rPr>
              <a:t> Ground Support Team</a:t>
            </a:r>
          </a:p>
        </p:txBody>
      </p:sp>
      <p:sp>
        <p:nvSpPr>
          <p:cNvPr id="8" name="Rectangle 7"/>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1388821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Operational Teams in Background</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5016758"/>
          </a:xfrm>
          <a:prstGeom prst="rect">
            <a:avLst/>
          </a:prstGeom>
          <a:noFill/>
        </p:spPr>
        <p:txBody>
          <a:bodyPr wrap="square" rtlCol="0" anchor="t">
            <a:spAutoFit/>
          </a:bodyPr>
          <a:lstStyle/>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Business Development Team </a:t>
            </a:r>
            <a:r>
              <a:rPr lang="en-IN" sz="2000" dirty="0" smtClean="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Ground Support Team </a:t>
            </a:r>
            <a:r>
              <a:rPr lang="en-IN" sz="2000" dirty="0" smtClean="0">
                <a:latin typeface="Segoe UI Light" panose="020B0502040204020203" pitchFamily="34" charset="0"/>
                <a:cs typeface="Segoe UI Light" panose="020B0502040204020203" pitchFamily="34" charset="0"/>
              </a:rPr>
              <a:t>(Regional / Local)</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Developer Business Development Team </a:t>
            </a:r>
            <a:r>
              <a:rPr lang="en-IN" sz="2000" dirty="0" smtClean="0">
                <a:latin typeface="Segoe UI Light" panose="020B0502040204020203" pitchFamily="34" charset="0"/>
                <a:cs typeface="Segoe UI Light" panose="020B0502040204020203" pitchFamily="34" charset="0"/>
              </a:rPr>
              <a:t>(Corporate &amp; Regional / Local)</a:t>
            </a:r>
          </a:p>
          <a:p>
            <a:pPr marL="285750" indent="-285750">
              <a:lnSpc>
                <a:spcPct val="200000"/>
              </a:lnSpc>
              <a:buFont typeface="Wingdings" panose="05000000000000000000" pitchFamily="2" charset="2"/>
              <a:buChar char="ü"/>
            </a:pPr>
            <a:r>
              <a:rPr lang="en-IN" sz="2000" b="1" dirty="0">
                <a:latin typeface="Segoe UI Light" panose="020B0502040204020203" pitchFamily="34" charset="0"/>
                <a:cs typeface="Segoe UI Light" panose="020B0502040204020203" pitchFamily="34" charset="0"/>
              </a:rPr>
              <a:t>Developer Compliance Team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Information </a:t>
            </a:r>
            <a:r>
              <a:rPr lang="en-IN" sz="2000" b="1" dirty="0">
                <a:latin typeface="Segoe UI Light" panose="020B0502040204020203" pitchFamily="34" charset="0"/>
                <a:cs typeface="Segoe UI Light" panose="020B0502040204020203" pitchFamily="34" charset="0"/>
              </a:rPr>
              <a:t>&amp; Communication Technology (ICT) Platform Development Team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Media </a:t>
            </a:r>
            <a:r>
              <a:rPr lang="en-IN" sz="2000" b="1" dirty="0">
                <a:latin typeface="Segoe UI Light" panose="020B0502040204020203" pitchFamily="34" charset="0"/>
                <a:cs typeface="Segoe UI Light" panose="020B0502040204020203" pitchFamily="34" charset="0"/>
              </a:rPr>
              <a:t>&amp; Publicity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Finance </a:t>
            </a:r>
            <a:r>
              <a:rPr lang="en-IN" sz="2000" b="1" dirty="0">
                <a:latin typeface="Segoe UI Light" panose="020B0502040204020203" pitchFamily="34" charset="0"/>
                <a:cs typeface="Segoe UI Light" panose="020B0502040204020203" pitchFamily="34" charset="0"/>
              </a:rPr>
              <a:t>&amp; Accounts </a:t>
            </a:r>
            <a:r>
              <a:rPr lang="en-IN" sz="2000" dirty="0">
                <a:latin typeface="Segoe UI Light" panose="020B0502040204020203" pitchFamily="34" charset="0"/>
                <a:cs typeface="Segoe UI Light" panose="020B0502040204020203" pitchFamily="34" charset="0"/>
              </a:rPr>
              <a:t>(Corporate)</a:t>
            </a:r>
          </a:p>
          <a:p>
            <a:pPr marL="285750" indent="-285750">
              <a:lnSpc>
                <a:spcPct val="200000"/>
              </a:lnSpc>
              <a:buFont typeface="Wingdings" panose="05000000000000000000" pitchFamily="2" charset="2"/>
              <a:buChar char="ü"/>
            </a:pPr>
            <a:r>
              <a:rPr lang="en-IN" sz="2000" b="1" dirty="0" smtClean="0">
                <a:latin typeface="Segoe UI Light" panose="020B0502040204020203" pitchFamily="34" charset="0"/>
                <a:cs typeface="Segoe UI Light" panose="020B0502040204020203" pitchFamily="34" charset="0"/>
              </a:rPr>
              <a:t>HR </a:t>
            </a:r>
            <a:r>
              <a:rPr lang="en-IN" sz="2000" b="1" dirty="0">
                <a:latin typeface="Segoe UI Light" panose="020B0502040204020203" pitchFamily="34" charset="0"/>
                <a:cs typeface="Segoe UI Light" panose="020B0502040204020203" pitchFamily="34" charset="0"/>
              </a:rPr>
              <a:t>&amp; Admin. </a:t>
            </a:r>
            <a:r>
              <a:rPr lang="en-IN" sz="2000" dirty="0">
                <a:latin typeface="Segoe UI Light" panose="020B0502040204020203" pitchFamily="34" charset="0"/>
                <a:cs typeface="Segoe UI Light" panose="020B0502040204020203" pitchFamily="34" charset="0"/>
              </a:rPr>
              <a:t>(Corporate</a:t>
            </a:r>
            <a:r>
              <a:rPr lang="en-IN" sz="2000" dirty="0" smtClean="0">
                <a:latin typeface="Segoe UI Light" panose="020B0502040204020203" pitchFamily="34" charset="0"/>
                <a:cs typeface="Segoe UI Light" panose="020B0502040204020203" pitchFamily="34" charset="0"/>
              </a:rPr>
              <a:t>)</a:t>
            </a:r>
            <a:endParaRPr lang="en-IN" sz="2000" dirty="0">
              <a:latin typeface="Segoe UI Light" panose="020B0502040204020203" pitchFamily="34" charset="0"/>
              <a:cs typeface="Segoe UI Light" panose="020B0502040204020203" pitchFamily="34" charset="0"/>
            </a:endParaRPr>
          </a:p>
        </p:txBody>
      </p:sp>
      <p:sp>
        <p:nvSpPr>
          <p:cNvPr id="5" name="Rectangle 4">
            <a:hlinkClick r:id="rId2" action="ppaction://hlinksldjump"/>
          </p:cNvPr>
          <p:cNvSpPr/>
          <p:nvPr/>
        </p:nvSpPr>
        <p:spPr>
          <a:xfrm>
            <a:off x="10213983" y="5090222"/>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2634650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Apex </a:t>
            </a:r>
            <a:r>
              <a:rPr lang="en-IN" sz="2400" dirty="0" smtClean="0">
                <a:solidFill>
                  <a:schemeClr val="bg1"/>
                </a:solidFill>
                <a:latin typeface="Segoe UI Light" panose="020B0502040204020203" pitchFamily="34" charset="0"/>
                <a:cs typeface="Segoe UI Light" panose="020B0502040204020203" pitchFamily="34" charset="0"/>
              </a:rPr>
              <a:t>Level Organization Structure</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6" name="Rectangle 5"/>
          <p:cNvSpPr/>
          <p:nvPr/>
        </p:nvSpPr>
        <p:spPr>
          <a:xfrm>
            <a:off x="4546599" y="1723029"/>
            <a:ext cx="2413000" cy="338554"/>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CEO</a:t>
            </a:r>
          </a:p>
        </p:txBody>
      </p:sp>
      <p:sp>
        <p:nvSpPr>
          <p:cNvPr id="9" name="Rectangle 8"/>
          <p:cNvSpPr/>
          <p:nvPr/>
        </p:nvSpPr>
        <p:spPr>
          <a:xfrm>
            <a:off x="1427842" y="2571924"/>
            <a:ext cx="1632857" cy="338554"/>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CTO</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0" name="Rectangle 9"/>
          <p:cNvSpPr/>
          <p:nvPr/>
        </p:nvSpPr>
        <p:spPr>
          <a:xfrm>
            <a:off x="8503557" y="2571924"/>
            <a:ext cx="1632857" cy="338554"/>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CFO</a:t>
            </a:r>
          </a:p>
        </p:txBody>
      </p:sp>
      <p:sp>
        <p:nvSpPr>
          <p:cNvPr id="11" name="Rectangle 10"/>
          <p:cNvSpPr/>
          <p:nvPr/>
        </p:nvSpPr>
        <p:spPr>
          <a:xfrm>
            <a:off x="4546599" y="1031971"/>
            <a:ext cx="2413000" cy="338554"/>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Board &amp; Chief Mentor</a:t>
            </a:r>
          </a:p>
        </p:txBody>
      </p:sp>
      <p:sp>
        <p:nvSpPr>
          <p:cNvPr id="5" name="Rectangle 4"/>
          <p:cNvSpPr/>
          <p:nvPr/>
        </p:nvSpPr>
        <p:spPr>
          <a:xfrm>
            <a:off x="4546599" y="3354256"/>
            <a:ext cx="2413000" cy="584775"/>
          </a:xfrm>
          <a:prstGeom prst="rect">
            <a:avLst/>
          </a:prstGeom>
          <a:solidFill>
            <a:schemeClr val="tx1">
              <a:lumMod val="65000"/>
              <a:lumOff val="35000"/>
            </a:schemeClr>
          </a:solidFill>
        </p:spPr>
        <p:txBody>
          <a:bodyPr wrap="square">
            <a:spAutoFit/>
          </a:bodyPr>
          <a:lstStyle/>
          <a:p>
            <a:pPr algn="ctr"/>
            <a:r>
              <a:rPr lang="en-IN" sz="1600" dirty="0" err="1">
                <a:solidFill>
                  <a:schemeClr val="bg1"/>
                </a:solidFill>
                <a:latin typeface="Segoe UI Light" panose="020B0502040204020203" pitchFamily="34" charset="0"/>
                <a:cs typeface="Segoe UI Light" panose="020B0502040204020203" pitchFamily="34" charset="0"/>
              </a:rPr>
              <a:t>Gruh</a:t>
            </a:r>
            <a:r>
              <a:rPr lang="en-IN" sz="1600" dirty="0">
                <a:solidFill>
                  <a:schemeClr val="bg1"/>
                </a:solidFill>
                <a:latin typeface="Segoe UI Light" panose="020B0502040204020203" pitchFamily="34" charset="0"/>
                <a:cs typeface="Segoe UI Light" panose="020B0502040204020203" pitchFamily="34" charset="0"/>
              </a:rPr>
              <a:t> </a:t>
            </a:r>
            <a:r>
              <a:rPr lang="en-IN" sz="1600" dirty="0" err="1">
                <a:solidFill>
                  <a:schemeClr val="bg1"/>
                </a:solidFill>
                <a:latin typeface="Segoe UI Light" panose="020B0502040204020203" pitchFamily="34" charset="0"/>
                <a:cs typeface="Segoe UI Light" panose="020B0502040204020203" pitchFamily="34" charset="0"/>
              </a:rPr>
              <a:t>Saathi</a:t>
            </a:r>
            <a:r>
              <a:rPr lang="en-IN" sz="1600" dirty="0">
                <a:solidFill>
                  <a:schemeClr val="bg1"/>
                </a:solidFill>
                <a:latin typeface="Segoe UI Light" panose="020B0502040204020203" pitchFamily="34" charset="0"/>
                <a:cs typeface="Segoe UI Light" panose="020B0502040204020203" pitchFamily="34" charset="0"/>
              </a:rPr>
              <a:t> Business </a:t>
            </a:r>
            <a:r>
              <a:rPr lang="en-IN" sz="1600" dirty="0" smtClean="0">
                <a:solidFill>
                  <a:schemeClr val="bg1"/>
                </a:solidFill>
                <a:latin typeface="Segoe UI Light" panose="020B0502040204020203" pitchFamily="34" charset="0"/>
                <a:cs typeface="Segoe UI Light" panose="020B0502040204020203" pitchFamily="34" charset="0"/>
              </a:rPr>
              <a:t>Development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2" name="Rectangle 11"/>
          <p:cNvSpPr/>
          <p:nvPr/>
        </p:nvSpPr>
        <p:spPr>
          <a:xfrm>
            <a:off x="1300386" y="4407334"/>
            <a:ext cx="1409700"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Ground </a:t>
            </a:r>
            <a:r>
              <a:rPr lang="en-IN" sz="1600" dirty="0">
                <a:solidFill>
                  <a:schemeClr val="bg1"/>
                </a:solidFill>
                <a:latin typeface="Segoe UI Light" panose="020B0502040204020203" pitchFamily="34" charset="0"/>
                <a:cs typeface="Segoe UI Light" panose="020B0502040204020203" pitchFamily="34" charset="0"/>
              </a:rPr>
              <a:t>Support </a:t>
            </a:r>
            <a:r>
              <a:rPr lang="en-IN" sz="1600" dirty="0" smtClean="0">
                <a:solidFill>
                  <a:schemeClr val="bg1"/>
                </a:solidFill>
                <a:latin typeface="Segoe UI Light" panose="020B0502040204020203" pitchFamily="34" charset="0"/>
                <a:cs typeface="Segoe UI Light" panose="020B0502040204020203" pitchFamily="34" charset="0"/>
              </a:rPr>
              <a:t>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3" name="Rectangle 12"/>
          <p:cNvSpPr/>
          <p:nvPr/>
        </p:nvSpPr>
        <p:spPr>
          <a:xfrm>
            <a:off x="2871101" y="4420034"/>
            <a:ext cx="1913167" cy="584775"/>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Developer Business Development </a:t>
            </a:r>
            <a:r>
              <a:rPr lang="en-IN" sz="1600" dirty="0" smtClean="0">
                <a:solidFill>
                  <a:schemeClr val="bg1"/>
                </a:solidFill>
                <a:latin typeface="Segoe UI Light" panose="020B0502040204020203" pitchFamily="34" charset="0"/>
                <a:cs typeface="Segoe UI Light" panose="020B0502040204020203" pitchFamily="34" charset="0"/>
              </a:rPr>
              <a:t>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4" name="Rectangle 13"/>
          <p:cNvSpPr/>
          <p:nvPr/>
        </p:nvSpPr>
        <p:spPr>
          <a:xfrm>
            <a:off x="7184117" y="3351716"/>
            <a:ext cx="1709968" cy="584775"/>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Developer Compliance </a:t>
            </a:r>
            <a:r>
              <a:rPr lang="en-IN" sz="1600" dirty="0" smtClean="0">
                <a:solidFill>
                  <a:schemeClr val="bg1"/>
                </a:solidFill>
                <a:latin typeface="Segoe UI Light" panose="020B0502040204020203" pitchFamily="34" charset="0"/>
                <a:cs typeface="Segoe UI Light" panose="020B0502040204020203" pitchFamily="34" charset="0"/>
              </a:rPr>
              <a:t>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5" name="Rectangle 14"/>
          <p:cNvSpPr/>
          <p:nvPr/>
        </p:nvSpPr>
        <p:spPr>
          <a:xfrm>
            <a:off x="762000" y="3354256"/>
            <a:ext cx="1236434" cy="338554"/>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ICT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6" name="Rectangle 15"/>
          <p:cNvSpPr/>
          <p:nvPr/>
        </p:nvSpPr>
        <p:spPr>
          <a:xfrm>
            <a:off x="2511877" y="3354256"/>
            <a:ext cx="1262743" cy="338554"/>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Media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8" name="Rectangle 17"/>
          <p:cNvSpPr/>
          <p:nvPr/>
        </p:nvSpPr>
        <p:spPr>
          <a:xfrm>
            <a:off x="6709684" y="4413820"/>
            <a:ext cx="1435550"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Arch. &amp; </a:t>
            </a:r>
            <a:r>
              <a:rPr lang="en-IN" sz="1600" dirty="0" err="1" smtClean="0">
                <a:solidFill>
                  <a:schemeClr val="bg1"/>
                </a:solidFill>
                <a:latin typeface="Segoe UI Light" panose="020B0502040204020203" pitchFamily="34" charset="0"/>
                <a:cs typeface="Segoe UI Light" panose="020B0502040204020203" pitchFamily="34" charset="0"/>
              </a:rPr>
              <a:t>Engg</a:t>
            </a:r>
            <a:r>
              <a:rPr lang="en-IN" sz="1600" dirty="0" smtClean="0">
                <a:solidFill>
                  <a:schemeClr val="bg1"/>
                </a:solidFill>
                <a:latin typeface="Segoe UI Light" panose="020B0502040204020203" pitchFamily="34" charset="0"/>
                <a:cs typeface="Segoe UI Light" panose="020B0502040204020203" pitchFamily="34" charset="0"/>
              </a:rPr>
              <a:t>. Services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19" name="Rectangle 18"/>
          <p:cNvSpPr/>
          <p:nvPr/>
        </p:nvSpPr>
        <p:spPr>
          <a:xfrm>
            <a:off x="4945283" y="4413820"/>
            <a:ext cx="1328968"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HFI &amp; MFI Liaison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20" name="Rectangle 19"/>
          <p:cNvSpPr/>
          <p:nvPr/>
        </p:nvSpPr>
        <p:spPr>
          <a:xfrm>
            <a:off x="8306248" y="4402245"/>
            <a:ext cx="1383851" cy="584775"/>
          </a:xfrm>
          <a:prstGeom prst="rect">
            <a:avLst/>
          </a:prstGeom>
          <a:solidFill>
            <a:schemeClr val="tx1">
              <a:lumMod val="65000"/>
              <a:lumOff val="35000"/>
            </a:schemeClr>
          </a:solidFill>
        </p:spPr>
        <p:txBody>
          <a:bodyPr wrap="squar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Approval Liaison Head</a:t>
            </a:r>
            <a:endParaRPr lang="en-IN" sz="1600" dirty="0">
              <a:solidFill>
                <a:schemeClr val="bg1"/>
              </a:solidFill>
              <a:latin typeface="Segoe UI Light" panose="020B0502040204020203" pitchFamily="34" charset="0"/>
              <a:cs typeface="Segoe UI Light" panose="020B0502040204020203" pitchFamily="34" charset="0"/>
            </a:endParaRPr>
          </a:p>
        </p:txBody>
      </p:sp>
      <p:sp>
        <p:nvSpPr>
          <p:cNvPr id="21" name="Rectangle 20"/>
          <p:cNvSpPr/>
          <p:nvPr/>
        </p:nvSpPr>
        <p:spPr>
          <a:xfrm>
            <a:off x="9957244" y="4405916"/>
            <a:ext cx="1320355" cy="584775"/>
          </a:xfrm>
          <a:prstGeom prst="rect">
            <a:avLst/>
          </a:prstGeom>
          <a:solidFill>
            <a:schemeClr val="tx1">
              <a:lumMod val="65000"/>
              <a:lumOff val="35000"/>
            </a:schemeClr>
          </a:solidFill>
        </p:spPr>
        <p:txBody>
          <a:bodyPr wrap="square">
            <a:spAutoFit/>
          </a:bodyPr>
          <a:lstStyle/>
          <a:p>
            <a:pPr algn="ctr"/>
            <a:r>
              <a:rPr lang="en-IN" sz="1600" dirty="0">
                <a:solidFill>
                  <a:schemeClr val="bg1"/>
                </a:solidFill>
                <a:latin typeface="Segoe UI Light" panose="020B0502040204020203" pitchFamily="34" charset="0"/>
                <a:cs typeface="Segoe UI Light" panose="020B0502040204020203" pitchFamily="34" charset="0"/>
              </a:rPr>
              <a:t>HR &amp; Admin</a:t>
            </a:r>
            <a:r>
              <a:rPr lang="en-IN" sz="1600" dirty="0" smtClean="0">
                <a:solidFill>
                  <a:schemeClr val="bg1"/>
                </a:solidFill>
                <a:latin typeface="Segoe UI Light" panose="020B0502040204020203" pitchFamily="34" charset="0"/>
                <a:cs typeface="Segoe UI Light" panose="020B0502040204020203" pitchFamily="34" charset="0"/>
              </a:rPr>
              <a:t>. Head</a:t>
            </a:r>
            <a:endParaRPr lang="en-IN" sz="1600" dirty="0">
              <a:solidFill>
                <a:schemeClr val="bg1"/>
              </a:solidFill>
              <a:latin typeface="Segoe UI Light" panose="020B0502040204020203" pitchFamily="34" charset="0"/>
              <a:cs typeface="Segoe UI Light" panose="020B0502040204020203" pitchFamily="34" charset="0"/>
            </a:endParaRPr>
          </a:p>
        </p:txBody>
      </p:sp>
      <p:cxnSp>
        <p:nvCxnSpPr>
          <p:cNvPr id="23" name="Straight Connector 22"/>
          <p:cNvCxnSpPr>
            <a:stCxn id="11" idx="2"/>
            <a:endCxn id="6" idx="0"/>
          </p:cNvCxnSpPr>
          <p:nvPr/>
        </p:nvCxnSpPr>
        <p:spPr>
          <a:xfrm>
            <a:off x="5753099" y="1370525"/>
            <a:ext cx="0" cy="352504"/>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 idx="2"/>
            <a:endCxn id="5" idx="0"/>
          </p:cNvCxnSpPr>
          <p:nvPr/>
        </p:nvCxnSpPr>
        <p:spPr>
          <a:xfrm>
            <a:off x="5753099" y="2061583"/>
            <a:ext cx="0" cy="1292673"/>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6" idx="2"/>
            <a:endCxn id="9" idx="0"/>
          </p:cNvCxnSpPr>
          <p:nvPr/>
        </p:nvCxnSpPr>
        <p:spPr>
          <a:xfrm rot="5400000">
            <a:off x="3743515" y="562339"/>
            <a:ext cx="510341" cy="3508828"/>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6" idx="2"/>
            <a:endCxn id="10" idx="0"/>
          </p:cNvCxnSpPr>
          <p:nvPr/>
        </p:nvCxnSpPr>
        <p:spPr>
          <a:xfrm rot="16200000" flipH="1">
            <a:off x="7281372" y="533309"/>
            <a:ext cx="510341" cy="3566887"/>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9" idx="2"/>
            <a:endCxn id="15" idx="0"/>
          </p:cNvCxnSpPr>
          <p:nvPr/>
        </p:nvCxnSpPr>
        <p:spPr>
          <a:xfrm rot="5400000">
            <a:off x="1590355" y="2700340"/>
            <a:ext cx="443778" cy="864054"/>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9" idx="2"/>
            <a:endCxn id="16" idx="0"/>
          </p:cNvCxnSpPr>
          <p:nvPr/>
        </p:nvCxnSpPr>
        <p:spPr>
          <a:xfrm rot="16200000" flipH="1">
            <a:off x="2471871" y="2682878"/>
            <a:ext cx="443778" cy="898978"/>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5" idx="2"/>
            <a:endCxn id="12" idx="0"/>
          </p:cNvCxnSpPr>
          <p:nvPr/>
        </p:nvCxnSpPr>
        <p:spPr>
          <a:xfrm rot="5400000">
            <a:off x="3645017" y="2299251"/>
            <a:ext cx="468303" cy="3747863"/>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6" idx="2"/>
            <a:endCxn id="21" idx="0"/>
          </p:cNvCxnSpPr>
          <p:nvPr/>
        </p:nvCxnSpPr>
        <p:spPr>
          <a:xfrm rot="16200000" flipH="1">
            <a:off x="7013094" y="801587"/>
            <a:ext cx="2344333" cy="4864323"/>
          </a:xfrm>
          <a:prstGeom prst="bentConnector3">
            <a:avLst>
              <a:gd name="adj1" fmla="val 1086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6" idx="2"/>
            <a:endCxn id="14" idx="0"/>
          </p:cNvCxnSpPr>
          <p:nvPr/>
        </p:nvCxnSpPr>
        <p:spPr>
          <a:xfrm rot="16200000" flipH="1">
            <a:off x="6251034" y="1563648"/>
            <a:ext cx="1290133" cy="2286002"/>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5" idx="2"/>
            <a:endCxn id="13" idx="0"/>
          </p:cNvCxnSpPr>
          <p:nvPr/>
        </p:nvCxnSpPr>
        <p:spPr>
          <a:xfrm rot="5400000">
            <a:off x="4549891" y="3216825"/>
            <a:ext cx="481003" cy="1925414"/>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 idx="2"/>
            <a:endCxn id="19" idx="0"/>
          </p:cNvCxnSpPr>
          <p:nvPr/>
        </p:nvCxnSpPr>
        <p:spPr>
          <a:xfrm rot="5400000">
            <a:off x="5444039" y="4104759"/>
            <a:ext cx="474789" cy="143332"/>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14" idx="2"/>
            <a:endCxn id="18" idx="0"/>
          </p:cNvCxnSpPr>
          <p:nvPr/>
        </p:nvCxnSpPr>
        <p:spPr>
          <a:xfrm rot="5400000">
            <a:off x="7494616" y="3869334"/>
            <a:ext cx="477329" cy="611642"/>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14" idx="2"/>
            <a:endCxn id="20" idx="0"/>
          </p:cNvCxnSpPr>
          <p:nvPr/>
        </p:nvCxnSpPr>
        <p:spPr>
          <a:xfrm rot="16200000" flipH="1">
            <a:off x="8285760" y="3689831"/>
            <a:ext cx="465754" cy="959073"/>
          </a:xfrm>
          <a:prstGeom prst="bentConnector3">
            <a:avLst>
              <a:gd name="adj1" fmla="val 50000"/>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2334260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546511"/>
            <a:ext cx="12192000" cy="430887"/>
          </a:xfrm>
          <a:prstGeom prst="rect">
            <a:avLst/>
          </a:prstGeom>
        </p:spPr>
        <p:txBody>
          <a:bodyPr wrap="square">
            <a:spAutoFit/>
          </a:bodyPr>
          <a:lstStyle/>
          <a:p>
            <a:pPr algn="ctr"/>
            <a:r>
              <a:rPr lang="en-IN" sz="2200" b="1" dirty="0" smtClean="0">
                <a:latin typeface="Segoe UI Light" panose="020B0502040204020203" pitchFamily="34" charset="0"/>
                <a:cs typeface="Segoe UI Light" panose="020B0502040204020203" pitchFamily="34" charset="0"/>
              </a:rPr>
              <a:t>Section </a:t>
            </a:r>
            <a:r>
              <a:rPr lang="en-IN" sz="2200" b="1" dirty="0" smtClean="0">
                <a:latin typeface="Segoe UI Light" panose="020B0502040204020203" pitchFamily="34" charset="0"/>
                <a:cs typeface="Segoe UI Light" panose="020B0502040204020203" pitchFamily="34" charset="0"/>
              </a:rPr>
              <a:t>- 3</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6243" t="27021" r="26105" b="27265"/>
          <a:stretch/>
        </p:blipFill>
        <p:spPr>
          <a:xfrm>
            <a:off x="5167086" y="2064507"/>
            <a:ext cx="1857828" cy="1257628"/>
          </a:xfrm>
          <a:prstGeom prst="rect">
            <a:avLst/>
          </a:prstGeom>
        </p:spPr>
      </p:pic>
    </p:spTree>
    <p:extLst>
      <p:ext uri="{BB962C8B-B14F-4D97-AF65-F5344CB8AC3E}">
        <p14:creationId xmlns:p14="http://schemas.microsoft.com/office/powerpoint/2010/main" val="3387855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546511"/>
            <a:ext cx="12192000" cy="430887"/>
          </a:xfrm>
          <a:prstGeom prst="rect">
            <a:avLst/>
          </a:prstGeom>
        </p:spPr>
        <p:txBody>
          <a:bodyPr wrap="square">
            <a:spAutoFit/>
          </a:bodyPr>
          <a:lstStyle/>
          <a:p>
            <a:pPr algn="ctr"/>
            <a:r>
              <a:rPr lang="en-IN" sz="2200" b="1" dirty="0" smtClean="0">
                <a:latin typeface="Segoe UI Light" panose="020B0502040204020203" pitchFamily="34" charset="0"/>
                <a:cs typeface="Segoe UI Light" panose="020B0502040204020203" pitchFamily="34" charset="0"/>
              </a:rPr>
              <a:t>Section </a:t>
            </a:r>
            <a:r>
              <a:rPr lang="en-IN" sz="2200" b="1" dirty="0" smtClean="0">
                <a:latin typeface="Segoe UI Light" panose="020B0502040204020203" pitchFamily="34" charset="0"/>
                <a:cs typeface="Segoe UI Light" panose="020B0502040204020203" pitchFamily="34" charset="0"/>
              </a:rPr>
              <a:t>- 1</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6243" t="27021" r="26105" b="27265"/>
          <a:stretch/>
        </p:blipFill>
        <p:spPr>
          <a:xfrm>
            <a:off x="5167086" y="2064507"/>
            <a:ext cx="1857828" cy="1257628"/>
          </a:xfrm>
          <a:prstGeom prst="rect">
            <a:avLst/>
          </a:prstGeom>
        </p:spPr>
      </p:pic>
    </p:spTree>
    <p:extLst>
      <p:ext uri="{BB962C8B-B14F-4D97-AF65-F5344CB8AC3E}">
        <p14:creationId xmlns:p14="http://schemas.microsoft.com/office/powerpoint/2010/main" val="1999367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Indicative </a:t>
            </a:r>
            <a:r>
              <a:rPr lang="en-IN" sz="2400" dirty="0" smtClean="0">
                <a:solidFill>
                  <a:schemeClr val="bg1"/>
                </a:solidFill>
                <a:latin typeface="Segoe UI Light" panose="020B0502040204020203" pitchFamily="34" charset="0"/>
                <a:cs typeface="Segoe UI Light" panose="020B0502040204020203" pitchFamily="34" charset="0"/>
              </a:rPr>
              <a:t>Projections</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03582"/>
            <a:ext cx="12192000" cy="5632311"/>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3000-5000 Potential Customer Footfalls per Event (every Quarterly) per city </a:t>
            </a:r>
            <a:r>
              <a:rPr lang="en-IN" sz="2000" dirty="0" err="1" smtClean="0">
                <a:latin typeface="Segoe UI Light" panose="020B0502040204020203" pitchFamily="34" charset="0"/>
                <a:cs typeface="Segoe UI Light" panose="020B0502040204020203" pitchFamily="34" charset="0"/>
              </a:rPr>
              <a:t>targetted</a:t>
            </a:r>
            <a:endParaRPr lang="en-IN" sz="2000" dirty="0" smtClean="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With @ 15% Conversion, @ 450-750 Bookings (within next 3 months) per Event per Quarter </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4 Events Every Year per City</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Resulting in @ 1800-3000 Bookings per city per year depending upon its potential</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Run across 15 Cities in the 1</a:t>
            </a:r>
            <a:r>
              <a:rPr lang="en-IN" sz="2000" baseline="30000" dirty="0" smtClean="0">
                <a:latin typeface="Segoe UI Light" panose="020B0502040204020203" pitchFamily="34" charset="0"/>
                <a:cs typeface="Segoe UI Light" panose="020B0502040204020203" pitchFamily="34" charset="0"/>
              </a:rPr>
              <a:t>st</a:t>
            </a:r>
            <a:r>
              <a:rPr lang="en-IN" sz="2000" dirty="0" smtClean="0">
                <a:latin typeface="Segoe UI Light" panose="020B0502040204020203" pitchFamily="34" charset="0"/>
                <a:cs typeface="Segoe UI Light" panose="020B0502040204020203" pitchFamily="34" charset="0"/>
              </a:rPr>
              <a:t> year, Resulting in @ </a:t>
            </a:r>
            <a:r>
              <a:rPr lang="en-IN" sz="2000" b="1" dirty="0" smtClean="0">
                <a:latin typeface="Segoe UI Light" panose="020B0502040204020203" pitchFamily="34" charset="0"/>
                <a:cs typeface="Segoe UI Light" panose="020B0502040204020203" pitchFamily="34" charset="0"/>
              </a:rPr>
              <a:t>27,000-45,000 Bookings </a:t>
            </a:r>
            <a:r>
              <a:rPr lang="en-IN" sz="2000" dirty="0" smtClean="0">
                <a:latin typeface="Segoe UI Light" panose="020B0502040204020203" pitchFamily="34" charset="0"/>
                <a:cs typeface="Segoe UI Light" panose="020B0502040204020203" pitchFamily="34" charset="0"/>
              </a:rPr>
              <a:t>in the </a:t>
            </a:r>
            <a:r>
              <a:rPr lang="en-IN" sz="2000" b="1" dirty="0" smtClean="0">
                <a:latin typeface="Segoe UI Light" panose="020B0502040204020203" pitchFamily="34" charset="0"/>
                <a:cs typeface="Segoe UI Light" panose="020B0502040204020203" pitchFamily="34" charset="0"/>
              </a:rPr>
              <a:t>1</a:t>
            </a:r>
            <a:r>
              <a:rPr lang="en-IN" sz="2000" b="1" baseline="30000" dirty="0" smtClean="0">
                <a:latin typeface="Segoe UI Light" panose="020B0502040204020203" pitchFamily="34" charset="0"/>
                <a:cs typeface="Segoe UI Light" panose="020B0502040204020203" pitchFamily="34" charset="0"/>
              </a:rPr>
              <a:t>st</a:t>
            </a:r>
            <a:r>
              <a:rPr lang="en-IN" sz="2000" b="1" dirty="0" smtClean="0">
                <a:latin typeface="Segoe UI Light" panose="020B0502040204020203" pitchFamily="34" charset="0"/>
                <a:cs typeface="Segoe UI Light" panose="020B0502040204020203" pitchFamily="34" charset="0"/>
              </a:rPr>
              <a:t> Year of Operation </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With a Database of over 3,00,000 potential customers</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At least 1 NGO required per city with 20 </a:t>
            </a: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Saathis</a:t>
            </a:r>
            <a:r>
              <a:rPr lang="en-IN" sz="2000" dirty="0" smtClean="0">
                <a:latin typeface="Segoe UI Light" panose="020B0502040204020203" pitchFamily="34" charset="0"/>
                <a:cs typeface="Segoe UI Light" panose="020B0502040204020203" pitchFamily="34" charset="0"/>
              </a:rPr>
              <a:t> working under them, so each city has at least 20 working hands and each </a:t>
            </a: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must book at least 8-10 units every month on an average including the bookings made during and after the event</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On an Average Every 7</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Day Somewhere in the Country - a </a:t>
            </a:r>
            <a:r>
              <a:rPr lang="en-IN" sz="2000" dirty="0" err="1" smtClean="0">
                <a:latin typeface="Segoe UI Light" panose="020B0502040204020203" pitchFamily="34" charset="0"/>
                <a:cs typeface="Segoe UI Light" panose="020B0502040204020203" pitchFamily="34" charset="0"/>
              </a:rPr>
              <a:t>Griha</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Event would get organized</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Total of @ 60 Events would be organized in the first year of </a:t>
            </a: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operation</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In the 2</a:t>
            </a:r>
            <a:r>
              <a:rPr lang="en-IN" sz="2000" baseline="30000" dirty="0" smtClean="0">
                <a:latin typeface="Segoe UI Light" panose="020B0502040204020203" pitchFamily="34" charset="0"/>
                <a:cs typeface="Segoe UI Light" panose="020B0502040204020203" pitchFamily="34" charset="0"/>
              </a:rPr>
              <a:t>nd</a:t>
            </a:r>
            <a:r>
              <a:rPr lang="en-IN" sz="2000" dirty="0" smtClean="0">
                <a:latin typeface="Segoe UI Light" panose="020B0502040204020203" pitchFamily="34" charset="0"/>
                <a:cs typeface="Segoe UI Light" panose="020B0502040204020203" pitchFamily="34" charset="0"/>
              </a:rPr>
              <a:t> </a:t>
            </a:r>
            <a:r>
              <a:rPr lang="en-IN" sz="2000" dirty="0">
                <a:latin typeface="Segoe UI Light" panose="020B0502040204020203" pitchFamily="34" charset="0"/>
                <a:cs typeface="Segoe UI Light" panose="020B0502040204020203" pitchFamily="34" charset="0"/>
              </a:rPr>
              <a:t>Year @ 45 Cities across India </a:t>
            </a:r>
            <a:r>
              <a:rPr lang="en-IN" sz="2000" dirty="0" smtClean="0">
                <a:latin typeface="Segoe UI Light" panose="020B0502040204020203" pitchFamily="34" charset="0"/>
                <a:cs typeface="Segoe UI Light" panose="020B0502040204020203" pitchFamily="34" charset="0"/>
              </a:rPr>
              <a:t>would be covered and @ 3,00,000 Bookings would be made…</a:t>
            </a:r>
            <a:endParaRPr lang="en-IN" sz="1000" dirty="0" smtClean="0">
              <a:latin typeface="Segoe UI Light" panose="020B0502040204020203" pitchFamily="34" charset="0"/>
              <a:cs typeface="Segoe UI Light" panose="020B0502040204020203" pitchFamily="34" charset="0"/>
            </a:endParaRPr>
          </a:p>
        </p:txBody>
      </p:sp>
      <p:sp>
        <p:nvSpPr>
          <p:cNvPr id="5" name="Rectangle 4"/>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47982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166"/>
            <a:ext cx="12192000" cy="461665"/>
          </a:xfrm>
          <a:prstGeom prst="rect">
            <a:avLst/>
          </a:prstGeom>
          <a:solidFill>
            <a:srgbClr val="C00000"/>
          </a:solidFill>
        </p:spPr>
        <p:txBody>
          <a:bodyPr wrap="square" rtlCol="0" anchor="ctr">
            <a:spAutoFit/>
          </a:bodyPr>
          <a:lstStyle/>
          <a:p>
            <a:pPr defTabSz="731838"/>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Revenue Model</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TextBox 3"/>
          <p:cNvSpPr txBox="1"/>
          <p:nvPr/>
        </p:nvSpPr>
        <p:spPr>
          <a:xfrm>
            <a:off x="0" y="3449935"/>
            <a:ext cx="12192000" cy="461665"/>
          </a:xfrm>
          <a:prstGeom prst="rect">
            <a:avLst/>
          </a:prstGeom>
          <a:solidFill>
            <a:srgbClr val="C00000"/>
          </a:solidFill>
        </p:spPr>
        <p:txBody>
          <a:bodyPr wrap="square" rtlCol="0" anchor="ctr">
            <a:spAutoFit/>
          </a:bodyPr>
          <a:lstStyle/>
          <a:p>
            <a:pPr defTabSz="731838"/>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Growth Pattern</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5" name="Rectangle 4"/>
          <p:cNvSpPr/>
          <p:nvPr/>
        </p:nvSpPr>
        <p:spPr>
          <a:xfrm>
            <a:off x="10187939" y="-40583"/>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40584"/>
            <a:ext cx="686033" cy="464400"/>
          </a:xfrm>
          <a:prstGeom prst="rect">
            <a:avLst/>
          </a:prstGeom>
        </p:spPr>
      </p:pic>
      <p:sp>
        <p:nvSpPr>
          <p:cNvPr id="3" name="Rectangle 2"/>
          <p:cNvSpPr/>
          <p:nvPr/>
        </p:nvSpPr>
        <p:spPr>
          <a:xfrm>
            <a:off x="0" y="423816"/>
            <a:ext cx="12192000" cy="2169825"/>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Main Revenue Source - Direct Marketing Pay-out from Developer (as a %) or Unit at a Discounted Price from Developer against Market Price </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Other Revenue Sources – e.g. Event Sponsors, Ads, </a:t>
            </a:r>
            <a:r>
              <a:rPr lang="en-IN" dirty="0" smtClean="0">
                <a:latin typeface="Segoe UI Light" panose="020B0502040204020203" pitchFamily="34" charset="0"/>
                <a:cs typeface="Segoe UI Light" panose="020B0502040204020203" pitchFamily="34" charset="0"/>
              </a:rPr>
              <a:t>Architectural &amp; Engineering </a:t>
            </a:r>
            <a:r>
              <a:rPr lang="en-IN" dirty="0">
                <a:latin typeface="Segoe UI Light" panose="020B0502040204020203" pitchFamily="34" charset="0"/>
                <a:cs typeface="Segoe UI Light" panose="020B0502040204020203" pitchFamily="34" charset="0"/>
              </a:rPr>
              <a:t>Services, Approval Services, Channelling Service Providers (Furniture &amp; Maintenance Services for Customers), Building Material Bulk Booking for Small &amp; Medium Developers due to platform volume</a:t>
            </a:r>
            <a:endParaRPr lang="en-IN" dirty="0">
              <a:latin typeface="Segoe UI Light" panose="020B0502040204020203" pitchFamily="34" charset="0"/>
              <a:cs typeface="Segoe UI Light" panose="020B0502040204020203" pitchFamily="34" charset="0"/>
            </a:endParaRPr>
          </a:p>
        </p:txBody>
      </p:sp>
      <p:sp>
        <p:nvSpPr>
          <p:cNvPr id="8" name="Rectangle 7"/>
          <p:cNvSpPr/>
          <p:nvPr/>
        </p:nvSpPr>
        <p:spPr>
          <a:xfrm>
            <a:off x="0" y="3911600"/>
            <a:ext cx="6096000" cy="456215"/>
          </a:xfrm>
          <a:prstGeom prst="rect">
            <a:avLst/>
          </a:prstGeom>
        </p:spPr>
        <p:txBody>
          <a:bodyPr>
            <a:spAutoFit/>
          </a:bodyPr>
          <a:lstStyle/>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Under Construction…</a:t>
            </a:r>
            <a:endParaRPr lang="en-IN"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23193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Major Expense &amp; Revenue Heads</a:t>
            </a:r>
          </a:p>
        </p:txBody>
      </p:sp>
      <p:sp>
        <p:nvSpPr>
          <p:cNvPr id="3" name="Rectangle 2"/>
          <p:cNvSpPr/>
          <p:nvPr/>
        </p:nvSpPr>
        <p:spPr>
          <a:xfrm>
            <a:off x="0" y="488599"/>
            <a:ext cx="12192000" cy="2723823"/>
          </a:xfrm>
          <a:prstGeom prst="rect">
            <a:avLst/>
          </a:prstGeom>
        </p:spPr>
        <p:txBody>
          <a:bodyPr wrap="square">
            <a:spAutoFit/>
          </a:bodyPr>
          <a:lstStyle/>
          <a:p>
            <a:pPr marL="285750" indent="-285750" fontAlgn="ctr">
              <a:lnSpc>
                <a:spcPct val="25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CAPEX Heads</a:t>
            </a:r>
          </a:p>
          <a:p>
            <a:pPr marL="285750" indent="-285750" fontAlgn="ctr">
              <a:lnSpc>
                <a:spcPct val="25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OPEX Heads</a:t>
            </a:r>
          </a:p>
          <a:p>
            <a:pPr marL="285750" indent="-285750" fontAlgn="ctr">
              <a:lnSpc>
                <a:spcPct val="250000"/>
              </a:lnSpc>
              <a:buFont typeface="Wingdings" panose="05000000000000000000" pitchFamily="2" charset="2"/>
              <a:buChar char="ü"/>
            </a:pPr>
            <a:r>
              <a:rPr lang="en-IN" sz="2400" b="1" dirty="0" smtClean="0">
                <a:latin typeface="Segoe UI Light" panose="020B0502040204020203" pitchFamily="34" charset="0"/>
                <a:cs typeface="Segoe UI Light" panose="020B0502040204020203" pitchFamily="34" charset="0"/>
              </a:rPr>
              <a:t>Revenue Heads</a:t>
            </a:r>
          </a:p>
        </p:txBody>
      </p:sp>
      <p:sp>
        <p:nvSpPr>
          <p:cNvPr id="6" name="Rectangle 5">
            <a:hlinkClick r:id="rId2" action="ppaction://hlinksldjump"/>
          </p:cNvPr>
          <p:cNvSpPr/>
          <p:nvPr/>
        </p:nvSpPr>
        <p:spPr>
          <a:xfrm>
            <a:off x="10213983" y="6400435"/>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
        <p:nvSpPr>
          <p:cNvPr id="7" name="Rectangle 6"/>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2903706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a:solidFill>
                  <a:schemeClr val="bg1"/>
                </a:solidFill>
                <a:latin typeface="Segoe UI Semilight" panose="020B0402040204020203" pitchFamily="34" charset="0"/>
                <a:cs typeface="Segoe UI Semilight" panose="020B0402040204020203" pitchFamily="34" charset="0"/>
              </a:rPr>
              <a:t>Social Impact </a:t>
            </a:r>
            <a:r>
              <a:rPr lang="en-IN" sz="2400" dirty="0" smtClean="0">
                <a:solidFill>
                  <a:schemeClr val="bg1"/>
                </a:solidFill>
                <a:latin typeface="Segoe UI Semilight" panose="020B0402040204020203" pitchFamily="34" charset="0"/>
                <a:cs typeface="Segoe UI Semilight" panose="020B0402040204020203" pitchFamily="34" charset="0"/>
              </a:rPr>
              <a:t>that </a:t>
            </a:r>
            <a:r>
              <a:rPr lang="en-IN" sz="2400" dirty="0" err="1" smtClean="0">
                <a:solidFill>
                  <a:schemeClr val="bg1"/>
                </a:solidFill>
                <a:latin typeface="Segoe UI Semilight" panose="020B0402040204020203" pitchFamily="34" charset="0"/>
                <a:cs typeface="Segoe UI Semilight" panose="020B0402040204020203" pitchFamily="34" charset="0"/>
              </a:rPr>
              <a:t>Gruh</a:t>
            </a:r>
            <a:r>
              <a:rPr lang="en-IN" sz="2400" dirty="0" smtClean="0">
                <a:solidFill>
                  <a:schemeClr val="bg1"/>
                </a:solidFill>
                <a:latin typeface="Segoe UI Semilight" panose="020B0402040204020203" pitchFamily="34" charset="0"/>
                <a:cs typeface="Segoe UI Semilight" panose="020B0402040204020203" pitchFamily="34" charset="0"/>
              </a:rPr>
              <a:t> </a:t>
            </a:r>
            <a:r>
              <a:rPr lang="en-IN" sz="2400" dirty="0" err="1" smtClean="0">
                <a:solidFill>
                  <a:schemeClr val="bg1"/>
                </a:solidFill>
                <a:latin typeface="Segoe UI Semilight" panose="020B0402040204020203" pitchFamily="34" charset="0"/>
                <a:cs typeface="Segoe UI Semilight" panose="020B0402040204020203" pitchFamily="34" charset="0"/>
              </a:rPr>
              <a:t>Saathi</a:t>
            </a:r>
            <a:r>
              <a:rPr lang="en-IN" sz="2400" dirty="0" smtClean="0">
                <a:solidFill>
                  <a:schemeClr val="bg1"/>
                </a:solidFill>
                <a:latin typeface="Segoe UI Semilight" panose="020B0402040204020203" pitchFamily="34" charset="0"/>
                <a:cs typeface="Segoe UI Semilight" panose="020B0402040204020203" pitchFamily="34" charset="0"/>
              </a:rPr>
              <a:t> would make</a:t>
            </a:r>
            <a:endParaRPr lang="en-IN" sz="2400" dirty="0" smtClean="0">
              <a:solidFill>
                <a:schemeClr val="bg1"/>
              </a:solidFill>
              <a:latin typeface="Segoe UI Semilight" panose="020B0402040204020203" pitchFamily="34" charset="0"/>
              <a:cs typeface="Segoe UI Semilight" panose="020B0402040204020203" pitchFamily="34" charset="0"/>
            </a:endParaRPr>
          </a:p>
        </p:txBody>
      </p:sp>
      <p:sp>
        <p:nvSpPr>
          <p:cNvPr id="9" name="Rectangle 8"/>
          <p:cNvSpPr/>
          <p:nvPr/>
        </p:nvSpPr>
        <p:spPr>
          <a:xfrm>
            <a:off x="0" y="602734"/>
            <a:ext cx="12192000" cy="461665"/>
          </a:xfrm>
          <a:prstGeom prst="rect">
            <a:avLst/>
          </a:prstGeom>
        </p:spPr>
        <p:txBody>
          <a:bodyPr wrap="square">
            <a:spAutoFit/>
          </a:bodyPr>
          <a:lstStyle/>
          <a:p>
            <a:pPr marL="285750" indent="-285750">
              <a:buFont typeface="Wingdings" panose="05000000000000000000" pitchFamily="2" charset="2"/>
              <a:buChar char="ü"/>
            </a:pPr>
            <a:endParaRPr lang="en-IN" sz="2400" dirty="0">
              <a:latin typeface="Segoe UI Light" panose="020B0502040204020203" pitchFamily="34" charset="0"/>
              <a:cs typeface="Segoe UI Light" panose="020B0502040204020203" pitchFamily="34" charset="0"/>
            </a:endParaRPr>
          </a:p>
        </p:txBody>
      </p:sp>
      <p:sp>
        <p:nvSpPr>
          <p:cNvPr id="2" name="Rectangle 1"/>
          <p:cNvSpPr/>
          <p:nvPr/>
        </p:nvSpPr>
        <p:spPr>
          <a:xfrm>
            <a:off x="-1" y="461666"/>
            <a:ext cx="12192001" cy="718017"/>
          </a:xfrm>
          <a:prstGeom prst="rect">
            <a:avLst/>
          </a:prstGeom>
        </p:spPr>
        <p:txBody>
          <a:bodyPr wrap="square">
            <a:spAutoFit/>
          </a:bodyPr>
          <a:lstStyle/>
          <a:p>
            <a:pPr>
              <a:lnSpc>
                <a:spcPct val="107000"/>
              </a:lnSpc>
              <a:spcAft>
                <a:spcPts val="800"/>
              </a:spcAft>
            </a:pPr>
            <a:r>
              <a:rPr lang="en-IN" dirty="0">
                <a:latin typeface="Segoe UI Light" panose="020B0502040204020203" pitchFamily="34" charset="0"/>
                <a:cs typeface="Segoe UI Light" panose="020B0502040204020203" pitchFamily="34" charset="0"/>
              </a:rPr>
              <a:t>Nearly 20 </a:t>
            </a:r>
            <a:r>
              <a:rPr lang="en-IN" sz="2000" dirty="0">
                <a:latin typeface="Segoe UI Light" panose="020B0502040204020203" pitchFamily="34" charset="0"/>
                <a:cs typeface="Segoe UI Light" panose="020B0502040204020203" pitchFamily="34" charset="0"/>
              </a:rPr>
              <a:t>million</a:t>
            </a:r>
            <a:r>
              <a:rPr lang="en-IN" dirty="0">
                <a:latin typeface="Segoe UI Light" panose="020B0502040204020203" pitchFamily="34" charset="0"/>
                <a:cs typeface="Segoe UI Light" panose="020B0502040204020203" pitchFamily="34" charset="0"/>
              </a:rPr>
              <a:t> Indian households require basic decent housing. Access to decent, affordable housing would provide critical stability for these families, and lower the risk that vulnerable families become homeless.</a:t>
            </a:r>
          </a:p>
        </p:txBody>
      </p:sp>
      <p:sp>
        <p:nvSpPr>
          <p:cNvPr id="3" name="Rectangle 2"/>
          <p:cNvSpPr/>
          <p:nvPr/>
        </p:nvSpPr>
        <p:spPr>
          <a:xfrm>
            <a:off x="0" y="1320751"/>
            <a:ext cx="12192001" cy="5170646"/>
          </a:xfrm>
          <a:prstGeom prst="rect">
            <a:avLst/>
          </a:prstGeom>
        </p:spPr>
        <p:txBody>
          <a:bodyPr wrap="square">
            <a:spAutoFit/>
          </a:bodyPr>
          <a:lstStyle/>
          <a:p>
            <a:pPr>
              <a:lnSpc>
                <a:spcPct val="150000"/>
              </a:lnSpc>
              <a:spcAft>
                <a:spcPts val="800"/>
              </a:spcAft>
            </a:pPr>
            <a:r>
              <a:rPr lang="en-IN" dirty="0" smtClean="0">
                <a:latin typeface="Segoe UI Light" panose="020B0502040204020203" pitchFamily="34" charset="0"/>
                <a:ea typeface="Calibri" panose="020F0502020204030204" pitchFamily="34" charset="0"/>
                <a:cs typeface="Segoe UI Light" panose="020B0502040204020203" pitchFamily="34" charset="0"/>
              </a:rPr>
              <a:t>Affordable Housing enables </a:t>
            </a:r>
            <a:r>
              <a:rPr lang="en-IN" b="1" dirty="0" smtClean="0">
                <a:latin typeface="Segoe UI Light" panose="020B0502040204020203" pitchFamily="34" charset="0"/>
                <a:ea typeface="Calibri" panose="020F0502020204030204" pitchFamily="34" charset="0"/>
                <a:cs typeface="Segoe UI Light" panose="020B0502040204020203" pitchFamily="34" charset="0"/>
              </a:rPr>
              <a:t>Asset Creation and Economic Security </a:t>
            </a:r>
            <a:r>
              <a:rPr lang="en-IN" dirty="0" smtClean="0">
                <a:latin typeface="Segoe UI Light" panose="020B0502040204020203" pitchFamily="34" charset="0"/>
                <a:ea typeface="Calibri" panose="020F0502020204030204" pitchFamily="34" charset="0"/>
                <a:cs typeface="Segoe UI Light" panose="020B0502040204020203" pitchFamily="34" charset="0"/>
              </a:rPr>
              <a:t>and hence leads to better:</a:t>
            </a: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Stability </a:t>
            </a:r>
            <a:r>
              <a:rPr lang="en-IN" b="1" dirty="0">
                <a:latin typeface="Segoe UI Light" panose="020B0502040204020203" pitchFamily="34" charset="0"/>
                <a:ea typeface="Calibri" panose="020F0502020204030204" pitchFamily="34" charset="0"/>
                <a:cs typeface="Segoe UI Light" panose="020B0502040204020203" pitchFamily="34" charset="0"/>
              </a:rPr>
              <a:t>&amp; </a:t>
            </a:r>
            <a:r>
              <a:rPr lang="en-IN" b="1" dirty="0" smtClean="0">
                <a:latin typeface="Segoe UI Light" panose="020B0502040204020203" pitchFamily="34" charset="0"/>
                <a:ea typeface="Calibri" panose="020F0502020204030204" pitchFamily="34" charset="0"/>
                <a:cs typeface="Segoe UI Light" panose="020B0502040204020203" pitchFamily="34" charset="0"/>
              </a:rPr>
              <a:t>Education for Children</a:t>
            </a: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Stability &amp; Family Healthcare</a:t>
            </a: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Neighbourhood</a:t>
            </a:r>
            <a:endParaRPr lang="en-IN" b="1"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nSpc>
                <a:spcPct val="150000"/>
              </a:lnSpc>
              <a:spcAft>
                <a:spcPts val="800"/>
              </a:spcAft>
              <a:buFont typeface="Wingdings" panose="05000000000000000000" pitchFamily="2" charset="2"/>
              <a:buChar char="ü"/>
            </a:pPr>
            <a:r>
              <a:rPr lang="en-IN" b="1" dirty="0">
                <a:latin typeface="Segoe UI Light" panose="020B0502040204020203" pitchFamily="34" charset="0"/>
                <a:ea typeface="Calibri" panose="020F0502020204030204" pitchFamily="34" charset="0"/>
                <a:cs typeface="Segoe UI Light" panose="020B0502040204020203" pitchFamily="34" charset="0"/>
              </a:rPr>
              <a:t>Safety and Security for </a:t>
            </a:r>
            <a:r>
              <a:rPr lang="en-IN" b="1" dirty="0" smtClean="0">
                <a:latin typeface="Segoe UI Light" panose="020B0502040204020203" pitchFamily="34" charset="0"/>
                <a:ea typeface="Calibri" panose="020F0502020204030204" pitchFamily="34" charset="0"/>
                <a:cs typeface="Segoe UI Light" panose="020B0502040204020203" pitchFamily="34" charset="0"/>
              </a:rPr>
              <a:t>Women </a:t>
            </a:r>
            <a:r>
              <a:rPr lang="en-IN" b="1" dirty="0">
                <a:latin typeface="Segoe UI Light" panose="020B0502040204020203" pitchFamily="34" charset="0"/>
                <a:ea typeface="Calibri" panose="020F0502020204030204" pitchFamily="34" charset="0"/>
                <a:cs typeface="Segoe UI Light" panose="020B0502040204020203" pitchFamily="34" charset="0"/>
              </a:rPr>
              <a:t>and </a:t>
            </a:r>
            <a:r>
              <a:rPr lang="en-IN" b="1" dirty="0" smtClean="0">
                <a:latin typeface="Segoe UI Light" panose="020B0502040204020203" pitchFamily="34" charset="0"/>
                <a:ea typeface="Calibri" panose="020F0502020204030204" pitchFamily="34" charset="0"/>
                <a:cs typeface="Segoe UI Light" panose="020B0502040204020203" pitchFamily="34" charset="0"/>
              </a:rPr>
              <a:t>Children</a:t>
            </a:r>
            <a:endParaRPr lang="en-IN" b="1"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Social </a:t>
            </a:r>
            <a:r>
              <a:rPr lang="en-IN" b="1" dirty="0">
                <a:latin typeface="Segoe UI Light" panose="020B0502040204020203" pitchFamily="34" charset="0"/>
                <a:ea typeface="Calibri" panose="020F0502020204030204" pitchFamily="34" charset="0"/>
                <a:cs typeface="Segoe UI Light" panose="020B0502040204020203" pitchFamily="34" charset="0"/>
              </a:rPr>
              <a:t>Status and Self Esteem</a:t>
            </a: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Housing </a:t>
            </a:r>
            <a:r>
              <a:rPr lang="en-IN" b="1" dirty="0">
                <a:latin typeface="Segoe UI Light" panose="020B0502040204020203" pitchFamily="34" charset="0"/>
                <a:ea typeface="Calibri" panose="020F0502020204030204" pitchFamily="34" charset="0"/>
                <a:cs typeface="Segoe UI Light" panose="020B0502040204020203" pitchFamily="34" charset="0"/>
              </a:rPr>
              <a:t>for Seniors </a:t>
            </a: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Transportation Cost Reduction</a:t>
            </a:r>
            <a:endParaRPr lang="en-IN" b="1"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Energy Efficient Clustered Housing Projects</a:t>
            </a:r>
          </a:p>
          <a:p>
            <a:pPr marL="285750" indent="-285750">
              <a:lnSpc>
                <a:spcPct val="150000"/>
              </a:lnSpc>
              <a:spcAft>
                <a:spcPts val="800"/>
              </a:spcAft>
              <a:buFont typeface="Wingdings" panose="05000000000000000000" pitchFamily="2" charset="2"/>
              <a:buChar char="ü"/>
            </a:pPr>
            <a:r>
              <a:rPr lang="en-IN" b="1" dirty="0" smtClean="0">
                <a:latin typeface="Segoe UI Light" panose="020B0502040204020203" pitchFamily="34" charset="0"/>
                <a:ea typeface="Calibri" panose="020F0502020204030204" pitchFamily="34" charset="0"/>
                <a:cs typeface="Segoe UI Light" panose="020B0502040204020203" pitchFamily="34" charset="0"/>
              </a:rPr>
              <a:t>Employment Generation</a:t>
            </a:r>
            <a:endParaRPr lang="en-IN" b="1"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Rectangle 7"/>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
        <p:nvSpPr>
          <p:cNvPr id="11" name="Rectangle 10">
            <a:hlinkClick r:id="rId3" action="ppaction://hlinksldjump"/>
          </p:cNvPr>
          <p:cNvSpPr/>
          <p:nvPr/>
        </p:nvSpPr>
        <p:spPr>
          <a:xfrm>
            <a:off x="10028355" y="6209338"/>
            <a:ext cx="1852495"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to Know More</a:t>
            </a:r>
            <a:endParaRPr lang="en-IN" sz="1600" dirty="0">
              <a:solidFill>
                <a:schemeClr val="bg1"/>
              </a:solidFill>
            </a:endParaRPr>
          </a:p>
        </p:txBody>
      </p:sp>
    </p:spTree>
    <p:extLst>
      <p:ext uri="{BB962C8B-B14F-4D97-AF65-F5344CB8AC3E}">
        <p14:creationId xmlns:p14="http://schemas.microsoft.com/office/powerpoint/2010/main" val="1471614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166"/>
            <a:ext cx="12192000" cy="461665"/>
          </a:xfrm>
          <a:prstGeom prst="rect">
            <a:avLst/>
          </a:prstGeom>
          <a:solidFill>
            <a:srgbClr val="C00000"/>
          </a:solidFill>
        </p:spPr>
        <p:txBody>
          <a:bodyPr wrap="square" rtlCol="0" anchor="t">
            <a:spAutoFit/>
          </a:bodyPr>
          <a:lstStyle/>
          <a:p>
            <a:pPr defTabSz="731838"/>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FAQs</a:t>
            </a:r>
            <a:endParaRPr lang="en-IN" sz="3200" dirty="0">
              <a:solidFill>
                <a:schemeClr val="bg1"/>
              </a:solidFill>
            </a:endParaRPr>
          </a:p>
        </p:txBody>
      </p:sp>
      <p:sp>
        <p:nvSpPr>
          <p:cNvPr id="4" name="Rectangle 3"/>
          <p:cNvSpPr/>
          <p:nvPr/>
        </p:nvSpPr>
        <p:spPr>
          <a:xfrm>
            <a:off x="150121" y="750256"/>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Customer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6" name="Rectangle 5"/>
          <p:cNvSpPr/>
          <p:nvPr/>
        </p:nvSpPr>
        <p:spPr>
          <a:xfrm>
            <a:off x="150119" y="1624561"/>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Developer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8" name="Rectangle 7"/>
          <p:cNvSpPr/>
          <p:nvPr/>
        </p:nvSpPr>
        <p:spPr>
          <a:xfrm>
            <a:off x="150115" y="3373171"/>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NGO &amp; MFI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0" name="Rectangle 9"/>
          <p:cNvSpPr/>
          <p:nvPr/>
        </p:nvSpPr>
        <p:spPr>
          <a:xfrm>
            <a:off x="150114" y="4247476"/>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err="1" smtClean="0">
                <a:latin typeface="Segoe UI Light" panose="020B0502040204020203" pitchFamily="34" charset="0"/>
                <a:cs typeface="Segoe UI Light" panose="020B0502040204020203" pitchFamily="34" charset="0"/>
              </a:rPr>
              <a:t>Gruh</a:t>
            </a:r>
            <a:r>
              <a:rPr lang="en-IN" sz="2000" b="1" dirty="0" smtClean="0">
                <a:latin typeface="Segoe UI Light" panose="020B0502040204020203" pitchFamily="34" charset="0"/>
                <a:cs typeface="Segoe UI Light" panose="020B0502040204020203" pitchFamily="34" charset="0"/>
              </a:rPr>
              <a:t> </a:t>
            </a:r>
            <a:r>
              <a:rPr lang="en-IN" sz="2000" b="1" dirty="0" err="1" smtClean="0">
                <a:latin typeface="Segoe UI Light" panose="020B0502040204020203" pitchFamily="34" charset="0"/>
                <a:cs typeface="Segoe UI Light" panose="020B0502040204020203" pitchFamily="34" charset="0"/>
              </a:rPr>
              <a:t>Saathis</a:t>
            </a:r>
            <a:r>
              <a:rPr lang="en-IN" sz="2000" b="1" dirty="0" smtClean="0">
                <a:latin typeface="Segoe UI Light" panose="020B0502040204020203" pitchFamily="34" charset="0"/>
                <a:cs typeface="Segoe UI Light" panose="020B0502040204020203" pitchFamily="34" charset="0"/>
              </a:rPr>
              <a:t>’ &amp; </a:t>
            </a:r>
            <a:r>
              <a:rPr lang="en-IN" sz="2000" b="1" dirty="0">
                <a:latin typeface="Segoe UI Light" panose="020B0502040204020203" pitchFamily="34" charset="0"/>
                <a:cs typeface="Segoe UI Light" panose="020B0502040204020203" pitchFamily="34" charset="0"/>
              </a:rPr>
              <a:t>Channel Partner</a:t>
            </a:r>
            <a:r>
              <a:rPr lang="en-IN" sz="2000" b="1" dirty="0" smtClean="0">
                <a:latin typeface="Segoe UI Light" panose="020B0502040204020203" pitchFamily="34" charset="0"/>
                <a:cs typeface="Segoe UI Light" panose="020B0502040204020203" pitchFamily="34" charset="0"/>
              </a:rPr>
              <a:t>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2" name="Rectangle 11"/>
          <p:cNvSpPr/>
          <p:nvPr/>
        </p:nvSpPr>
        <p:spPr>
          <a:xfrm>
            <a:off x="150116" y="2498866"/>
            <a:ext cx="4760549"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Project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3" name="Rectangle 12"/>
          <p:cNvSpPr/>
          <p:nvPr/>
        </p:nvSpPr>
        <p:spPr>
          <a:xfrm>
            <a:off x="150110" y="5121781"/>
            <a:ext cx="4760553" cy="400110"/>
          </a:xfrm>
          <a:prstGeom prst="rect">
            <a:avLst/>
          </a:prstGeom>
          <a:solidFill>
            <a:schemeClr val="bg1">
              <a:lumMod val="85000"/>
            </a:schemeClr>
          </a:solidFill>
          <a:ln>
            <a:solidFill>
              <a:schemeClr val="tx1"/>
            </a:solidFill>
          </a:ln>
        </p:spPr>
        <p:txBody>
          <a:bodyPr wrap="square">
            <a:spAutoFit/>
          </a:bodyPr>
          <a:lstStyle/>
          <a:p>
            <a:r>
              <a:rPr lang="en-IN" sz="2000" b="1" dirty="0" smtClean="0">
                <a:latin typeface="Segoe UI Light" panose="020B0502040204020203" pitchFamily="34" charset="0"/>
                <a:cs typeface="Segoe UI Light" panose="020B0502040204020203" pitchFamily="34" charset="0"/>
              </a:rPr>
              <a:t>Online </a:t>
            </a:r>
            <a:r>
              <a:rPr lang="en-IN" sz="2000" b="1" dirty="0" smtClean="0">
                <a:latin typeface="Segoe UI Light" panose="020B0502040204020203" pitchFamily="34" charset="0"/>
                <a:cs typeface="Segoe UI Light" panose="020B0502040204020203" pitchFamily="34" charset="0"/>
              </a:rPr>
              <a:t>Platform </a:t>
            </a:r>
            <a:r>
              <a:rPr lang="en-IN" sz="2000" dirty="0" smtClean="0">
                <a:latin typeface="Segoe UI Light" panose="020B0502040204020203" pitchFamily="34" charset="0"/>
                <a:cs typeface="Segoe UI Light" panose="020B0502040204020203" pitchFamily="34" charset="0"/>
              </a:rPr>
              <a:t>FAQs</a:t>
            </a:r>
            <a:endParaRPr lang="en-IN" sz="2000" i="1" dirty="0"/>
          </a:p>
        </p:txBody>
      </p:sp>
      <p:sp>
        <p:nvSpPr>
          <p:cNvPr id="15" name="Rectangle 14"/>
          <p:cNvSpPr/>
          <p:nvPr/>
        </p:nvSpPr>
        <p:spPr>
          <a:xfrm>
            <a:off x="10187939" y="-4598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45986"/>
            <a:ext cx="686033" cy="464400"/>
          </a:xfrm>
          <a:prstGeom prst="rect">
            <a:avLst/>
          </a:prstGeom>
        </p:spPr>
      </p:pic>
    </p:spTree>
    <p:extLst>
      <p:ext uri="{BB962C8B-B14F-4D97-AF65-F5344CB8AC3E}">
        <p14:creationId xmlns:p14="http://schemas.microsoft.com/office/powerpoint/2010/main" val="3820940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Launch </a:t>
            </a:r>
            <a:r>
              <a:rPr lang="en-IN" sz="2400" dirty="0" smtClean="0">
                <a:solidFill>
                  <a:schemeClr val="bg1"/>
                </a:solidFill>
                <a:latin typeface="Segoe UI Light" panose="020B0502040204020203" pitchFamily="34" charset="0"/>
                <a:cs typeface="Segoe UI Light" panose="020B0502040204020203" pitchFamily="34" charset="0"/>
              </a:rPr>
              <a:t>Date &amp; </a:t>
            </a:r>
            <a:r>
              <a:rPr lang="en-IN" sz="2400" dirty="0" smtClean="0">
                <a:solidFill>
                  <a:schemeClr val="bg1"/>
                </a:solidFill>
                <a:latin typeface="Segoe UI Light" panose="020B0502040204020203" pitchFamily="34" charset="0"/>
                <a:cs typeface="Segoe UI Light" panose="020B0502040204020203" pitchFamily="34" charset="0"/>
              </a:rPr>
              <a:t>Timeline (Schedule)</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03582"/>
            <a:ext cx="12192000" cy="6555641"/>
          </a:xfrm>
          <a:prstGeom prst="rect">
            <a:avLst/>
          </a:prstGeom>
          <a:noFill/>
        </p:spPr>
        <p:txBody>
          <a:bodyPr wrap="square" rtlCol="0" anchor="t">
            <a:spAutoFit/>
          </a:bodyPr>
          <a:lstStyle/>
          <a:p>
            <a:pPr marL="285750" indent="-285750">
              <a:lnSpc>
                <a:spcPct val="140000"/>
              </a:lnSpc>
              <a:buFont typeface="Wingdings" panose="05000000000000000000" pitchFamily="2" charset="2"/>
              <a:buChar char="ü"/>
            </a:pPr>
            <a:r>
              <a:rPr lang="en-IN" sz="2000" dirty="0" smtClean="0">
                <a:solidFill>
                  <a:srgbClr val="C00000"/>
                </a:solidFill>
                <a:latin typeface="Segoe UI Light" panose="020B0502040204020203" pitchFamily="34" charset="0"/>
                <a:cs typeface="Segoe UI Light" panose="020B0502040204020203" pitchFamily="34" charset="0"/>
              </a:rPr>
              <a:t>Soft Launch on 1</a:t>
            </a:r>
            <a:r>
              <a:rPr lang="en-IN" sz="2000" baseline="30000" dirty="0" smtClean="0">
                <a:solidFill>
                  <a:srgbClr val="C00000"/>
                </a:solidFill>
                <a:latin typeface="Segoe UI Light" panose="020B0502040204020203" pitchFamily="34" charset="0"/>
                <a:cs typeface="Segoe UI Light" panose="020B0502040204020203" pitchFamily="34" charset="0"/>
              </a:rPr>
              <a:t>st</a:t>
            </a:r>
            <a:r>
              <a:rPr lang="en-IN" sz="2000" dirty="0" smtClean="0">
                <a:solidFill>
                  <a:srgbClr val="C00000"/>
                </a:solidFill>
                <a:latin typeface="Segoe UI Light" panose="020B0502040204020203" pitchFamily="34" charset="0"/>
                <a:cs typeface="Segoe UI Light" panose="020B0502040204020203" pitchFamily="34" charset="0"/>
              </a:rPr>
              <a:t> January, 2017 across 14 Cities in India</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Detailed Systems, Training Material – SOPs, Policies, Targets, FAQs, How to, etc., ready by 20</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November,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Major </a:t>
            </a:r>
            <a:r>
              <a:rPr lang="en-IN" sz="2000" dirty="0">
                <a:latin typeface="Segoe UI Light" panose="020B0502040204020203" pitchFamily="34" charset="0"/>
                <a:cs typeface="Segoe UI Light" panose="020B0502040204020203" pitchFamily="34" charset="0"/>
              </a:rPr>
              <a:t>Staffing of </a:t>
            </a:r>
            <a:r>
              <a:rPr lang="en-IN" sz="2000" dirty="0" err="1">
                <a:latin typeface="Segoe UI Light" panose="020B0502040204020203" pitchFamily="34" charset="0"/>
                <a:cs typeface="Segoe UI Light" panose="020B0502040204020203" pitchFamily="34" charset="0"/>
              </a:rPr>
              <a:t>Gruh</a:t>
            </a:r>
            <a:r>
              <a:rPr lang="en-IN" sz="2000" dirty="0">
                <a:latin typeface="Segoe UI Light" panose="020B0502040204020203" pitchFamily="34" charset="0"/>
                <a:cs typeface="Segoe UI Light" panose="020B0502040204020203" pitchFamily="34" charset="0"/>
              </a:rPr>
              <a:t> </a:t>
            </a:r>
            <a:r>
              <a:rPr lang="en-IN" sz="2000" dirty="0" err="1">
                <a:latin typeface="Segoe UI Light" panose="020B0502040204020203" pitchFamily="34" charset="0"/>
                <a:cs typeface="Segoe UI Light" panose="020B0502040204020203" pitchFamily="34" charset="0"/>
              </a:rPr>
              <a:t>Saathi</a:t>
            </a:r>
            <a:r>
              <a:rPr lang="en-IN" sz="2000" dirty="0">
                <a:latin typeface="Segoe UI Light" panose="020B0502040204020203" pitchFamily="34" charset="0"/>
                <a:cs typeface="Segoe UI Light" panose="020B0502040204020203" pitchFamily="34" charset="0"/>
              </a:rPr>
              <a:t> Apex-level Corporate and Local locations by 1</a:t>
            </a:r>
            <a:r>
              <a:rPr lang="en-IN" sz="2000" baseline="30000" dirty="0">
                <a:latin typeface="Segoe UI Light" panose="020B0502040204020203" pitchFamily="34" charset="0"/>
                <a:cs typeface="Segoe UI Light" panose="020B0502040204020203" pitchFamily="34" charset="0"/>
              </a:rPr>
              <a:t>st</a:t>
            </a:r>
            <a:r>
              <a:rPr lang="en-IN" sz="2000" dirty="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Platforms </a:t>
            </a:r>
            <a:r>
              <a:rPr lang="en-IN" sz="2000" dirty="0">
                <a:latin typeface="Segoe UI Light" panose="020B0502040204020203" pitchFamily="34" charset="0"/>
                <a:cs typeface="Segoe UI Light" panose="020B0502040204020203" pitchFamily="34" charset="0"/>
              </a:rPr>
              <a:t>- CRM Software, Web Portal, Mobile </a:t>
            </a:r>
            <a:r>
              <a:rPr lang="en-IN" sz="2000" dirty="0" smtClean="0">
                <a:latin typeface="Segoe UI Light" panose="020B0502040204020203" pitchFamily="34" charset="0"/>
                <a:cs typeface="Segoe UI Light" panose="020B0502040204020203" pitchFamily="34" charset="0"/>
              </a:rPr>
              <a:t>App </a:t>
            </a:r>
            <a:r>
              <a:rPr lang="en-IN" sz="2000" dirty="0">
                <a:latin typeface="Segoe UI Light" panose="020B0502040204020203" pitchFamily="34" charset="0"/>
                <a:cs typeface="Segoe UI Light" panose="020B0502040204020203" pitchFamily="34" charset="0"/>
              </a:rPr>
              <a:t>&amp; Call Centre </a:t>
            </a:r>
            <a:r>
              <a:rPr lang="en-IN" sz="2000" dirty="0" smtClean="0">
                <a:latin typeface="Segoe UI Light" panose="020B0502040204020203" pitchFamily="34" charset="0"/>
                <a:cs typeface="Segoe UI Light" panose="020B0502040204020203" pitchFamily="34" charset="0"/>
              </a:rPr>
              <a:t>to be in place by 15</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Beta Testing of Platforms </a:t>
            </a:r>
            <a:r>
              <a:rPr lang="en-IN" sz="2000" dirty="0" smtClean="0">
                <a:latin typeface="Segoe UI Light" panose="020B0502040204020203" pitchFamily="34" charset="0"/>
                <a:cs typeface="Segoe UI Light" panose="020B0502040204020203" pitchFamily="34" charset="0"/>
              </a:rPr>
              <a:t>starting from </a:t>
            </a:r>
            <a:r>
              <a:rPr lang="en-IN" sz="2000" dirty="0">
                <a:latin typeface="Segoe UI Light" panose="020B0502040204020203" pitchFamily="34" charset="0"/>
                <a:cs typeface="Segoe UI Light" panose="020B0502040204020203" pitchFamily="34" charset="0"/>
              </a:rPr>
              <a:t>15</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Co-Branded </a:t>
            </a:r>
            <a:r>
              <a:rPr lang="en-IN" sz="2000" dirty="0">
                <a:latin typeface="Segoe UI Light" panose="020B0502040204020203" pitchFamily="34" charset="0"/>
                <a:cs typeface="Segoe UI Light" panose="020B0502040204020203" pitchFamily="34" charset="0"/>
              </a:rPr>
              <a:t>Developer Projects </a:t>
            </a:r>
            <a:r>
              <a:rPr lang="en-IN" sz="2000" dirty="0" smtClean="0">
                <a:latin typeface="Segoe UI Light" panose="020B0502040204020203" pitchFamily="34" charset="0"/>
                <a:cs typeface="Segoe UI Light" panose="020B0502040204020203" pitchFamily="34" charset="0"/>
              </a:rPr>
              <a:t>(3-5 </a:t>
            </a:r>
            <a:r>
              <a:rPr lang="en-IN" sz="2000" dirty="0">
                <a:latin typeface="Segoe UI Light" panose="020B0502040204020203" pitchFamily="34" charset="0"/>
                <a:cs typeface="Segoe UI Light" panose="020B0502040204020203" pitchFamily="34" charset="0"/>
              </a:rPr>
              <a:t>Projects) in all Locations by 20</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2016 after due diligence</a:t>
            </a:r>
          </a:p>
          <a:p>
            <a:pPr marL="285750" indent="-285750">
              <a:lnSpc>
                <a:spcPct val="14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NGO Partners (at least 1 in each Location) by 20</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2016 after due diligence, followed by Training</a:t>
            </a:r>
          </a:p>
          <a:p>
            <a:pPr marL="285750" indent="-285750">
              <a:lnSpc>
                <a:spcPct val="140000"/>
              </a:lnSpc>
              <a:buFont typeface="Wingdings" panose="05000000000000000000" pitchFamily="2" charset="2"/>
              <a:buChar char="ü"/>
            </a:pPr>
            <a:r>
              <a:rPr lang="en-IN" sz="2000" dirty="0">
                <a:latin typeface="Segoe UI Light" panose="020B0502040204020203" pitchFamily="34" charset="0"/>
                <a:cs typeface="Segoe UI Light" panose="020B0502040204020203" pitchFamily="34" charset="0"/>
              </a:rPr>
              <a:t>Customer Aggregation Activities On-Ground through NGOs and </a:t>
            </a:r>
            <a:r>
              <a:rPr lang="en-IN" sz="2000" dirty="0" err="1">
                <a:latin typeface="Segoe UI Light" panose="020B0502040204020203" pitchFamily="34" charset="0"/>
                <a:cs typeface="Segoe UI Light" panose="020B0502040204020203" pitchFamily="34" charset="0"/>
              </a:rPr>
              <a:t>Gruh</a:t>
            </a:r>
            <a:r>
              <a:rPr lang="en-IN" sz="2000" dirty="0">
                <a:latin typeface="Segoe UI Light" panose="020B0502040204020203" pitchFamily="34" charset="0"/>
                <a:cs typeface="Segoe UI Light" panose="020B0502040204020203" pitchFamily="34" charset="0"/>
              </a:rPr>
              <a:t> </a:t>
            </a:r>
            <a:r>
              <a:rPr lang="en-IN" sz="2000" dirty="0" err="1">
                <a:latin typeface="Segoe UI Light" panose="020B0502040204020203" pitchFamily="34" charset="0"/>
                <a:cs typeface="Segoe UI Light" panose="020B0502040204020203" pitchFamily="34" charset="0"/>
              </a:rPr>
              <a:t>Saathis</a:t>
            </a:r>
            <a:r>
              <a:rPr lang="en-IN" sz="2000" dirty="0">
                <a:latin typeface="Segoe UI Light" panose="020B0502040204020203" pitchFamily="34" charset="0"/>
                <a:cs typeface="Segoe UI Light" panose="020B0502040204020203" pitchFamily="34" charset="0"/>
              </a:rPr>
              <a:t> starts from 21</a:t>
            </a:r>
            <a:r>
              <a:rPr lang="en-IN" sz="2000" baseline="30000" dirty="0">
                <a:latin typeface="Segoe UI Light" panose="020B0502040204020203" pitchFamily="34" charset="0"/>
                <a:cs typeface="Segoe UI Light" panose="020B0502040204020203" pitchFamily="34" charset="0"/>
              </a:rPr>
              <a:t>st</a:t>
            </a:r>
            <a:r>
              <a:rPr lang="en-IN" sz="2000" dirty="0">
                <a:latin typeface="Segoe UI Light" panose="020B0502040204020203" pitchFamily="34" charset="0"/>
                <a:cs typeface="Segoe UI Light" panose="020B0502040204020203" pitchFamily="34" charset="0"/>
              </a:rPr>
              <a:t> December, 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Listing </a:t>
            </a:r>
            <a:r>
              <a:rPr lang="en-IN" sz="2000" dirty="0">
                <a:latin typeface="Segoe UI Light" panose="020B0502040204020203" pitchFamily="34" charset="0"/>
                <a:cs typeface="Segoe UI Light" panose="020B0502040204020203" pitchFamily="34" charset="0"/>
              </a:rPr>
              <a:t>of Projects on Portal by 25</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a:t>
            </a:r>
            <a:r>
              <a:rPr lang="en-IN" sz="2000" dirty="0" smtClean="0">
                <a:latin typeface="Segoe UI Light" panose="020B0502040204020203" pitchFamily="34" charset="0"/>
                <a:cs typeface="Segoe UI Light" panose="020B0502040204020203" pitchFamily="34" charset="0"/>
              </a:rPr>
              <a:t>2016</a:t>
            </a:r>
            <a:endParaRPr lang="en-IN" sz="2000" dirty="0">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Listing </a:t>
            </a:r>
            <a:r>
              <a:rPr lang="en-IN" sz="2000" dirty="0">
                <a:latin typeface="Segoe UI Light" panose="020B0502040204020203" pitchFamily="34" charset="0"/>
                <a:cs typeface="Segoe UI Light" panose="020B0502040204020203" pitchFamily="34" charset="0"/>
              </a:rPr>
              <a:t>of NGO Partners &amp; Local Office Locations on Portal by 25</a:t>
            </a:r>
            <a:r>
              <a:rPr lang="en-IN" sz="2000" baseline="30000" dirty="0">
                <a:latin typeface="Segoe UI Light" panose="020B0502040204020203" pitchFamily="34" charset="0"/>
                <a:cs typeface="Segoe UI Light" panose="020B0502040204020203" pitchFamily="34" charset="0"/>
              </a:rPr>
              <a:t>th</a:t>
            </a:r>
            <a:r>
              <a:rPr lang="en-IN" sz="2000" dirty="0">
                <a:latin typeface="Segoe UI Light" panose="020B0502040204020203" pitchFamily="34" charset="0"/>
                <a:cs typeface="Segoe UI Light" panose="020B0502040204020203" pitchFamily="34" charset="0"/>
              </a:rPr>
              <a:t> December, </a:t>
            </a:r>
            <a:r>
              <a:rPr lang="en-IN" sz="2000" dirty="0" smtClean="0">
                <a:latin typeface="Segoe UI Light" panose="020B0502040204020203" pitchFamily="34" charset="0"/>
                <a:cs typeface="Segoe UI Light" panose="020B0502040204020203" pitchFamily="34" charset="0"/>
              </a:rPr>
              <a:t>2016</a:t>
            </a: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HFI &amp; MFI Partners Listed on Portal by 25</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December, 2016, their Aggregation Activities for Event starts</a:t>
            </a:r>
            <a:endParaRPr lang="en-IN" sz="2000" dirty="0">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YouTube Channel, Website &amp; Mobile App go live on 25</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December, 2016</a:t>
            </a:r>
            <a:endParaRPr lang="en-IN" sz="2000" dirty="0">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Mass Media Teaser </a:t>
            </a:r>
            <a:r>
              <a:rPr lang="en-IN" sz="2000" dirty="0">
                <a:latin typeface="Segoe UI Light" panose="020B0502040204020203" pitchFamily="34" charset="0"/>
                <a:cs typeface="Segoe UI Light" panose="020B0502040204020203" pitchFamily="34" charset="0"/>
              </a:rPr>
              <a:t>Ads </a:t>
            </a:r>
            <a:r>
              <a:rPr lang="en-IN" sz="2000" dirty="0" smtClean="0">
                <a:latin typeface="Segoe UI Light" panose="020B0502040204020203" pitchFamily="34" charset="0"/>
                <a:cs typeface="Segoe UI Light" panose="020B0502040204020203" pitchFamily="34" charset="0"/>
              </a:rPr>
              <a:t>starts from 1</a:t>
            </a:r>
            <a:r>
              <a:rPr lang="en-IN" sz="2000" baseline="30000" dirty="0" smtClean="0">
                <a:latin typeface="Segoe UI Light" panose="020B0502040204020203" pitchFamily="34" charset="0"/>
                <a:cs typeface="Segoe UI Light" panose="020B0502040204020203" pitchFamily="34" charset="0"/>
              </a:rPr>
              <a:t>st</a:t>
            </a:r>
            <a:r>
              <a:rPr lang="en-IN" sz="2000" dirty="0" smtClean="0">
                <a:latin typeface="Segoe UI Light" panose="020B0502040204020203" pitchFamily="34" charset="0"/>
                <a:cs typeface="Segoe UI Light" panose="020B0502040204020203" pitchFamily="34" charset="0"/>
              </a:rPr>
              <a:t> January, 2017 in Ahmedabad, Event Invitation Ads from 8</a:t>
            </a:r>
            <a:r>
              <a:rPr lang="en-IN" sz="2000" baseline="30000" dirty="0" smtClean="0">
                <a:latin typeface="Segoe UI Light" panose="020B0502040204020203" pitchFamily="34" charset="0"/>
                <a:cs typeface="Segoe UI Light" panose="020B0502040204020203" pitchFamily="34" charset="0"/>
              </a:rPr>
              <a:t>th</a:t>
            </a:r>
            <a:r>
              <a:rPr lang="en-IN" sz="2000" dirty="0" smtClean="0">
                <a:latin typeface="Segoe UI Light" panose="020B0502040204020203" pitchFamily="34" charset="0"/>
                <a:cs typeface="Segoe UI Light" panose="020B0502040204020203" pitchFamily="34" charset="0"/>
              </a:rPr>
              <a:t> January, 2017</a:t>
            </a:r>
          </a:p>
          <a:p>
            <a:pPr marL="285750" indent="-285750">
              <a:lnSpc>
                <a:spcPct val="140000"/>
              </a:lnSpc>
              <a:buFont typeface="Wingdings" panose="05000000000000000000" pitchFamily="2" charset="2"/>
              <a:buChar char="ü"/>
            </a:pPr>
            <a:r>
              <a:rPr lang="en-IN" sz="2000" dirty="0" smtClean="0">
                <a:solidFill>
                  <a:srgbClr val="C00000"/>
                </a:solidFill>
                <a:latin typeface="Segoe UI Light" panose="020B0502040204020203" pitchFamily="34" charset="0"/>
                <a:cs typeface="Segoe UI Light" panose="020B0502040204020203" pitchFamily="34" charset="0"/>
              </a:rPr>
              <a:t>Official Launch with First </a:t>
            </a:r>
            <a:r>
              <a:rPr lang="en-IN" sz="2000" b="1" dirty="0" err="1" smtClean="0">
                <a:solidFill>
                  <a:srgbClr val="C00000"/>
                </a:solidFill>
                <a:latin typeface="Segoe UI Light" panose="020B0502040204020203" pitchFamily="34" charset="0"/>
                <a:cs typeface="Segoe UI Light" panose="020B0502040204020203" pitchFamily="34" charset="0"/>
              </a:rPr>
              <a:t>Gruh</a:t>
            </a:r>
            <a:r>
              <a:rPr lang="en-IN" sz="2000" b="1" dirty="0" smtClean="0">
                <a:solidFill>
                  <a:srgbClr val="C00000"/>
                </a:solidFill>
                <a:latin typeface="Segoe UI Light" panose="020B0502040204020203" pitchFamily="34" charset="0"/>
                <a:cs typeface="Segoe UI Light" panose="020B0502040204020203" pitchFamily="34" charset="0"/>
              </a:rPr>
              <a:t> </a:t>
            </a:r>
            <a:r>
              <a:rPr lang="en-IN" sz="2000" b="1" dirty="0" err="1" smtClean="0">
                <a:solidFill>
                  <a:srgbClr val="C00000"/>
                </a:solidFill>
                <a:latin typeface="Segoe UI Light" panose="020B0502040204020203" pitchFamily="34" charset="0"/>
                <a:cs typeface="Segoe UI Light" panose="020B0502040204020203" pitchFamily="34" charset="0"/>
              </a:rPr>
              <a:t>Saathi</a:t>
            </a:r>
            <a:r>
              <a:rPr lang="en-IN" sz="2000" b="1" dirty="0" smtClean="0">
                <a:solidFill>
                  <a:srgbClr val="C00000"/>
                </a:solidFill>
                <a:latin typeface="Segoe UI Light" panose="020B0502040204020203" pitchFamily="34" charset="0"/>
                <a:cs typeface="Segoe UI Light" panose="020B0502040204020203" pitchFamily="34" charset="0"/>
              </a:rPr>
              <a:t> Event </a:t>
            </a:r>
            <a:r>
              <a:rPr lang="en-IN" sz="2000" dirty="0" smtClean="0">
                <a:solidFill>
                  <a:srgbClr val="C00000"/>
                </a:solidFill>
                <a:latin typeface="Segoe UI Light" panose="020B0502040204020203" pitchFamily="34" charset="0"/>
                <a:cs typeface="Segoe UI Light" panose="020B0502040204020203" pitchFamily="34" charset="0"/>
              </a:rPr>
              <a:t>to be held in Ahmedabad on 15</a:t>
            </a:r>
            <a:r>
              <a:rPr lang="en-IN" sz="2000" baseline="30000" dirty="0" smtClean="0">
                <a:solidFill>
                  <a:srgbClr val="C00000"/>
                </a:solidFill>
                <a:latin typeface="Segoe UI Light" panose="020B0502040204020203" pitchFamily="34" charset="0"/>
                <a:cs typeface="Segoe UI Light" panose="020B0502040204020203" pitchFamily="34" charset="0"/>
              </a:rPr>
              <a:t>th</a:t>
            </a:r>
            <a:r>
              <a:rPr lang="en-IN" sz="2000" dirty="0" smtClean="0">
                <a:solidFill>
                  <a:srgbClr val="C00000"/>
                </a:solidFill>
                <a:latin typeface="Segoe UI Light" panose="020B0502040204020203" pitchFamily="34" charset="0"/>
                <a:cs typeface="Segoe UI Light" panose="020B0502040204020203" pitchFamily="34" charset="0"/>
              </a:rPr>
              <a:t> January, 2017 with </a:t>
            </a:r>
            <a:r>
              <a:rPr lang="en-IN" sz="2000" dirty="0" err="1" smtClean="0">
                <a:solidFill>
                  <a:srgbClr val="C00000"/>
                </a:solidFill>
                <a:latin typeface="Segoe UI Light" panose="020B0502040204020203" pitchFamily="34" charset="0"/>
                <a:cs typeface="Segoe UI Light" panose="020B0502040204020203" pitchFamily="34" charset="0"/>
              </a:rPr>
              <a:t>Saath</a:t>
            </a:r>
            <a:endParaRPr lang="en-IN" sz="2000" dirty="0" smtClean="0">
              <a:solidFill>
                <a:srgbClr val="C00000"/>
              </a:solidFill>
              <a:latin typeface="Segoe UI Light" panose="020B0502040204020203" pitchFamily="34" charset="0"/>
              <a:cs typeface="Segoe UI Light" panose="020B0502040204020203" pitchFamily="34" charset="0"/>
            </a:endParaRPr>
          </a:p>
          <a:p>
            <a:pPr marL="285750" indent="-285750">
              <a:lnSpc>
                <a:spcPct val="14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Followed by Event at Next Location within next 15 Days and Events held at Intervals of Every 7 Days across…</a:t>
            </a:r>
            <a:endParaRPr lang="en-IN" dirty="0" smtClean="0">
              <a:latin typeface="Segoe UI Light" panose="020B0502040204020203" pitchFamily="34" charset="0"/>
              <a:cs typeface="Segoe UI Light" panose="020B0502040204020203" pitchFamily="34" charset="0"/>
            </a:endParaRPr>
          </a:p>
        </p:txBody>
      </p:sp>
      <p:sp>
        <p:nvSpPr>
          <p:cNvPr id="8" name="Rectangle 7"/>
          <p:cNvSpPr/>
          <p:nvPr/>
        </p:nvSpPr>
        <p:spPr>
          <a:xfrm>
            <a:off x="10187939" y="-49647"/>
            <a:ext cx="2004062" cy="465327"/>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49647"/>
            <a:ext cx="691441" cy="468061"/>
          </a:xfrm>
          <a:prstGeom prst="rect">
            <a:avLst/>
          </a:prstGeom>
        </p:spPr>
      </p:pic>
    </p:spTree>
    <p:extLst>
      <p:ext uri="{BB962C8B-B14F-4D97-AF65-F5344CB8AC3E}">
        <p14:creationId xmlns:p14="http://schemas.microsoft.com/office/powerpoint/2010/main" val="362200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Web </a:t>
            </a:r>
            <a:r>
              <a:rPr lang="en-IN" sz="2400" dirty="0" smtClean="0">
                <a:solidFill>
                  <a:schemeClr val="bg1"/>
                </a:solidFill>
                <a:latin typeface="Segoe UI Light" panose="020B0502040204020203" pitchFamily="34" charset="0"/>
                <a:cs typeface="Segoe UI Light" panose="020B0502040204020203" pitchFamily="34" charset="0"/>
              </a:rPr>
              <a:t>Portal, </a:t>
            </a:r>
            <a:r>
              <a:rPr lang="en-IN" sz="2400" dirty="0" smtClean="0">
                <a:solidFill>
                  <a:schemeClr val="bg1"/>
                </a:solidFill>
                <a:latin typeface="Segoe UI Light" panose="020B0502040204020203" pitchFamily="34" charset="0"/>
                <a:cs typeface="Segoe UI Light" panose="020B0502040204020203" pitchFamily="34" charset="0"/>
              </a:rPr>
              <a:t>CRM &amp; Mobile App Platform Development</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8" name="Rectangle 7"/>
          <p:cNvSpPr/>
          <p:nvPr/>
        </p:nvSpPr>
        <p:spPr>
          <a:xfrm>
            <a:off x="10187939" y="-49647"/>
            <a:ext cx="2004062" cy="465327"/>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49647"/>
            <a:ext cx="691441" cy="468061"/>
          </a:xfrm>
          <a:prstGeom prst="rect">
            <a:avLst/>
          </a:prstGeom>
        </p:spPr>
      </p:pic>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3873088236"/>
              </p:ext>
            </p:extLst>
          </p:nvPr>
        </p:nvGraphicFramePr>
        <p:xfrm>
          <a:off x="2663916" y="1790247"/>
          <a:ext cx="6864168" cy="3860312"/>
        </p:xfrm>
        <a:graphic>
          <a:graphicData uri="http://schemas.openxmlformats.org/presentationml/2006/ole">
            <mc:AlternateContent xmlns:mc="http://schemas.openxmlformats.org/markup-compatibility/2006">
              <mc:Choice xmlns:v="urn:schemas-microsoft-com:vml" Requires="v">
                <p:oleObj spid="_x0000_s4101" name="Presentation" r:id="rId4" imgW="6094507" imgH="3427598" progId="PowerPoint.Show.12">
                  <p:embed/>
                </p:oleObj>
              </mc:Choice>
              <mc:Fallback>
                <p:oleObj name="Presentation" r:id="rId4" imgW="6094507" imgH="3427598" progId="PowerPoint.Show.12">
                  <p:embed/>
                  <p:pic>
                    <p:nvPicPr>
                      <p:cNvPr id="0" name=""/>
                      <p:cNvPicPr/>
                      <p:nvPr/>
                    </p:nvPicPr>
                    <p:blipFill>
                      <a:blip r:embed="rId5"/>
                      <a:stretch>
                        <a:fillRect/>
                      </a:stretch>
                    </p:blipFill>
                    <p:spPr>
                      <a:xfrm>
                        <a:off x="2663916" y="1790247"/>
                        <a:ext cx="6864168" cy="3860312"/>
                      </a:xfrm>
                      <a:prstGeom prst="rect">
                        <a:avLst/>
                      </a:prstGeom>
                    </p:spPr>
                  </p:pic>
                </p:oleObj>
              </mc:Fallback>
            </mc:AlternateContent>
          </a:graphicData>
        </a:graphic>
      </p:graphicFrame>
      <p:sp>
        <p:nvSpPr>
          <p:cNvPr id="7" name="Rectangle 6">
            <a:hlinkClick r:id="rId6" action="ppaction://hlinksldjump"/>
          </p:cNvPr>
          <p:cNvSpPr/>
          <p:nvPr/>
        </p:nvSpPr>
        <p:spPr>
          <a:xfrm>
            <a:off x="4886378" y="5650559"/>
            <a:ext cx="2419252"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Double Click </a:t>
            </a:r>
            <a:r>
              <a:rPr lang="en-IN" sz="1600" dirty="0" smtClean="0">
                <a:solidFill>
                  <a:schemeClr val="bg1"/>
                </a:solidFill>
                <a:latin typeface="Segoe UI Light" panose="020B0502040204020203" pitchFamily="34" charset="0"/>
                <a:cs typeface="Segoe UI Light" panose="020B0502040204020203" pitchFamily="34" charset="0"/>
              </a:rPr>
              <a:t>to </a:t>
            </a:r>
            <a:r>
              <a:rPr lang="en-IN" sz="1600" dirty="0" smtClean="0">
                <a:solidFill>
                  <a:schemeClr val="bg1"/>
                </a:solidFill>
                <a:latin typeface="Segoe UI Light" panose="020B0502040204020203" pitchFamily="34" charset="0"/>
                <a:cs typeface="Segoe UI Light" panose="020B0502040204020203" pitchFamily="34" charset="0"/>
              </a:rPr>
              <a:t>Open PPT</a:t>
            </a:r>
            <a:endParaRPr lang="en-IN" sz="1600" dirty="0">
              <a:solidFill>
                <a:schemeClr val="bg1"/>
              </a:solidFill>
            </a:endParaRPr>
          </a:p>
        </p:txBody>
      </p:sp>
    </p:spTree>
    <p:extLst>
      <p:ext uri="{BB962C8B-B14F-4D97-AF65-F5344CB8AC3E}">
        <p14:creationId xmlns:p14="http://schemas.microsoft.com/office/powerpoint/2010/main" val="4292537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00179"/>
            <a:ext cx="12192000" cy="400110"/>
          </a:xfrm>
          <a:prstGeom prst="rect">
            <a:avLst/>
          </a:prstGeom>
        </p:spPr>
        <p:txBody>
          <a:bodyPr wrap="square">
            <a:spAutoFit/>
          </a:bodyPr>
          <a:lstStyle/>
          <a:p>
            <a:pPr algn="ctr"/>
            <a:r>
              <a:rPr lang="en-IN" sz="2000" i="1" dirty="0" smtClean="0">
                <a:solidFill>
                  <a:schemeClr val="tx1">
                    <a:lumMod val="75000"/>
                    <a:lumOff val="25000"/>
                  </a:schemeClr>
                </a:solidFill>
                <a:latin typeface="Segoe UI Light" panose="020B0502040204020203" pitchFamily="34" charset="0"/>
                <a:cs typeface="Segoe UI Light" panose="020B0502040204020203" pitchFamily="34" charset="0"/>
              </a:rPr>
              <a:t>Thank </a:t>
            </a:r>
            <a:r>
              <a:rPr lang="en-IN" sz="2000" i="1" dirty="0" smtClean="0">
                <a:solidFill>
                  <a:schemeClr val="tx1">
                    <a:lumMod val="75000"/>
                    <a:lumOff val="25000"/>
                  </a:schemeClr>
                </a:solidFill>
                <a:latin typeface="Segoe UI Light" panose="020B0502040204020203" pitchFamily="34" charset="0"/>
                <a:cs typeface="Segoe UI Light" panose="020B0502040204020203" pitchFamily="34" charset="0"/>
              </a:rPr>
              <a:t>You</a:t>
            </a:r>
            <a:endParaRPr lang="en-IN" sz="2000" i="1" dirty="0">
              <a:solidFill>
                <a:schemeClr val="tx1">
                  <a:lumMod val="75000"/>
                  <a:lumOff val="25000"/>
                </a:scheme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452" t="22159" r="22964" b="21443"/>
          <a:stretch/>
        </p:blipFill>
        <p:spPr>
          <a:xfrm>
            <a:off x="5038391" y="2560786"/>
            <a:ext cx="2115218" cy="1574485"/>
          </a:xfrm>
          <a:prstGeom prst="rect">
            <a:avLst/>
          </a:prstGeom>
        </p:spPr>
      </p:pic>
    </p:spTree>
    <p:extLst>
      <p:ext uri="{BB962C8B-B14F-4D97-AF65-F5344CB8AC3E}">
        <p14:creationId xmlns:p14="http://schemas.microsoft.com/office/powerpoint/2010/main" val="4042539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What does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Assure its Customers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2" y="461665"/>
            <a:ext cx="12192001" cy="6232475"/>
          </a:xfrm>
          <a:prstGeom prst="rect">
            <a:avLst/>
          </a:prstGeom>
        </p:spPr>
        <p:txBody>
          <a:bodyPr wrap="square">
            <a:spAutoFit/>
          </a:bodyPr>
          <a:lstStyle/>
          <a:p>
            <a:pPr marL="285750" indent="-285750">
              <a:lnSpc>
                <a:spcPct val="150000"/>
              </a:lnSpc>
              <a:buFont typeface="Wingdings" panose="05000000000000000000" pitchFamily="2" charset="2"/>
              <a:buChar char="ü"/>
            </a:pPr>
            <a:r>
              <a:rPr lang="en-IN" sz="1900" b="1" dirty="0" smtClean="0">
                <a:solidFill>
                  <a:srgbClr val="C00000"/>
                </a:solidFill>
                <a:latin typeface="Segoe UI Light" panose="020B0502040204020203" pitchFamily="34" charset="0"/>
                <a:cs typeface="Segoe UI Light" panose="020B0502040204020203" pitchFamily="34" charset="0"/>
              </a:rPr>
              <a:t>Assurance of Project Land &amp; Legal Compliance</a:t>
            </a: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Project on Title Clear Land</a:t>
            </a: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Project with all necessary Approvals</a:t>
            </a:r>
          </a:p>
          <a:p>
            <a:pPr marL="285750" indent="-285750">
              <a:lnSpc>
                <a:spcPct val="150000"/>
              </a:lnSpc>
              <a:buFont typeface="Wingdings" panose="05000000000000000000" pitchFamily="2" charset="2"/>
              <a:buChar char="ü"/>
            </a:pPr>
            <a:r>
              <a:rPr lang="en-IN" sz="1900" b="1" dirty="0">
                <a:solidFill>
                  <a:srgbClr val="C00000"/>
                </a:solidFill>
                <a:latin typeface="Segoe UI Light" panose="020B0502040204020203" pitchFamily="34" charset="0"/>
                <a:cs typeface="Segoe UI Light" panose="020B0502040204020203" pitchFamily="34" charset="0"/>
              </a:rPr>
              <a:t>Assurance of </a:t>
            </a:r>
            <a:r>
              <a:rPr lang="en-IN" sz="1900" b="1" dirty="0" smtClean="0">
                <a:solidFill>
                  <a:srgbClr val="C00000"/>
                </a:solidFill>
                <a:latin typeface="Segoe UI Light" panose="020B0502040204020203" pitchFamily="34" charset="0"/>
                <a:cs typeface="Segoe UI Light" panose="020B0502040204020203" pitchFamily="34" charset="0"/>
              </a:rPr>
              <a:t>Right Pricing</a:t>
            </a:r>
            <a:endParaRPr lang="en-IN" sz="1900" b="1" dirty="0">
              <a:solidFill>
                <a:srgbClr val="C00000"/>
              </a:solidFill>
              <a:latin typeface="Segoe UI Light" panose="020B0502040204020203" pitchFamily="34" charset="0"/>
              <a:cs typeface="Segoe UI Light" panose="020B0502040204020203" pitchFamily="34" charset="0"/>
            </a:endParaRP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Assurance of Right Pricing, Fixed as stated while Booking</a:t>
            </a:r>
          </a:p>
          <a:p>
            <a:pPr marL="742950" lvl="1" indent="-285750">
              <a:buFont typeface="Wingdings" panose="05000000000000000000" pitchFamily="2" charset="2"/>
              <a:buChar char="ü"/>
            </a:pPr>
            <a:r>
              <a:rPr lang="en-IN" sz="1900" dirty="0">
                <a:latin typeface="Segoe UI Light" panose="020B0502040204020203" pitchFamily="34" charset="0"/>
                <a:cs typeface="Segoe UI Light" panose="020B0502040204020203" pitchFamily="34" charset="0"/>
              </a:rPr>
              <a:t>Transparency in the </a:t>
            </a:r>
            <a:r>
              <a:rPr lang="en-IN" sz="1900" dirty="0" smtClean="0">
                <a:latin typeface="Segoe UI Light" panose="020B0502040204020203" pitchFamily="34" charset="0"/>
                <a:cs typeface="Segoe UI Light" panose="020B0502040204020203" pitchFamily="34" charset="0"/>
              </a:rPr>
              <a:t>heads of payments</a:t>
            </a:r>
            <a:endParaRPr lang="en-IN" sz="1900"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sz="1900" b="1" dirty="0" smtClean="0">
                <a:solidFill>
                  <a:srgbClr val="C00000"/>
                </a:solidFill>
                <a:latin typeface="Segoe UI Light" panose="020B0502040204020203" pitchFamily="34" charset="0"/>
                <a:cs typeface="Segoe UI Light" panose="020B0502040204020203" pitchFamily="34" charset="0"/>
              </a:rPr>
              <a:t>Assurance of Co-Branded Developer Credibility</a:t>
            </a:r>
            <a:endParaRPr lang="en-IN" sz="1900" b="1" dirty="0">
              <a:solidFill>
                <a:srgbClr val="C00000"/>
              </a:solidFill>
              <a:latin typeface="Segoe UI Light" panose="020B0502040204020203" pitchFamily="34" charset="0"/>
              <a:cs typeface="Segoe UI Light" panose="020B0502040204020203" pitchFamily="34" charset="0"/>
            </a:endParaRP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Developer Credibility in the Market</a:t>
            </a: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Offering Assurance - Unit Size – Carpet Area &amp; Built-up Area as Claimed</a:t>
            </a:r>
            <a:endParaRPr lang="en-IN" sz="1900"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sz="1900" b="1" dirty="0" smtClean="0">
                <a:solidFill>
                  <a:srgbClr val="C00000"/>
                </a:solidFill>
                <a:latin typeface="Segoe UI Light" panose="020B0502040204020203" pitchFamily="34" charset="0"/>
                <a:cs typeface="Segoe UI Light" panose="020B0502040204020203" pitchFamily="34" charset="0"/>
              </a:rPr>
              <a:t>Assurance of Design Offering</a:t>
            </a:r>
            <a:endParaRPr lang="en-IN" sz="1900" b="1" dirty="0">
              <a:solidFill>
                <a:srgbClr val="C00000"/>
              </a:solidFill>
              <a:latin typeface="Segoe UI Light" panose="020B0502040204020203" pitchFamily="34" charset="0"/>
              <a:cs typeface="Segoe UI Light" panose="020B0502040204020203" pitchFamily="34" charset="0"/>
            </a:endParaRP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Soundness of Construction &amp; Structural Design</a:t>
            </a: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Specifications of Material &amp; Finishes as claimed</a:t>
            </a: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Availability of Infrastructure Claimed</a:t>
            </a:r>
            <a:endParaRPr lang="en-IN" sz="1900" dirty="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sz="1900" b="1" dirty="0" smtClean="0">
                <a:solidFill>
                  <a:srgbClr val="C00000"/>
                </a:solidFill>
                <a:latin typeface="Segoe UI Light" panose="020B0502040204020203" pitchFamily="34" charset="0"/>
                <a:cs typeface="Segoe UI Light" panose="020B0502040204020203" pitchFamily="34" charset="0"/>
              </a:rPr>
              <a:t>Assurance of Quality of Material &amp; Workmanship</a:t>
            </a:r>
            <a:endParaRPr lang="en-IN" sz="1900" b="1" dirty="0">
              <a:solidFill>
                <a:srgbClr val="C00000"/>
              </a:solidFill>
              <a:latin typeface="Segoe UI Light" panose="020B0502040204020203" pitchFamily="34" charset="0"/>
              <a:cs typeface="Segoe UI Light" panose="020B0502040204020203" pitchFamily="34" charset="0"/>
            </a:endParaRP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Assurance of Quality of Materials used as claimed</a:t>
            </a: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Assurance of Quality of Workmanship (Inspected by our QC Team before providing Possession)</a:t>
            </a:r>
          </a:p>
          <a:p>
            <a:pPr marL="285750" indent="-285750">
              <a:lnSpc>
                <a:spcPct val="150000"/>
              </a:lnSpc>
              <a:buFont typeface="Wingdings" panose="05000000000000000000" pitchFamily="2" charset="2"/>
              <a:buChar char="ü"/>
            </a:pPr>
            <a:r>
              <a:rPr lang="en-IN" sz="1900" b="1" dirty="0" smtClean="0">
                <a:solidFill>
                  <a:srgbClr val="C00000"/>
                </a:solidFill>
                <a:latin typeface="Segoe UI Light" panose="020B0502040204020203" pitchFamily="34" charset="0"/>
                <a:cs typeface="Segoe UI Light" panose="020B0502040204020203" pitchFamily="34" charset="0"/>
              </a:rPr>
              <a:t>Assurance of Timely Possession</a:t>
            </a:r>
            <a:endParaRPr lang="en-IN" sz="1900" b="1" dirty="0">
              <a:solidFill>
                <a:srgbClr val="C00000"/>
              </a:solidFill>
              <a:latin typeface="Segoe UI Light" panose="020B0502040204020203" pitchFamily="34" charset="0"/>
              <a:cs typeface="Segoe UI Light" panose="020B0502040204020203" pitchFamily="34" charset="0"/>
            </a:endParaRPr>
          </a:p>
          <a:p>
            <a:pPr marL="742950" lvl="1" indent="-285750">
              <a:buFont typeface="Wingdings" panose="05000000000000000000" pitchFamily="2" charset="2"/>
              <a:buChar char="ü"/>
            </a:pPr>
            <a:r>
              <a:rPr lang="en-IN" sz="1900" dirty="0" smtClean="0">
                <a:latin typeface="Segoe UI Light" panose="020B0502040204020203" pitchFamily="34" charset="0"/>
                <a:cs typeface="Segoe UI Light" panose="020B0502040204020203" pitchFamily="34" charset="0"/>
              </a:rPr>
              <a:t>Assurance that Project would be Completed on-time &amp; Possession provided as promised</a:t>
            </a:r>
            <a:endParaRPr lang="en-IN" sz="1900" dirty="0">
              <a:solidFill>
                <a:srgbClr val="C00000"/>
              </a:solidFill>
              <a:latin typeface="Segoe UI Light" panose="020B0502040204020203" pitchFamily="34" charset="0"/>
              <a:cs typeface="Segoe UI Light" panose="020B0502040204020203" pitchFamily="34" charset="0"/>
            </a:endParaRPr>
          </a:p>
        </p:txBody>
      </p:sp>
      <p:sp>
        <p:nvSpPr>
          <p:cNvPr id="9" name="Rectangle 8">
            <a:hlinkClick r:id="rId2" action="ppaction://hlinksldjump"/>
          </p:cNvPr>
          <p:cNvSpPr/>
          <p:nvPr/>
        </p:nvSpPr>
        <p:spPr>
          <a:xfrm>
            <a:off x="10493612" y="6355586"/>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11" name="Rectangle 10"/>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678293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Major Expense &amp; Revenue Heads</a:t>
            </a:r>
          </a:p>
        </p:txBody>
      </p:sp>
      <p:sp>
        <p:nvSpPr>
          <p:cNvPr id="3" name="Rectangle 2"/>
          <p:cNvSpPr/>
          <p:nvPr/>
        </p:nvSpPr>
        <p:spPr>
          <a:xfrm>
            <a:off x="0" y="488599"/>
            <a:ext cx="12192000" cy="6294031"/>
          </a:xfrm>
          <a:prstGeom prst="rect">
            <a:avLst/>
          </a:prstGeom>
        </p:spPr>
        <p:txBody>
          <a:bodyPr wrap="square">
            <a:spAutoFit/>
          </a:bodyPr>
          <a:lstStyle/>
          <a:p>
            <a:pPr marL="285750" indent="-285750" fontAlgn="ctr">
              <a:buFont typeface="Wingdings" panose="05000000000000000000" pitchFamily="2" charset="2"/>
              <a:buChar char="ü"/>
            </a:pPr>
            <a:r>
              <a:rPr lang="en-IN" sz="1700" b="1" dirty="0" smtClean="0">
                <a:latin typeface="Segoe UI Light" panose="020B0502040204020203" pitchFamily="34" charset="0"/>
                <a:cs typeface="Segoe UI Light" panose="020B0502040204020203" pitchFamily="34" charset="0"/>
              </a:rPr>
              <a:t>Few Major CAPEX Heads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Domain </a:t>
            </a:r>
            <a:r>
              <a:rPr lang="en-IN" sz="1700" dirty="0">
                <a:latin typeface="Segoe UI Light" panose="020B0502040204020203" pitchFamily="34" charset="0"/>
                <a:cs typeface="Segoe UI Light" panose="020B0502040204020203" pitchFamily="34" charset="0"/>
              </a:rPr>
              <a:t>Names Registration &amp; </a:t>
            </a:r>
            <a:r>
              <a:rPr lang="en-IN" sz="1700" dirty="0" smtClean="0">
                <a:latin typeface="Segoe UI Light" panose="020B0502040204020203" pitchFamily="34" charset="0"/>
                <a:cs typeface="Segoe UI Light" panose="020B0502040204020203" pitchFamily="34" charset="0"/>
              </a:rPr>
              <a:t>Web Spaces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Website </a:t>
            </a:r>
            <a:r>
              <a:rPr lang="en-IN" sz="1700" dirty="0">
                <a:latin typeface="Segoe UI Light" panose="020B0502040204020203" pitchFamily="34" charset="0"/>
                <a:cs typeface="Segoe UI Light" panose="020B0502040204020203" pitchFamily="34" charset="0"/>
              </a:rPr>
              <a:t>&amp; Portal </a:t>
            </a:r>
            <a:r>
              <a:rPr lang="en-IN" sz="1700" dirty="0" smtClean="0">
                <a:latin typeface="Segoe UI Light" panose="020B0502040204020203" pitchFamily="34" charset="0"/>
                <a:cs typeface="Segoe UI Light" panose="020B0502040204020203" pitchFamily="34" charset="0"/>
              </a:rPr>
              <a:t>Development</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Mobile </a:t>
            </a:r>
            <a:r>
              <a:rPr lang="en-IN" sz="1700" dirty="0">
                <a:latin typeface="Segoe UI Light" panose="020B0502040204020203" pitchFamily="34" charset="0"/>
                <a:cs typeface="Segoe UI Light" panose="020B0502040204020203" pitchFamily="34" charset="0"/>
              </a:rPr>
              <a:t>App </a:t>
            </a:r>
            <a:r>
              <a:rPr lang="en-IN" sz="1700" dirty="0" smtClean="0">
                <a:latin typeface="Segoe UI Light" panose="020B0502040204020203" pitchFamily="34" charset="0"/>
                <a:cs typeface="Segoe UI Light" panose="020B0502040204020203" pitchFamily="34" charset="0"/>
              </a:rPr>
              <a:t>Development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CRM Software </a:t>
            </a:r>
            <a:r>
              <a:rPr lang="en-IN" sz="1700" dirty="0" smtClean="0">
                <a:latin typeface="Segoe UI Light" panose="020B0502040204020203" pitchFamily="34" charset="0"/>
                <a:cs typeface="Segoe UI Light" panose="020B0502040204020203" pitchFamily="34" charset="0"/>
              </a:rPr>
              <a:t>Development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Call Centre </a:t>
            </a:r>
            <a:r>
              <a:rPr lang="en-IN" sz="1700" dirty="0" smtClean="0">
                <a:latin typeface="Segoe UI Light" panose="020B0502040204020203" pitchFamily="34" charset="0"/>
                <a:cs typeface="Segoe UI Light" panose="020B0502040204020203" pitchFamily="34" charset="0"/>
              </a:rPr>
              <a:t>Operation</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Initial Regional Level </a:t>
            </a:r>
            <a:r>
              <a:rPr lang="en-IN" sz="1700" dirty="0" smtClean="0">
                <a:latin typeface="Segoe UI Light" panose="020B0502040204020203" pitchFamily="34" charset="0"/>
                <a:cs typeface="Segoe UI Light" panose="020B0502040204020203" pitchFamily="34" charset="0"/>
              </a:rPr>
              <a:t>Publicity</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Media Studio &amp; </a:t>
            </a:r>
            <a:r>
              <a:rPr lang="en-IN" sz="1700" dirty="0" smtClean="0">
                <a:latin typeface="Segoe UI Light" panose="020B0502040204020203" pitchFamily="34" charset="0"/>
                <a:cs typeface="Segoe UI Light" panose="020B0502040204020203" pitchFamily="34" charset="0"/>
              </a:rPr>
              <a:t>Equipment</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Third Party Certifications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Office Facilities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Uniforms for Ground Staff (T-Shirt</a:t>
            </a:r>
            <a:r>
              <a:rPr lang="en-IN" sz="1700" dirty="0">
                <a:latin typeface="Segoe UI Light" panose="020B0502040204020203" pitchFamily="34" charset="0"/>
                <a:cs typeface="Segoe UI Light" panose="020B0502040204020203" pitchFamily="34" charset="0"/>
              </a:rPr>
              <a:t>, Caps</a:t>
            </a:r>
            <a:r>
              <a:rPr lang="en-IN" sz="1700" dirty="0" smtClean="0">
                <a:latin typeface="Segoe UI Light" panose="020B0502040204020203" pitchFamily="34" charset="0"/>
                <a:cs typeface="Segoe UI Light" panose="020B0502040204020203" pitchFamily="34" charset="0"/>
              </a:rPr>
              <a: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Initial Designing - Logo, Posters, etc</a:t>
            </a:r>
            <a:r>
              <a:rPr lang="en-IN" sz="1700" dirty="0" smtClean="0">
                <a:latin typeface="Segoe UI Light" panose="020B0502040204020203" pitchFamily="34" charset="0"/>
                <a:cs typeface="Segoe UI Light" panose="020B0502040204020203" pitchFamily="34" charset="0"/>
              </a:rPr>
              <a:t>.</a:t>
            </a:r>
          </a:p>
          <a:p>
            <a:pPr marL="285750" indent="-285750" fontAlgn="ctr">
              <a:buFont typeface="Wingdings" panose="05000000000000000000" pitchFamily="2" charset="2"/>
              <a:buChar char="ü"/>
            </a:pPr>
            <a:r>
              <a:rPr lang="en-IN" sz="1700" b="1" dirty="0" smtClean="0">
                <a:latin typeface="Segoe UI Light" panose="020B0502040204020203" pitchFamily="34" charset="0"/>
                <a:cs typeface="Segoe UI Light" panose="020B0502040204020203" pitchFamily="34" charset="0"/>
              </a:rPr>
              <a:t>Few </a:t>
            </a:r>
            <a:r>
              <a:rPr lang="en-IN" sz="1700" b="1" dirty="0">
                <a:latin typeface="Segoe UI Light" panose="020B0502040204020203" pitchFamily="34" charset="0"/>
                <a:cs typeface="Segoe UI Light" panose="020B0502040204020203" pitchFamily="34" charset="0"/>
              </a:rPr>
              <a:t>Major </a:t>
            </a:r>
            <a:r>
              <a:rPr lang="en-IN" sz="1700" b="1" dirty="0" smtClean="0">
                <a:latin typeface="Segoe UI Light" panose="020B0502040204020203" pitchFamily="34" charset="0"/>
                <a:cs typeface="Segoe UI Light" panose="020B0502040204020203" pitchFamily="34" charset="0"/>
              </a:rPr>
              <a:t>OPEX Heads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Events </a:t>
            </a:r>
            <a:r>
              <a:rPr lang="en-IN" sz="1700" dirty="0">
                <a:latin typeface="Segoe UI Light" panose="020B0502040204020203" pitchFamily="34" charset="0"/>
                <a:cs typeface="Segoe UI Light" panose="020B0502040204020203" pitchFamily="34" charset="0"/>
              </a:rPr>
              <a:t>- Rental, Stalls, Displays, F&amp;B, AV, Lighting, Transport, etc</a:t>
            </a:r>
            <a:r>
              <a:rPr lang="en-IN" sz="1700" dirty="0" smtClean="0">
                <a:latin typeface="Segoe UI Light" panose="020B0502040204020203" pitchFamily="34" charset="0"/>
                <a:cs typeface="Segoe UI Light" panose="020B0502040204020203" pitchFamily="34" charset="0"/>
              </a:rPr>
              <a:t>.</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Salaries - Corporate &amp; Local Level</a:t>
            </a:r>
            <a:endParaRPr lang="en-IN" sz="1700" dirty="0">
              <a:solidFill>
                <a:srgbClr val="000000"/>
              </a:solidFill>
              <a:latin typeface="Segoe UI Light" panose="020B0502040204020203" pitchFamily="34" charset="0"/>
              <a:cs typeface="Segoe UI Light" panose="020B0502040204020203" pitchFamily="34" charset="0"/>
            </a:endParaRPr>
          </a:p>
          <a:p>
            <a:pPr marL="742950" lvl="1" indent="-285750" fontAlgn="ctr">
              <a:buFont typeface="Wingdings" panose="05000000000000000000" pitchFamily="2" charset="2"/>
              <a:buChar char="ü"/>
            </a:pPr>
            <a:r>
              <a:rPr lang="en-IN" sz="1700" dirty="0" smtClean="0">
                <a:solidFill>
                  <a:srgbClr val="000000"/>
                </a:solidFill>
                <a:latin typeface="Segoe UI Light" panose="020B0502040204020203" pitchFamily="34" charset="0"/>
                <a:cs typeface="Segoe UI Light" panose="020B0502040204020203" pitchFamily="34" charset="0"/>
              </a:rPr>
              <a:t>Commissions &amp; Other Pay-outs</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National &amp; Regional Branding &amp; </a:t>
            </a:r>
            <a:r>
              <a:rPr lang="en-IN" sz="1700" dirty="0" smtClean="0">
                <a:latin typeface="Segoe UI Light" panose="020B0502040204020203" pitchFamily="34" charset="0"/>
                <a:cs typeface="Segoe UI Light" panose="020B0502040204020203" pitchFamily="34" charset="0"/>
              </a:rPr>
              <a:t>Publicity</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Portal &amp; Software (IT) related </a:t>
            </a:r>
            <a:r>
              <a:rPr lang="en-IN" sz="1700" dirty="0" smtClean="0">
                <a:latin typeface="Segoe UI Light" panose="020B0502040204020203" pitchFamily="34" charset="0"/>
                <a:cs typeface="Segoe UI Light" panose="020B0502040204020203" pitchFamily="34" charset="0"/>
              </a:rPr>
              <a:t>Expenses</a:t>
            </a:r>
          </a:p>
          <a:p>
            <a:pPr marL="742950" lvl="1" indent="-285750" fontAlgn="ctr">
              <a:buFont typeface="Wingdings" panose="05000000000000000000" pitchFamily="2" charset="2"/>
              <a:buChar char="ü"/>
            </a:pPr>
            <a:r>
              <a:rPr lang="en-IN" sz="1700" dirty="0">
                <a:latin typeface="Segoe UI Light" panose="020B0502040204020203" pitchFamily="34" charset="0"/>
                <a:cs typeface="Segoe UI Light" panose="020B0502040204020203" pitchFamily="34" charset="0"/>
              </a:rPr>
              <a:t>Training, Travel &amp; Audit </a:t>
            </a:r>
            <a:r>
              <a:rPr lang="en-IN" sz="1700" dirty="0" smtClean="0">
                <a:latin typeface="Segoe UI Light" panose="020B0502040204020203" pitchFamily="34" charset="0"/>
                <a:cs typeface="Segoe UI Light" panose="020B0502040204020203" pitchFamily="34" charset="0"/>
              </a:rPr>
              <a:t>Costs, Hiring</a:t>
            </a:r>
            <a:endParaRPr lang="en-IN" sz="1700" dirty="0">
              <a:solidFill>
                <a:srgbClr val="000000"/>
              </a:solidFill>
              <a:latin typeface="Segoe UI Light" panose="020B0502040204020203" pitchFamily="34" charset="0"/>
              <a:cs typeface="Segoe UI Light" panose="020B0502040204020203" pitchFamily="34" charset="0"/>
            </a:endParaRPr>
          </a:p>
          <a:p>
            <a:pPr marL="285750" indent="-285750" fontAlgn="ctr">
              <a:buFont typeface="Wingdings" panose="05000000000000000000" pitchFamily="2" charset="2"/>
              <a:buChar char="ü"/>
            </a:pPr>
            <a:r>
              <a:rPr lang="en-IN" sz="1700" b="1" dirty="0" smtClean="0">
                <a:latin typeface="Segoe UI Light" panose="020B0502040204020203" pitchFamily="34" charset="0"/>
                <a:cs typeface="Segoe UI Light" panose="020B0502040204020203" pitchFamily="34" charset="0"/>
              </a:rPr>
              <a:t>Few </a:t>
            </a:r>
            <a:r>
              <a:rPr lang="en-IN" sz="1700" b="1" dirty="0">
                <a:latin typeface="Segoe UI Light" panose="020B0502040204020203" pitchFamily="34" charset="0"/>
                <a:cs typeface="Segoe UI Light" panose="020B0502040204020203" pitchFamily="34" charset="0"/>
              </a:rPr>
              <a:t>Major </a:t>
            </a:r>
            <a:r>
              <a:rPr lang="en-IN" sz="1700" b="1" dirty="0" smtClean="0">
                <a:latin typeface="Segoe UI Light" panose="020B0502040204020203" pitchFamily="34" charset="0"/>
                <a:cs typeface="Segoe UI Light" panose="020B0502040204020203" pitchFamily="34" charset="0"/>
              </a:rPr>
              <a:t>Revenue Heads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Direct Bookings from Customers</a:t>
            </a:r>
          </a:p>
          <a:p>
            <a:pPr marL="742950" lvl="1" indent="-285750" fontAlgn="ctr">
              <a:buFont typeface="Wingdings" panose="05000000000000000000" pitchFamily="2" charset="2"/>
              <a:buChar char="ü"/>
            </a:pPr>
            <a:r>
              <a:rPr lang="en-IN" sz="1700" dirty="0" smtClean="0">
                <a:latin typeface="Segoe UI Light" panose="020B0502040204020203" pitchFamily="34" charset="0"/>
                <a:cs typeface="Segoe UI Light" panose="020B0502040204020203" pitchFamily="34" charset="0"/>
              </a:rPr>
              <a:t>Developer related Consulting Services – Arch. &amp; </a:t>
            </a:r>
            <a:r>
              <a:rPr lang="en-IN" sz="1700" dirty="0" err="1" smtClean="0">
                <a:latin typeface="Segoe UI Light" panose="020B0502040204020203" pitchFamily="34" charset="0"/>
                <a:cs typeface="Segoe UI Light" panose="020B0502040204020203" pitchFamily="34" charset="0"/>
              </a:rPr>
              <a:t>Engg</a:t>
            </a:r>
            <a:r>
              <a:rPr lang="en-IN" sz="1700" dirty="0" smtClean="0">
                <a:latin typeface="Segoe UI Light" panose="020B0502040204020203" pitchFamily="34" charset="0"/>
                <a:cs typeface="Segoe UI Light" panose="020B0502040204020203" pitchFamily="34" charset="0"/>
              </a:rPr>
              <a:t>. Services, Legal &amp; Approval, Material Sourcing, Service Channelizing, etc.</a:t>
            </a:r>
            <a:endParaRPr lang="en-IN" sz="1700" dirty="0">
              <a:solidFill>
                <a:srgbClr val="000000"/>
              </a:solidFill>
              <a:latin typeface="Segoe UI Light" panose="020B0502040204020203" pitchFamily="34" charset="0"/>
              <a:cs typeface="Segoe UI Light" panose="020B0502040204020203" pitchFamily="34" charset="0"/>
            </a:endParaRPr>
          </a:p>
        </p:txBody>
      </p:sp>
      <p:sp>
        <p:nvSpPr>
          <p:cNvPr id="6" name="Rectangle 5">
            <a:hlinkClick r:id="rId2" action="ppaction://hlinksldjump"/>
          </p:cNvPr>
          <p:cNvSpPr/>
          <p:nvPr/>
        </p:nvSpPr>
        <p:spPr>
          <a:xfrm>
            <a:off x="10493612" y="2970941"/>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7" name="Rectangle 6"/>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47938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defPPr>
              <a:defRPr lang="en-US"/>
            </a:defPPr>
            <a:lvl1pPr>
              <a:defRPr sz="2400">
                <a:solidFill>
                  <a:schemeClr val="bg1"/>
                </a:solidFill>
                <a:latin typeface="Segoe UI Semilight" panose="020B0402040204020203" pitchFamily="34" charset="0"/>
                <a:cs typeface="Segoe UI Semilight" panose="020B0402040204020203" pitchFamily="34" charset="0"/>
              </a:defRPr>
            </a:lvl1pPr>
          </a:lstStyle>
          <a:p>
            <a:r>
              <a:rPr lang="en-IN" dirty="0"/>
              <a:t>Why </a:t>
            </a:r>
            <a:r>
              <a:rPr lang="en-IN" dirty="0" err="1"/>
              <a:t>Gruh</a:t>
            </a:r>
            <a:r>
              <a:rPr lang="en-IN" dirty="0"/>
              <a:t> </a:t>
            </a:r>
            <a:r>
              <a:rPr lang="en-IN" dirty="0" err="1"/>
              <a:t>Saathi</a:t>
            </a:r>
            <a:endParaRPr lang="en-IN" dirty="0"/>
          </a:p>
        </p:txBody>
      </p:sp>
      <p:sp>
        <p:nvSpPr>
          <p:cNvPr id="9" name="Rectangle 8"/>
          <p:cNvSpPr/>
          <p:nvPr/>
        </p:nvSpPr>
        <p:spPr>
          <a:xfrm>
            <a:off x="109183" y="603365"/>
            <a:ext cx="11941790" cy="6093976"/>
          </a:xfrm>
          <a:prstGeom prst="rect">
            <a:avLst/>
          </a:prstGeom>
        </p:spPr>
        <p:txBody>
          <a:bodyPr wrap="square">
            <a:spAutoFit/>
          </a:bodyPr>
          <a:lstStyle/>
          <a:p>
            <a:pPr>
              <a:lnSpc>
                <a:spcPct val="150000"/>
              </a:lnSpc>
            </a:pPr>
            <a:r>
              <a:rPr lang="en-IN" sz="2000" dirty="0" smtClean="0">
                <a:latin typeface="Segoe UI Light" panose="020B0502040204020203" pitchFamily="34" charset="0"/>
                <a:cs typeface="Segoe UI Light" panose="020B0502040204020203" pitchFamily="34" charset="0"/>
              </a:rPr>
              <a:t>As first hand observers of the Affordable Housing Industry through years, we have felt a huge vacuum in the space called </a:t>
            </a:r>
            <a:r>
              <a:rPr lang="en-IN" sz="2000" b="1" dirty="0" smtClean="0">
                <a:latin typeface="Segoe UI Light" panose="020B0502040204020203" pitchFamily="34" charset="0"/>
                <a:cs typeface="Segoe UI Light" panose="020B0502040204020203" pitchFamily="34" charset="0"/>
              </a:rPr>
              <a:t>“Customer Acquisition”</a:t>
            </a:r>
            <a:r>
              <a:rPr lang="en-IN" sz="2000" dirty="0" smtClean="0">
                <a:latin typeface="Segoe UI Light" panose="020B0502040204020203" pitchFamily="34" charset="0"/>
                <a:cs typeface="Segoe UI Light" panose="020B0502040204020203" pitchFamily="34" charset="0"/>
              </a:rPr>
              <a:t>.</a:t>
            </a:r>
          </a:p>
          <a:p>
            <a:pPr>
              <a:lnSpc>
                <a:spcPct val="150000"/>
              </a:lnSpc>
            </a:pPr>
            <a:endParaRPr lang="en-IN" sz="1000" dirty="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Neither the right product is created, nor it is marketed to the grass-root level Customers in a medium in which the Affordable Housing Customers can understand and accept which is in a simple language &amp; format.</a:t>
            </a:r>
          </a:p>
          <a:p>
            <a:pPr>
              <a:lnSpc>
                <a:spcPct val="150000"/>
              </a:lnSpc>
            </a:pPr>
            <a:endParaRPr lang="en-IN" sz="1000" dirty="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Because of this, we believe, lots of Developers have moved into a little upper segment of the market although they started with real Affordable Housing.</a:t>
            </a:r>
          </a:p>
          <a:p>
            <a:pPr>
              <a:lnSpc>
                <a:spcPct val="150000"/>
              </a:lnSpc>
            </a:pPr>
            <a:endParaRPr lang="en-IN" sz="1000" dirty="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Currently there is no tool, medium or platform available in the market which focusses Exclusively </a:t>
            </a:r>
            <a:r>
              <a:rPr lang="en-IN" sz="2000" dirty="0">
                <a:latin typeface="Segoe UI Light" panose="020B0502040204020203" pitchFamily="34" charset="0"/>
                <a:cs typeface="Segoe UI Light" panose="020B0502040204020203" pitchFamily="34" charset="0"/>
              </a:rPr>
              <a:t>on Affordable </a:t>
            </a:r>
            <a:r>
              <a:rPr lang="en-IN" sz="2000" dirty="0" smtClean="0">
                <a:latin typeface="Segoe UI Light" panose="020B0502040204020203" pitchFamily="34" charset="0"/>
                <a:cs typeface="Segoe UI Light" panose="020B0502040204020203" pitchFamily="34" charset="0"/>
              </a:rPr>
              <a:t>Housing “</a:t>
            </a:r>
            <a:r>
              <a:rPr lang="en-IN" sz="2000" dirty="0">
                <a:latin typeface="Segoe UI Light" panose="020B0502040204020203" pitchFamily="34" charset="0"/>
                <a:cs typeface="Segoe UI Light" panose="020B0502040204020203" pitchFamily="34" charset="0"/>
              </a:rPr>
              <a:t>Customers</a:t>
            </a:r>
            <a:r>
              <a:rPr lang="en-IN" sz="2000" dirty="0" smtClean="0">
                <a:latin typeface="Segoe UI Light" panose="020B0502040204020203" pitchFamily="34" charset="0"/>
                <a:cs typeface="Segoe UI Light" panose="020B0502040204020203" pitchFamily="34" charset="0"/>
              </a:rPr>
              <a:t>” or “End-Users”.</a:t>
            </a:r>
          </a:p>
          <a:p>
            <a:pPr>
              <a:lnSpc>
                <a:spcPct val="150000"/>
              </a:lnSpc>
            </a:pPr>
            <a:endParaRPr lang="en-IN" sz="1000" dirty="0" smtClean="0">
              <a:latin typeface="Segoe UI Light" panose="020B0502040204020203" pitchFamily="34" charset="0"/>
              <a:cs typeface="Segoe UI Light" panose="020B0502040204020203" pitchFamily="34" charset="0"/>
            </a:endParaRPr>
          </a:p>
          <a:p>
            <a:pPr>
              <a:lnSpc>
                <a:spcPct val="150000"/>
              </a:lnSpc>
            </a:pPr>
            <a:r>
              <a:rPr lang="en-IN" sz="2000" dirty="0" smtClean="0">
                <a:latin typeface="Segoe UI Light" panose="020B0502040204020203" pitchFamily="34" charset="0"/>
                <a:cs typeface="Segoe UI Light" panose="020B0502040204020203" pitchFamily="34" charset="0"/>
              </a:rPr>
              <a:t>Today when the Government is heavily promoting an Affordable Housing Movement as its priority Agenda / Mission, it becomes a must to have a platform which can </a:t>
            </a:r>
            <a:r>
              <a:rPr lang="en-IN" sz="2000" b="1" dirty="0" smtClean="0">
                <a:latin typeface="Segoe UI Light" panose="020B0502040204020203" pitchFamily="34" charset="0"/>
                <a:cs typeface="Segoe UI Light" panose="020B0502040204020203" pitchFamily="34" charset="0"/>
              </a:rPr>
              <a:t>“Aggregate Customers”</a:t>
            </a:r>
            <a:r>
              <a:rPr lang="en-IN" sz="2000" dirty="0" smtClean="0">
                <a:latin typeface="Segoe UI Light" panose="020B0502040204020203" pitchFamily="34" charset="0"/>
                <a:cs typeface="Segoe UI Light" panose="020B0502040204020203" pitchFamily="34" charset="0"/>
              </a:rPr>
              <a:t> by reaching out to them with the right spirit, product and support…</a:t>
            </a:r>
            <a:endParaRPr lang="en-IN" sz="2000" dirty="0">
              <a:latin typeface="Segoe UI Light" panose="020B0502040204020203" pitchFamily="34" charset="0"/>
              <a:cs typeface="Segoe UI Light" panose="020B0502040204020203" pitchFamily="34" charset="0"/>
            </a:endParaRPr>
          </a:p>
        </p:txBody>
      </p:sp>
      <p:sp>
        <p:nvSpPr>
          <p:cNvPr id="7" name="Rectangle 6"/>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4653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a:t>
            </a:r>
            <a:r>
              <a:rPr lang="en-IN" sz="2400" dirty="0" smtClean="0">
                <a:solidFill>
                  <a:schemeClr val="bg1"/>
                </a:solidFill>
                <a:latin typeface="Segoe UI Light" panose="020B0502040204020203" pitchFamily="34" charset="0"/>
                <a:cs typeface="Segoe UI Light" panose="020B0502040204020203" pitchFamily="34" charset="0"/>
              </a:rPr>
              <a:t>Teams in Background</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6574107"/>
          </a:xfrm>
          <a:prstGeom prst="rect">
            <a:avLst/>
          </a:prstGeom>
          <a:noFill/>
        </p:spPr>
        <p:txBody>
          <a:bodyPr wrap="square" rtlCol="0" anchor="t">
            <a:spAutoFit/>
          </a:bodyPr>
          <a:lstStyle/>
          <a:p>
            <a:pPr marL="285750" indent="-285750">
              <a:lnSpc>
                <a:spcPct val="130000"/>
              </a:lnSpc>
              <a:buFont typeface="Wingdings" panose="05000000000000000000" pitchFamily="2" charset="2"/>
              <a:buChar char="ü"/>
            </a:pPr>
            <a:r>
              <a:rPr lang="en-IN" b="1" dirty="0" err="1" smtClean="0">
                <a:latin typeface="Segoe UI Light" panose="020B0502040204020203" pitchFamily="34" charset="0"/>
                <a:cs typeface="Segoe UI Light" panose="020B0502040204020203" pitchFamily="34" charset="0"/>
              </a:rPr>
              <a:t>Gruh</a:t>
            </a:r>
            <a:r>
              <a:rPr lang="en-IN" b="1" dirty="0" smtClean="0">
                <a:latin typeface="Segoe UI Light" panose="020B0502040204020203" pitchFamily="34" charset="0"/>
                <a:cs typeface="Segoe UI Light" panose="020B0502040204020203" pitchFamily="34" charset="0"/>
              </a:rPr>
              <a:t> </a:t>
            </a:r>
            <a:r>
              <a:rPr lang="en-IN" b="1" dirty="0" err="1" smtClean="0">
                <a:latin typeface="Segoe UI Light" panose="020B0502040204020203" pitchFamily="34" charset="0"/>
                <a:cs typeface="Segoe UI Light" panose="020B0502040204020203" pitchFamily="34" charset="0"/>
              </a:rPr>
              <a:t>Saathi</a:t>
            </a:r>
            <a:r>
              <a:rPr lang="en-IN" b="1" dirty="0" smtClean="0">
                <a:latin typeface="Segoe UI Light" panose="020B0502040204020203" pitchFamily="34" charset="0"/>
                <a:cs typeface="Segoe UI Light" panose="020B0502040204020203" pitchFamily="34" charset="0"/>
              </a:rPr>
              <a:t> Business Development Team (Corporate)</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Local NGO Sourcing &amp; Development as Partners – Training, Targets &amp; Performance Monitoring</a:t>
            </a:r>
          </a:p>
          <a:p>
            <a:pPr marL="742950" lvl="1" indent="-285750">
              <a:lnSpc>
                <a:spcPct val="130000"/>
              </a:lnSpc>
              <a:buFont typeface="Wingdings" panose="05000000000000000000" pitchFamily="2" charset="2"/>
              <a:buChar char="ü"/>
            </a:pP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Saathis</a:t>
            </a:r>
            <a:r>
              <a:rPr lang="en-IN" dirty="0" smtClean="0">
                <a:latin typeface="Segoe UI Light" panose="020B0502040204020203" pitchFamily="34" charset="0"/>
                <a:cs typeface="Segoe UI Light" panose="020B0502040204020203" pitchFamily="34" charset="0"/>
              </a:rPr>
              <a:t> Sourcing &amp; Development (Direct) –Training, Targets &amp; Performance Monitoring</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Other Channel Partners Sourcing &amp; Development – Training, Targets &amp; Performance Monitoring</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HFI Sourcing as Partners – Performance Monitoring, New Financial Product Development </a:t>
            </a:r>
            <a:r>
              <a:rPr lang="en-IN" sz="1400" dirty="0" smtClean="0">
                <a:latin typeface="Segoe UI Light" panose="020B0502040204020203" pitchFamily="34" charset="0"/>
                <a:cs typeface="Segoe UI Light" panose="020B0502040204020203" pitchFamily="34" charset="0"/>
              </a:rPr>
              <a:t>(Spot Loan Eligibility &amp; Approval)</a:t>
            </a:r>
            <a:endParaRPr lang="en-IN" dirty="0" smtClean="0">
              <a:latin typeface="Segoe UI Light" panose="020B0502040204020203" pitchFamily="34" charset="0"/>
              <a:cs typeface="Segoe UI Light" panose="020B0502040204020203" pitchFamily="34" charset="0"/>
            </a:endParaRP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Local MFI Sourcing as Partners (for Margin Money) - Performance Monitoring, New Financial Product Development</a:t>
            </a:r>
          </a:p>
          <a:p>
            <a:pPr marL="742950" lvl="1" indent="-285750">
              <a:lnSpc>
                <a:spcPct val="130000"/>
              </a:lnSpc>
              <a:buFont typeface="Wingdings" panose="05000000000000000000" pitchFamily="2" charset="2"/>
              <a:buChar char="ü"/>
            </a:pP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a:t>
            </a:r>
            <a:r>
              <a:rPr lang="en-IN" dirty="0" smtClean="0">
                <a:latin typeface="Segoe UI Light" panose="020B0502040204020203" pitchFamily="34" charset="0"/>
                <a:cs typeface="Segoe UI Light" panose="020B0502040204020203" pitchFamily="34" charset="0"/>
              </a:rPr>
              <a:t> (small) Office Setup at each city and its monitoring</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Corporate Sales Channels, Sales Promotion Activities (Schemes &amp; Gifts, Discounts)</a:t>
            </a:r>
          </a:p>
          <a:p>
            <a:pPr marL="285750" indent="-285750">
              <a:lnSpc>
                <a:spcPct val="130000"/>
              </a:lnSpc>
              <a:buFont typeface="Wingdings" panose="05000000000000000000" pitchFamily="2" charset="2"/>
              <a:buChar char="ü"/>
            </a:pPr>
            <a:r>
              <a:rPr lang="en-IN" b="1" dirty="0" err="1" smtClean="0">
                <a:latin typeface="Segoe UI Light" panose="020B0502040204020203" pitchFamily="34" charset="0"/>
                <a:cs typeface="Segoe UI Light" panose="020B0502040204020203" pitchFamily="34" charset="0"/>
              </a:rPr>
              <a:t>Gruh</a:t>
            </a:r>
            <a:r>
              <a:rPr lang="en-IN" b="1" dirty="0" smtClean="0">
                <a:latin typeface="Segoe UI Light" panose="020B0502040204020203" pitchFamily="34" charset="0"/>
                <a:cs typeface="Segoe UI Light" panose="020B0502040204020203" pitchFamily="34" charset="0"/>
              </a:rPr>
              <a:t> </a:t>
            </a:r>
            <a:r>
              <a:rPr lang="en-IN" b="1" dirty="0" err="1" smtClean="0">
                <a:latin typeface="Segoe UI Light" panose="020B0502040204020203" pitchFamily="34" charset="0"/>
                <a:cs typeface="Segoe UI Light" panose="020B0502040204020203" pitchFamily="34" charset="0"/>
              </a:rPr>
              <a:t>Saathi</a:t>
            </a:r>
            <a:r>
              <a:rPr lang="en-IN" b="1" dirty="0" smtClean="0">
                <a:latin typeface="Segoe UI Light" panose="020B0502040204020203" pitchFamily="34" charset="0"/>
                <a:cs typeface="Segoe UI Light" panose="020B0502040204020203" pitchFamily="34" charset="0"/>
              </a:rPr>
              <a:t> Ground Support Team (Regional / Local)</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Event Management, Local Publicity, Transport, Loan Processing &amp; Support, PMAY Registration, HFI Disbursement Claim based on Stage on site, </a:t>
            </a: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Saathis</a:t>
            </a:r>
            <a:r>
              <a:rPr lang="en-IN" dirty="0" smtClean="0">
                <a:latin typeface="Segoe UI Light" panose="020B0502040204020203" pitchFamily="34" charset="0"/>
                <a:cs typeface="Segoe UI Light" panose="020B0502040204020203" pitchFamily="34" charset="0"/>
              </a:rPr>
              <a:t> Trainings, Performance Monitoring, Query &amp; Complaints, </a:t>
            </a: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Saathis</a:t>
            </a:r>
            <a:r>
              <a:rPr lang="en-IN" dirty="0" smtClean="0">
                <a:latin typeface="Segoe UI Light" panose="020B0502040204020203" pitchFamily="34" charset="0"/>
                <a:cs typeface="Segoe UI Light" panose="020B0502040204020203" pitchFamily="34" charset="0"/>
              </a:rPr>
              <a:t> Pay-outs, Customer Property Legal Documentation (</a:t>
            </a:r>
            <a:r>
              <a:rPr lang="en-IN" dirty="0" err="1" smtClean="0">
                <a:latin typeface="Segoe UI Light" panose="020B0502040204020203" pitchFamily="34" charset="0"/>
                <a:cs typeface="Segoe UI Light" panose="020B0502040204020203" pitchFamily="34" charset="0"/>
              </a:rPr>
              <a:t>Banakhat</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Dastavej</a:t>
            </a:r>
            <a:r>
              <a:rPr lang="en-IN" dirty="0" smtClean="0">
                <a:latin typeface="Segoe UI Light" panose="020B0502040204020203" pitchFamily="34" charset="0"/>
                <a:cs typeface="Segoe UI Light" panose="020B0502040204020203" pitchFamily="34" charset="0"/>
              </a:rPr>
              <a:t>), Customer Possession Support</a:t>
            </a:r>
          </a:p>
          <a:p>
            <a:pPr marL="285750" indent="-285750">
              <a:lnSpc>
                <a:spcPct val="13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Developer Business Development Team (Corporate &amp; Regional / Local)</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New Developer &amp; New Projects Sourcing / Selection, Pricing for </a:t>
            </a:r>
            <a:r>
              <a:rPr lang="en-IN" dirty="0" err="1" smtClean="0">
                <a:latin typeface="Segoe UI Light" panose="020B0502040204020203" pitchFamily="34" charset="0"/>
                <a:cs typeface="Segoe UI Light" panose="020B0502040204020203" pitchFamily="34" charset="0"/>
              </a:rPr>
              <a:t>Gruh</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Saathi</a:t>
            </a:r>
            <a:r>
              <a:rPr lang="en-IN" dirty="0" smtClean="0">
                <a:latin typeface="Segoe UI Light" panose="020B0502040204020203" pitchFamily="34" charset="0"/>
                <a:cs typeface="Segoe UI Light" panose="020B0502040204020203" pitchFamily="34" charset="0"/>
              </a:rPr>
              <a:t>, Developer Contracts, Co-Branding / Project Agreements, Development &amp; Relations Management, Trainings, Marketing Manpower Support for Project, Project Facility / Site Compliance, Branding, etc., Bookings &amp; Pay-ins Monitoring &amp; Follow-ups, Cancellations &amp; Refunds, Complaints, Developer Project Finance Assistance &amp; Tracking, Project Architectural &amp; Engineering Services Assistance / Standardization, Assistance in Project Approvals, Govt. Projects Listing, if they also wish &amp; agree </a:t>
            </a:r>
            <a:endParaRPr lang="en-IN" dirty="0">
              <a:latin typeface="Segoe UI Light" panose="020B0502040204020203" pitchFamily="34" charset="0"/>
              <a:cs typeface="Segoe UI Light" panose="020B0502040204020203" pitchFamily="34" charset="0"/>
            </a:endParaRPr>
          </a:p>
        </p:txBody>
      </p:sp>
      <p:sp>
        <p:nvSpPr>
          <p:cNvPr id="5" name="Rectangle 4">
            <a:hlinkClick r:id="rId2" action="ppaction://hlinksldjump"/>
          </p:cNvPr>
          <p:cNvSpPr/>
          <p:nvPr/>
        </p:nvSpPr>
        <p:spPr>
          <a:xfrm>
            <a:off x="10493612" y="1101198"/>
            <a:ext cx="1327608" cy="338554"/>
          </a:xfrm>
          <a:prstGeom prst="rect">
            <a:avLst/>
          </a:prstGeom>
          <a:solidFill>
            <a:srgbClr val="C00000"/>
          </a:solidFill>
        </p:spPr>
        <p:txBody>
          <a:bodyPr wrap="none">
            <a:spAutoFit/>
          </a:bodyPr>
          <a:lstStyle/>
          <a:p>
            <a:pPr algn="ctr"/>
            <a:r>
              <a:rPr lang="en-IN" sz="1600" dirty="0" smtClean="0">
                <a:solidFill>
                  <a:schemeClr val="bg1"/>
                </a:solidFill>
                <a:latin typeface="Segoe UI Light" panose="020B0502040204020203" pitchFamily="34" charset="0"/>
                <a:cs typeface="Segoe UI Light" panose="020B0502040204020203" pitchFamily="34" charset="0"/>
              </a:rPr>
              <a:t>Click for Next</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1892974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a:solidFill>
                  <a:schemeClr val="bg1"/>
                </a:solidFill>
                <a:latin typeface="Segoe UI Light" panose="020B0502040204020203" pitchFamily="34" charset="0"/>
                <a:cs typeface="Segoe UI Light" panose="020B0502040204020203" pitchFamily="34" charset="0"/>
              </a:rPr>
              <a:t>Gruh</a:t>
            </a:r>
            <a:r>
              <a:rPr lang="en-IN" sz="2400" dirty="0">
                <a:solidFill>
                  <a:schemeClr val="bg1"/>
                </a:solidFill>
                <a:latin typeface="Segoe UI Light" panose="020B0502040204020203" pitchFamily="34" charset="0"/>
                <a:cs typeface="Segoe UI Light" panose="020B0502040204020203" pitchFamily="34" charset="0"/>
              </a:rPr>
              <a:t> </a:t>
            </a:r>
            <a:r>
              <a:rPr lang="en-IN" sz="2400" dirty="0" err="1">
                <a:solidFill>
                  <a:schemeClr val="bg1"/>
                </a:solidFill>
                <a:latin typeface="Segoe UI Light" panose="020B0502040204020203" pitchFamily="34" charset="0"/>
                <a:cs typeface="Segoe UI Light" panose="020B0502040204020203" pitchFamily="34" charset="0"/>
              </a:rPr>
              <a:t>Saathi</a:t>
            </a:r>
            <a:r>
              <a:rPr lang="en-IN" sz="2400" dirty="0">
                <a:solidFill>
                  <a:schemeClr val="bg1"/>
                </a:solidFill>
                <a:latin typeface="Segoe UI Light" panose="020B0502040204020203" pitchFamily="34" charset="0"/>
                <a:cs typeface="Segoe UI Light" panose="020B0502040204020203" pitchFamily="34" charset="0"/>
              </a:rPr>
              <a:t> Teams </a:t>
            </a:r>
            <a:r>
              <a:rPr lang="en-IN" sz="2400" dirty="0" smtClean="0">
                <a:solidFill>
                  <a:schemeClr val="bg1"/>
                </a:solidFill>
                <a:latin typeface="Segoe UI Light" panose="020B0502040204020203" pitchFamily="34" charset="0"/>
                <a:cs typeface="Segoe UI Light" panose="020B0502040204020203" pitchFamily="34" charset="0"/>
              </a:rPr>
              <a:t>in Background - continued -</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8096"/>
            <a:ext cx="12192000" cy="6103209"/>
          </a:xfrm>
          <a:prstGeom prst="rect">
            <a:avLst/>
          </a:prstGeom>
          <a:noFill/>
        </p:spPr>
        <p:txBody>
          <a:bodyPr wrap="square" rtlCol="0" anchor="t">
            <a:spAutoFit/>
          </a:bodyPr>
          <a:lstStyle/>
          <a:p>
            <a:pPr marL="285750" indent="-285750">
              <a:lnSpc>
                <a:spcPct val="13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Developer Compliance Team (Corporate)</a:t>
            </a:r>
          </a:p>
          <a:p>
            <a:pPr marL="742950" lvl="1" indent="-285750">
              <a:lnSpc>
                <a:spcPct val="13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Land / Property Legal Documentation Verification (Title, 7/12), Quality &amp; Timely Completion Monitoring, Criteria for Selection of Project / Developer, Periodic Vigilance / Audits on Projects, Developer’s Statutory Compliance, Legal Support, Property Legal Documentation (</a:t>
            </a:r>
            <a:r>
              <a:rPr lang="en-IN" dirty="0" err="1" smtClean="0">
                <a:latin typeface="Segoe UI Light" panose="020B0502040204020203" pitchFamily="34" charset="0"/>
                <a:cs typeface="Segoe UI Light" panose="020B0502040204020203" pitchFamily="34" charset="0"/>
              </a:rPr>
              <a:t>Banakhat</a:t>
            </a:r>
            <a:r>
              <a:rPr lang="en-IN" dirty="0" smtClean="0">
                <a:latin typeface="Segoe UI Light" panose="020B0502040204020203" pitchFamily="34" charset="0"/>
                <a:cs typeface="Segoe UI Light" panose="020B0502040204020203" pitchFamily="34" charset="0"/>
              </a:rPr>
              <a:t>, </a:t>
            </a:r>
            <a:r>
              <a:rPr lang="en-IN" dirty="0" err="1" smtClean="0">
                <a:latin typeface="Segoe UI Light" panose="020B0502040204020203" pitchFamily="34" charset="0"/>
                <a:cs typeface="Segoe UI Light" panose="020B0502040204020203" pitchFamily="34" charset="0"/>
              </a:rPr>
              <a:t>Dastavej</a:t>
            </a:r>
            <a:r>
              <a:rPr lang="en-IN" dirty="0" smtClean="0">
                <a:latin typeface="Segoe UI Light" panose="020B0502040204020203" pitchFamily="34" charset="0"/>
                <a:cs typeface="Segoe UI Light" panose="020B0502040204020203" pitchFamily="34" charset="0"/>
              </a:rPr>
              <a:t>)</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Information &amp; Communication Technology (ICT) Platform Development Team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CRM Software, Data Analytics</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Website &amp; Mobile App Development &amp; Upgrades, Toll Free Number</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Call Centre – outsourced, training, Call Centre software</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Media &amp; Publicity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National Level Branding &amp; Publicity, Local Level Branding Support, Designing, TVCs, Cable TV, Newspaper, Leaflets &amp; Pamphlets, Roadshows, Hoardings, Displays, Social Media Publicity &amp; Branding, Ad Films, Interview Shoots &amp; Editing </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Finance &amp; Accounts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Pay-ins and Pay-outs Management</a:t>
            </a:r>
          </a:p>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HR &amp; Admin. (Corporate)</a:t>
            </a:r>
          </a:p>
          <a:p>
            <a:pPr marL="742950" lvl="1"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Manpower &amp; Facilities Management</a:t>
            </a:r>
          </a:p>
        </p:txBody>
      </p:sp>
      <p:sp>
        <p:nvSpPr>
          <p:cNvPr id="5" name="Rectangle 4">
            <a:hlinkClick r:id="rId2" action="ppaction://hlinksldjump"/>
          </p:cNvPr>
          <p:cNvSpPr/>
          <p:nvPr/>
        </p:nvSpPr>
        <p:spPr>
          <a:xfrm>
            <a:off x="10493612" y="6355586"/>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6" name="Rectangle 5"/>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396126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Online Support Platform</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0" y="412018"/>
            <a:ext cx="12192000" cy="2354491"/>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ü"/>
            </a:pPr>
            <a:r>
              <a:rPr lang="en-IN" b="1" dirty="0" smtClean="0">
                <a:latin typeface="Segoe UI Light" panose="020B0502040204020203" pitchFamily="34" charset="0"/>
                <a:cs typeface="Segoe UI Light" panose="020B0502040204020203" pitchFamily="34" charset="0"/>
              </a:rPr>
              <a:t>www.GruhSaathi.com</a:t>
            </a:r>
            <a:r>
              <a:rPr lang="en-IN" dirty="0" smtClean="0">
                <a:latin typeface="Segoe UI Light" panose="020B0502040204020203" pitchFamily="34" charset="0"/>
                <a:cs typeface="Segoe UI Light" panose="020B0502040204020203" pitchFamily="34" charset="0"/>
              </a:rPr>
              <a:t> </a:t>
            </a:r>
            <a:r>
              <a:rPr lang="en-IN" b="1" dirty="0" smtClean="0">
                <a:solidFill>
                  <a:srgbClr val="C00000"/>
                </a:solidFill>
                <a:latin typeface="Segoe UI Light" panose="020B0502040204020203" pitchFamily="34" charset="0"/>
                <a:cs typeface="Segoe UI Light" panose="020B0502040204020203" pitchFamily="34" charset="0"/>
              </a:rPr>
              <a:t>Web Portal</a:t>
            </a:r>
            <a:endParaRPr lang="en-IN" dirty="0" smtClean="0">
              <a:solidFill>
                <a:srgbClr val="C00000"/>
              </a:solidFill>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About, Team, Services, Network, Careers, Contact, Download Mobile App</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Videos (</a:t>
            </a:r>
            <a:r>
              <a:rPr lang="en-IN" sz="1600" dirty="0" err="1" smtClean="0">
                <a:latin typeface="Segoe UI Light" panose="020B0502040204020203" pitchFamily="34" charset="0"/>
                <a:cs typeface="Segoe UI Light" panose="020B0502040204020203" pitchFamily="34" charset="0"/>
              </a:rPr>
              <a:t>Youtube</a:t>
            </a:r>
            <a:r>
              <a:rPr lang="en-IN" sz="1600" dirty="0" smtClean="0">
                <a:latin typeface="Segoe UI Light" panose="020B0502040204020203" pitchFamily="34" charset="0"/>
                <a:cs typeface="Segoe UI Light" panose="020B0502040204020203" pitchFamily="34" charset="0"/>
              </a:rPr>
              <a:t> Links to our Channel Videos) – TVC, Customer Feedback Videos, Experience </a:t>
            </a:r>
            <a:r>
              <a:rPr lang="en-IN" sz="1600" dirty="0" err="1" smtClean="0">
                <a:latin typeface="Segoe UI Light" panose="020B0502040204020203" pitchFamily="34" charset="0"/>
                <a:cs typeface="Segoe UI Light" panose="020B0502040204020203" pitchFamily="34" charset="0"/>
              </a:rPr>
              <a:t>GruhSaathi</a:t>
            </a:r>
            <a:endParaRPr lang="en-IN" sz="1600" dirty="0" smtClean="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Become a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endParaRPr lang="en-IN" sz="1600" dirty="0" smtClean="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Project / Affordable Housing Unit Listing &amp; Availability Search</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Login / Register – Customer /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 NGO / GS Staff / Developer / HFI / MFI – Link to Online CRM Portal</a:t>
            </a:r>
          </a:p>
        </p:txBody>
      </p:sp>
      <p:sp>
        <p:nvSpPr>
          <p:cNvPr id="4" name="TextBox 3"/>
          <p:cNvSpPr txBox="1"/>
          <p:nvPr/>
        </p:nvSpPr>
        <p:spPr>
          <a:xfrm>
            <a:off x="0" y="5415833"/>
            <a:ext cx="5800299" cy="1338828"/>
          </a:xfrm>
          <a:prstGeom prst="rect">
            <a:avLst/>
          </a:prstGeom>
          <a:noFill/>
        </p:spPr>
        <p:txBody>
          <a:bodyPr wrap="square" rtlCol="0" anchor="t">
            <a:spAutoFit/>
          </a:bodyPr>
          <a:lstStyle/>
          <a:p>
            <a:pPr marL="742950" lvl="1" indent="-285750">
              <a:lnSpc>
                <a:spcPct val="150000"/>
              </a:lnSpc>
              <a:buFont typeface="Wingdings" panose="05000000000000000000" pitchFamily="2" charset="2"/>
              <a:buChar char="ü"/>
            </a:pPr>
            <a:r>
              <a:rPr lang="en-IN" b="1" dirty="0" smtClean="0">
                <a:solidFill>
                  <a:srgbClr val="C00000"/>
                </a:solidFill>
                <a:latin typeface="Segoe UI Light" panose="020B0502040204020203" pitchFamily="34" charset="0"/>
                <a:cs typeface="Segoe UI Light" panose="020B0502040204020203" pitchFamily="34" charset="0"/>
              </a:rPr>
              <a:t>Online CRM </a:t>
            </a:r>
            <a:r>
              <a:rPr lang="en-IN" dirty="0" smtClean="0">
                <a:latin typeface="Segoe UI Light" panose="020B0502040204020203" pitchFamily="34" charset="0"/>
                <a:cs typeface="Segoe UI Light" panose="020B0502040204020203" pitchFamily="34" charset="0"/>
              </a:rPr>
              <a:t>Platform now &amp; ERP Platform later</a:t>
            </a:r>
          </a:p>
          <a:p>
            <a:pPr marL="742950" lvl="1" indent="-285750">
              <a:lnSpc>
                <a:spcPct val="150000"/>
              </a:lnSpc>
              <a:buFont typeface="Wingdings" panose="05000000000000000000" pitchFamily="2" charset="2"/>
              <a:buChar char="ü"/>
            </a:pPr>
            <a:r>
              <a:rPr lang="en-IN" b="1" dirty="0" smtClean="0">
                <a:solidFill>
                  <a:srgbClr val="C00000"/>
                </a:solidFill>
                <a:latin typeface="Segoe UI Light" panose="020B0502040204020203" pitchFamily="34" charset="0"/>
                <a:cs typeface="Segoe UI Light" panose="020B0502040204020203" pitchFamily="34" charset="0"/>
              </a:rPr>
              <a:t>Toll Free Number</a:t>
            </a:r>
            <a:r>
              <a:rPr lang="en-IN" dirty="0" smtClean="0">
                <a:latin typeface="Segoe UI Light" panose="020B0502040204020203" pitchFamily="34" charset="0"/>
                <a:cs typeface="Segoe UI Light" panose="020B0502040204020203" pitchFamily="34" charset="0"/>
              </a:rPr>
              <a:t> supported by a </a:t>
            </a:r>
            <a:r>
              <a:rPr lang="en-IN" b="1" dirty="0" smtClean="0">
                <a:solidFill>
                  <a:srgbClr val="C00000"/>
                </a:solidFill>
                <a:latin typeface="Segoe UI Light" panose="020B0502040204020203" pitchFamily="34" charset="0"/>
                <a:cs typeface="Segoe UI Light" panose="020B0502040204020203" pitchFamily="34" charset="0"/>
              </a:rPr>
              <a:t>Call Centre</a:t>
            </a:r>
          </a:p>
          <a:p>
            <a:pPr marL="742950" lvl="1" indent="-285750">
              <a:lnSpc>
                <a:spcPct val="150000"/>
              </a:lnSpc>
              <a:buFont typeface="Wingdings" panose="05000000000000000000" pitchFamily="2" charset="2"/>
              <a:buChar char="ü"/>
            </a:pPr>
            <a:r>
              <a:rPr lang="en-IN" b="1" dirty="0" smtClean="0">
                <a:solidFill>
                  <a:srgbClr val="C00000"/>
                </a:solidFill>
                <a:latin typeface="Segoe UI Light" panose="020B0502040204020203" pitchFamily="34" charset="0"/>
                <a:cs typeface="Segoe UI Light" panose="020B0502040204020203" pitchFamily="34" charset="0"/>
              </a:rPr>
              <a:t>Social Media </a:t>
            </a:r>
            <a:r>
              <a:rPr lang="en-IN" dirty="0" smtClean="0">
                <a:latin typeface="Segoe UI Light" panose="020B0502040204020203" pitchFamily="34" charset="0"/>
                <a:cs typeface="Segoe UI Light" panose="020B0502040204020203" pitchFamily="34" charset="0"/>
              </a:rPr>
              <a:t>platform</a:t>
            </a:r>
          </a:p>
        </p:txBody>
      </p:sp>
      <p:sp>
        <p:nvSpPr>
          <p:cNvPr id="5" name="TextBox 4"/>
          <p:cNvSpPr txBox="1"/>
          <p:nvPr/>
        </p:nvSpPr>
        <p:spPr>
          <a:xfrm>
            <a:off x="0" y="2743848"/>
            <a:ext cx="12192000" cy="2677656"/>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ü"/>
            </a:pPr>
            <a:r>
              <a:rPr lang="en-IN" b="1" dirty="0" err="1" smtClean="0">
                <a:latin typeface="Segoe UI Light" panose="020B0502040204020203" pitchFamily="34" charset="0"/>
                <a:cs typeface="Segoe UI Light" panose="020B0502040204020203" pitchFamily="34" charset="0"/>
              </a:rPr>
              <a:t>GruhSaathi</a:t>
            </a:r>
            <a:r>
              <a:rPr lang="en-IN" b="1" dirty="0" smtClean="0">
                <a:latin typeface="Segoe UI Light" panose="020B0502040204020203" pitchFamily="34" charset="0"/>
                <a:cs typeface="Segoe UI Light" panose="020B0502040204020203" pitchFamily="34" charset="0"/>
              </a:rPr>
              <a:t> </a:t>
            </a:r>
            <a:r>
              <a:rPr lang="en-IN" b="1" dirty="0" smtClean="0">
                <a:solidFill>
                  <a:srgbClr val="C00000"/>
                </a:solidFill>
                <a:latin typeface="Segoe UI Light" panose="020B0502040204020203" pitchFamily="34" charset="0"/>
                <a:cs typeface="Segoe UI Light" panose="020B0502040204020203" pitchFamily="34" charset="0"/>
              </a:rPr>
              <a:t>Mobile App</a:t>
            </a:r>
            <a:endParaRPr lang="en-IN" dirty="0" smtClean="0">
              <a:solidFill>
                <a:srgbClr val="C00000"/>
              </a:solidFill>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About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endParaRPr lang="en-IN" sz="1600" dirty="0" smtClean="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Register / Welcome</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My Dash Board – Reminders, Upcoming Events, News, Status </a:t>
            </a:r>
            <a:r>
              <a:rPr lang="en-IN" sz="1400" dirty="0" smtClean="0">
                <a:latin typeface="Segoe UI Light" panose="020B0502040204020203" pitchFamily="34" charset="0"/>
                <a:cs typeface="Segoe UI Light" panose="020B0502040204020203" pitchFamily="34" charset="0"/>
              </a:rPr>
              <a:t>(New Lead, Current Leads, Completed Bookings, Pending Actions)…. </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My Earning, My Target – Graphical Trend Analysis</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Request a Service, Raise a Query</a:t>
            </a:r>
          </a:p>
          <a:p>
            <a:pPr marL="742950" lvl="1" indent="-285750">
              <a:lnSpc>
                <a:spcPct val="150000"/>
              </a:lnSpc>
              <a:buFont typeface="Wingdings" panose="05000000000000000000" pitchFamily="2" charset="2"/>
              <a:buChar char="ü"/>
            </a:pPr>
            <a:r>
              <a:rPr lang="en-IN" sz="1600" dirty="0" smtClean="0">
                <a:latin typeface="Segoe UI Light" panose="020B0502040204020203" pitchFamily="34" charset="0"/>
                <a:cs typeface="Segoe UI Light" panose="020B0502040204020203" pitchFamily="34" charset="0"/>
              </a:rPr>
              <a:t>View Desktop Site</a:t>
            </a:r>
          </a:p>
        </p:txBody>
      </p:sp>
      <p:sp>
        <p:nvSpPr>
          <p:cNvPr id="6" name="TextBox 5"/>
          <p:cNvSpPr txBox="1"/>
          <p:nvPr/>
        </p:nvSpPr>
        <p:spPr>
          <a:xfrm>
            <a:off x="5907314" y="5537341"/>
            <a:ext cx="6141384" cy="1200329"/>
          </a:xfrm>
          <a:prstGeom prst="rect">
            <a:avLst/>
          </a:prstGeom>
          <a:solidFill>
            <a:schemeClr val="bg2">
              <a:lumMod val="90000"/>
            </a:schemeClr>
          </a:solidFill>
          <a:ln>
            <a:noFill/>
          </a:ln>
        </p:spPr>
        <p:txBody>
          <a:bodyPr wrap="square" rtlCol="0" anchor="t">
            <a:spAutoFit/>
          </a:bodyPr>
          <a:lstStyle/>
          <a:p>
            <a:pPr marL="285750" indent="-285750">
              <a:lnSpc>
                <a:spcPct val="150000"/>
              </a:lnSpc>
              <a:buFont typeface="Wingdings" panose="05000000000000000000" pitchFamily="2" charset="2"/>
              <a:buChar char="Ø"/>
            </a:pPr>
            <a:r>
              <a:rPr lang="en-IN" sz="1600" b="1" dirty="0" smtClean="0">
                <a:latin typeface="Segoe UI Light" panose="020B0502040204020203" pitchFamily="34" charset="0"/>
                <a:cs typeface="Segoe UI Light" panose="020B0502040204020203" pitchFamily="34" charset="0"/>
              </a:rPr>
              <a:t>Development </a:t>
            </a:r>
            <a:r>
              <a:rPr lang="en-IN" sz="1400" dirty="0" smtClean="0">
                <a:latin typeface="Segoe UI Light" panose="020B0502040204020203" pitchFamily="34" charset="0"/>
                <a:cs typeface="Segoe UI Light" panose="020B0502040204020203" pitchFamily="34" charset="0"/>
              </a:rPr>
              <a:t>(Website, CRM, Mobile App &amp; Analytics)</a:t>
            </a:r>
            <a:endParaRPr lang="en-IN" sz="1600"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Ø"/>
            </a:pPr>
            <a:r>
              <a:rPr lang="en-IN" sz="1600" b="1" dirty="0" smtClean="0">
                <a:latin typeface="Segoe UI Light" panose="020B0502040204020203" pitchFamily="34" charset="0"/>
                <a:cs typeface="Segoe UI Light" panose="020B0502040204020203" pitchFamily="34" charset="0"/>
              </a:rPr>
              <a:t>Call Centre</a:t>
            </a:r>
            <a:endParaRPr lang="en-IN" sz="1600"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Ø"/>
            </a:pPr>
            <a:r>
              <a:rPr lang="en-IN" sz="1600" b="1" dirty="0" smtClean="0">
                <a:latin typeface="Segoe UI Light" panose="020B0502040204020203" pitchFamily="34" charset="0"/>
                <a:cs typeface="Segoe UI Light" panose="020B0502040204020203" pitchFamily="34" charset="0"/>
              </a:rPr>
              <a:t>Media &amp; Publicity </a:t>
            </a:r>
            <a:r>
              <a:rPr lang="en-IN" sz="1400" dirty="0" smtClean="0">
                <a:latin typeface="Segoe UI Light" panose="020B0502040204020203" pitchFamily="34" charset="0"/>
                <a:cs typeface="Segoe UI Light" panose="020B0502040204020203" pitchFamily="34" charset="0"/>
              </a:rPr>
              <a:t>(Video Materials, Event Shoots, TVCs &amp; many more)</a:t>
            </a:r>
            <a:endParaRPr lang="en-IN" sz="1600" dirty="0" smtClean="0">
              <a:latin typeface="Segoe UI Light" panose="020B0502040204020203" pitchFamily="34" charset="0"/>
              <a:cs typeface="Segoe UI Light" panose="020B0502040204020203" pitchFamily="34" charset="0"/>
            </a:endParaRPr>
          </a:p>
        </p:txBody>
      </p:sp>
      <p:sp>
        <p:nvSpPr>
          <p:cNvPr id="8" name="Rectangle 7">
            <a:hlinkClick r:id="rId2" action="ppaction://hlinksldjump"/>
          </p:cNvPr>
          <p:cNvSpPr/>
          <p:nvPr/>
        </p:nvSpPr>
        <p:spPr>
          <a:xfrm>
            <a:off x="10475832" y="4971592"/>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9" name="Rectangle 8"/>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Tree>
    <p:extLst>
      <p:ext uri="{BB962C8B-B14F-4D97-AF65-F5344CB8AC3E}">
        <p14:creationId xmlns:p14="http://schemas.microsoft.com/office/powerpoint/2010/main" val="218082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Social Impact that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would make</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8" name="Rectangle 7">
            <a:hlinkClick r:id="rId2" action="ppaction://hlinksldjump"/>
          </p:cNvPr>
          <p:cNvSpPr/>
          <p:nvPr/>
        </p:nvSpPr>
        <p:spPr>
          <a:xfrm>
            <a:off x="10762792" y="6403754"/>
            <a:ext cx="1327608"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a:t>
            </a:r>
            <a:r>
              <a:rPr lang="en-IN" sz="1600" dirty="0" smtClean="0">
                <a:solidFill>
                  <a:schemeClr val="bg1"/>
                </a:solidFill>
                <a:latin typeface="Segoe UI Light" panose="020B0502040204020203" pitchFamily="34" charset="0"/>
                <a:cs typeface="Segoe UI Light" panose="020B0502040204020203" pitchFamily="34" charset="0"/>
              </a:rPr>
              <a:t>for Next</a:t>
            </a:r>
            <a:endParaRPr lang="en-IN" sz="1600" dirty="0">
              <a:solidFill>
                <a:schemeClr val="bg1"/>
              </a:solidFill>
            </a:endParaRPr>
          </a:p>
        </p:txBody>
      </p:sp>
      <p:sp>
        <p:nvSpPr>
          <p:cNvPr id="9" name="Rectangle 8"/>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
        <p:nvSpPr>
          <p:cNvPr id="7" name="Rectangle 6"/>
          <p:cNvSpPr/>
          <p:nvPr/>
        </p:nvSpPr>
        <p:spPr>
          <a:xfrm>
            <a:off x="100084" y="416602"/>
            <a:ext cx="11990316" cy="6156429"/>
          </a:xfrm>
          <a:prstGeom prst="rect">
            <a:avLst/>
          </a:prstGeom>
        </p:spPr>
        <p:txBody>
          <a:bodyPr wrap="square">
            <a:spAutoFit/>
          </a:bodyPr>
          <a:lstStyle/>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Affordable Housing &amp; Household Stability</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Nearly 20 million Indian households require basic decent housing. Access to decent, affordable housing would provide critical stability for these families, and lower the risk that vulnerable families become homeless.</a:t>
            </a: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Affordable Housing, Asset Creation &amp; Economic Security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Affordable housing enables asset creation and better </a:t>
            </a:r>
            <a:r>
              <a:rPr lang="en-IN" dirty="0" smtClean="0">
                <a:latin typeface="Segoe UI Light" panose="020B0502040204020203" pitchFamily="34" charset="0"/>
                <a:ea typeface="Calibri" panose="020F0502020204030204" pitchFamily="34" charset="0"/>
                <a:cs typeface="Segoe UI Light" panose="020B0502040204020203" pitchFamily="34" charset="0"/>
              </a:rPr>
              <a:t>-</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Housing Stability &amp; Education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Housing instability can seriously jeopardize children’s performance and success in school, and contribute to long-lasting achievement gaps. Quality affordable housing helps create a stable environment for children, contributing to improved educational outcomes. </a:t>
            </a: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Housing Stability &amp; Health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Housing instability and homelessness have serious negative impacts on child and adult health. Affordable housing can improve health by providing stability, freeing up resources for food and health care and increasing access to amenities in quality </a:t>
            </a:r>
            <a:r>
              <a:rPr lang="en-IN" dirty="0" smtClean="0">
                <a:latin typeface="Segoe UI Light" panose="020B0502040204020203" pitchFamily="34" charset="0"/>
                <a:ea typeface="Calibri" panose="020F0502020204030204" pitchFamily="34" charset="0"/>
                <a:cs typeface="Segoe UI Light" panose="020B0502040204020203" pitchFamily="34" charset="0"/>
              </a:rPr>
              <a:t>neighbourhoods.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Energy Efficiency Improvements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Energy efficient improvements reduce the long-term operating costs of multifamily buildings. This helps to stabilize the portfolios of affordable housing </a:t>
            </a:r>
            <a:r>
              <a:rPr lang="en-IN" dirty="0" smtClean="0">
                <a:latin typeface="Segoe UI Light" panose="020B0502040204020203" pitchFamily="34" charset="0"/>
                <a:ea typeface="Calibri" panose="020F0502020204030204" pitchFamily="34" charset="0"/>
                <a:cs typeface="Segoe UI Light" panose="020B0502040204020203" pitchFamily="34" charset="0"/>
              </a:rPr>
              <a:t>providers</a:t>
            </a:r>
          </a:p>
          <a:p>
            <a:pPr>
              <a:lnSpc>
                <a:spcPct val="107000"/>
              </a:lnSpc>
              <a:spcAft>
                <a:spcPts val="800"/>
              </a:spcAft>
            </a:pPr>
            <a:r>
              <a:rPr lang="en-IN" b="1" dirty="0" smtClean="0">
                <a:latin typeface="Segoe UI Light" panose="020B0502040204020203" pitchFamily="34" charset="0"/>
                <a:ea typeface="Calibri" panose="020F0502020204030204" pitchFamily="34" charset="0"/>
                <a:cs typeface="Segoe UI Light" panose="020B0502040204020203" pitchFamily="34" charset="0"/>
              </a:rPr>
              <a:t>Employment Generation</a:t>
            </a:r>
            <a:endParaRPr lang="en-IN" b="1" dirty="0">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649060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49647"/>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Social Impact that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would make</a:t>
            </a:r>
            <a:endParaRPr lang="en-IN" sz="2400" dirty="0">
              <a:solidFill>
                <a:schemeClr val="bg1"/>
              </a:solidFill>
              <a:latin typeface="Segoe UI Light" panose="020B0502040204020203" pitchFamily="34" charset="0"/>
              <a:cs typeface="Segoe UI Light" panose="020B0502040204020203" pitchFamily="34" charset="0"/>
            </a:endParaRPr>
          </a:p>
        </p:txBody>
      </p:sp>
      <p:sp>
        <p:nvSpPr>
          <p:cNvPr id="8" name="Rectangle 7">
            <a:hlinkClick r:id="rId2" action="ppaction://hlinksldjump"/>
          </p:cNvPr>
          <p:cNvSpPr/>
          <p:nvPr/>
        </p:nvSpPr>
        <p:spPr>
          <a:xfrm>
            <a:off x="10403537" y="6309073"/>
            <a:ext cx="1572866" cy="338554"/>
          </a:xfrm>
          <a:prstGeom prst="rect">
            <a:avLst/>
          </a:prstGeom>
          <a:solidFill>
            <a:srgbClr val="C00000"/>
          </a:solidFill>
        </p:spPr>
        <p:txBody>
          <a:bodyPr wrap="none">
            <a:spAutoFit/>
          </a:bodyPr>
          <a:lstStyle/>
          <a:p>
            <a:r>
              <a:rPr lang="en-IN" sz="1600" dirty="0" smtClean="0">
                <a:solidFill>
                  <a:schemeClr val="bg1"/>
                </a:solidFill>
                <a:latin typeface="Segoe UI Light" panose="020B0502040204020203" pitchFamily="34" charset="0"/>
                <a:cs typeface="Segoe UI Light" panose="020B0502040204020203" pitchFamily="34" charset="0"/>
              </a:rPr>
              <a:t>Click to Go Back</a:t>
            </a:r>
            <a:endParaRPr lang="en-IN" sz="1600" dirty="0">
              <a:solidFill>
                <a:schemeClr val="bg1"/>
              </a:solidFill>
            </a:endParaRPr>
          </a:p>
        </p:txBody>
      </p:sp>
      <p:sp>
        <p:nvSpPr>
          <p:cNvPr id="9" name="Rectangle 8"/>
          <p:cNvSpPr/>
          <p:nvPr/>
        </p:nvSpPr>
        <p:spPr>
          <a:xfrm>
            <a:off x="10187939" y="-5423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54232"/>
            <a:ext cx="686033" cy="464400"/>
          </a:xfrm>
          <a:prstGeom prst="rect">
            <a:avLst/>
          </a:prstGeom>
        </p:spPr>
      </p:pic>
      <p:sp>
        <p:nvSpPr>
          <p:cNvPr id="7" name="Rectangle 6"/>
          <p:cNvSpPr/>
          <p:nvPr/>
        </p:nvSpPr>
        <p:spPr>
          <a:xfrm>
            <a:off x="100084" y="416602"/>
            <a:ext cx="11990316" cy="5757474"/>
          </a:xfrm>
          <a:prstGeom prst="rect">
            <a:avLst/>
          </a:prstGeom>
        </p:spPr>
        <p:txBody>
          <a:bodyPr wrap="square">
            <a:spAutoFit/>
          </a:bodyPr>
          <a:lstStyle/>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Affordable Housing &amp; Household Stability</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Nearly 20 million Indian households require basic decent housing. Access to decent, affordable housing would provide critical stability for these families, and lower the risk that vulnerable families become homeless.</a:t>
            </a: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Affordable Housing, Asset Creation &amp; Economic Security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Affordable housing enables asset creation and better </a:t>
            </a:r>
            <a:r>
              <a:rPr lang="en-IN" dirty="0" smtClean="0">
                <a:latin typeface="Segoe UI Light" panose="020B0502040204020203" pitchFamily="34" charset="0"/>
                <a:ea typeface="Calibri" panose="020F0502020204030204" pitchFamily="34" charset="0"/>
                <a:cs typeface="Segoe UI Light" panose="020B0502040204020203" pitchFamily="34" charset="0"/>
              </a:rPr>
              <a:t>-</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Housing Stability &amp; Education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Housing instability can seriously jeopardize children’s performance and success in school, and contribute to long-lasting achievement gaps. Quality affordable housing helps create a stable environment for children, contributing to improved educational outcomes. </a:t>
            </a: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Housing Stability &amp; Health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Housing instability and homelessness have serious negative impacts on child and adult health. Affordable housing can improve health by providing stability, freeing up resources for food and health care and increasing access to amenities in quality </a:t>
            </a:r>
            <a:r>
              <a:rPr lang="en-IN" dirty="0" smtClean="0">
                <a:latin typeface="Segoe UI Light" panose="020B0502040204020203" pitchFamily="34" charset="0"/>
                <a:ea typeface="Calibri" panose="020F0502020204030204" pitchFamily="34" charset="0"/>
                <a:cs typeface="Segoe UI Light" panose="020B0502040204020203" pitchFamily="34" charset="0"/>
              </a:rPr>
              <a:t>neighbourhoods.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b="1" dirty="0">
                <a:latin typeface="Segoe UI Light" panose="020B0502040204020203" pitchFamily="34" charset="0"/>
                <a:ea typeface="Calibri" panose="020F0502020204030204" pitchFamily="34" charset="0"/>
                <a:cs typeface="Segoe UI Light" panose="020B0502040204020203" pitchFamily="34" charset="0"/>
              </a:rPr>
              <a:t>Energy Efficiency Improvements </a:t>
            </a:r>
            <a:endParaRPr lang="en-IN" dirty="0">
              <a:latin typeface="Segoe UI Light" panose="020B0502040204020203" pitchFamily="34" charset="0"/>
              <a:ea typeface="Calibri" panose="020F0502020204030204" pitchFamily="34" charset="0"/>
              <a:cs typeface="Segoe UI Light" panose="020B0502040204020203" pitchFamily="34" charset="0"/>
            </a:endParaRPr>
          </a:p>
          <a:p>
            <a:pPr>
              <a:lnSpc>
                <a:spcPct val="107000"/>
              </a:lnSpc>
              <a:spcAft>
                <a:spcPts val="800"/>
              </a:spcAft>
            </a:pPr>
            <a:r>
              <a:rPr lang="en-IN" dirty="0">
                <a:latin typeface="Segoe UI Light" panose="020B0502040204020203" pitchFamily="34" charset="0"/>
                <a:ea typeface="Calibri" panose="020F0502020204030204" pitchFamily="34" charset="0"/>
                <a:cs typeface="Segoe UI Light" panose="020B0502040204020203" pitchFamily="34" charset="0"/>
              </a:rPr>
              <a:t>Energy efficient improvements reduce the long-term operating costs of multifamily buildings. This helps to stabilize the portfolios of affordable housing </a:t>
            </a:r>
            <a:r>
              <a:rPr lang="en-IN" dirty="0" smtClean="0">
                <a:latin typeface="Segoe UI Light" panose="020B0502040204020203" pitchFamily="34" charset="0"/>
                <a:ea typeface="Calibri" panose="020F0502020204030204" pitchFamily="34" charset="0"/>
                <a:cs typeface="Segoe UI Light" panose="020B0502040204020203" pitchFamily="34" charset="0"/>
              </a:rPr>
              <a:t>providers</a:t>
            </a:r>
            <a:endParaRPr lang="en-IN" dirty="0">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150646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a:solidFill>
                  <a:schemeClr val="bg1"/>
                </a:solidFill>
                <a:latin typeface="Segoe UI Semilight" panose="020B0402040204020203" pitchFamily="34" charset="0"/>
                <a:cs typeface="Segoe UI Semilight" panose="020B0402040204020203" pitchFamily="34" charset="0"/>
              </a:rPr>
              <a:t>S</a:t>
            </a:r>
            <a:r>
              <a:rPr lang="en-IN" sz="2400" dirty="0" smtClean="0">
                <a:solidFill>
                  <a:schemeClr val="bg1"/>
                </a:solidFill>
                <a:latin typeface="Segoe UI Semilight" panose="020B0402040204020203" pitchFamily="34" charset="0"/>
                <a:cs typeface="Segoe UI Semilight" panose="020B0402040204020203" pitchFamily="34" charset="0"/>
              </a:rPr>
              <a:t>WOT Analysis</a:t>
            </a:r>
          </a:p>
        </p:txBody>
      </p:sp>
      <p:sp>
        <p:nvSpPr>
          <p:cNvPr id="2" name="Rectangle 1"/>
          <p:cNvSpPr/>
          <p:nvPr/>
        </p:nvSpPr>
        <p:spPr>
          <a:xfrm>
            <a:off x="0" y="461666"/>
            <a:ext cx="1093761"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Strengths</a:t>
            </a:r>
            <a:endParaRPr lang="en-IN" dirty="0"/>
          </a:p>
        </p:txBody>
      </p:sp>
      <p:sp>
        <p:nvSpPr>
          <p:cNvPr id="8" name="Rectangle 7"/>
          <p:cNvSpPr/>
          <p:nvPr/>
        </p:nvSpPr>
        <p:spPr>
          <a:xfrm>
            <a:off x="6157417" y="461666"/>
            <a:ext cx="1343316"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Weaknesses</a:t>
            </a:r>
            <a:endParaRPr lang="en-IN" dirty="0"/>
          </a:p>
        </p:txBody>
      </p:sp>
      <p:sp>
        <p:nvSpPr>
          <p:cNvPr id="9" name="Rectangle 8"/>
          <p:cNvSpPr/>
          <p:nvPr/>
        </p:nvSpPr>
        <p:spPr>
          <a:xfrm>
            <a:off x="-1" y="3589278"/>
            <a:ext cx="1525289"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Opportunities</a:t>
            </a:r>
            <a:endParaRPr lang="en-IN" dirty="0"/>
          </a:p>
        </p:txBody>
      </p:sp>
      <p:sp>
        <p:nvSpPr>
          <p:cNvPr id="10" name="Rectangle 9"/>
          <p:cNvSpPr/>
          <p:nvPr/>
        </p:nvSpPr>
        <p:spPr>
          <a:xfrm>
            <a:off x="6157417" y="3589278"/>
            <a:ext cx="1525289" cy="369332"/>
          </a:xfrm>
          <a:prstGeom prst="rect">
            <a:avLst/>
          </a:prstGeom>
        </p:spPr>
        <p:txBody>
          <a:bodyPr wrap="none">
            <a:spAutoFit/>
          </a:bodyPr>
          <a:lstStyle/>
          <a:p>
            <a:r>
              <a:rPr lang="en-IN" b="1" dirty="0" smtClean="0">
                <a:latin typeface="Segoe UI Light" panose="020B0502040204020203" pitchFamily="34" charset="0"/>
                <a:cs typeface="Segoe UI Light" panose="020B0502040204020203" pitchFamily="34" charset="0"/>
              </a:rPr>
              <a:t>Opportunities</a:t>
            </a:r>
            <a:endParaRPr lang="en-IN" dirty="0"/>
          </a:p>
        </p:txBody>
      </p:sp>
      <p:cxnSp>
        <p:nvCxnSpPr>
          <p:cNvPr id="5" name="Straight Connector 4"/>
          <p:cNvCxnSpPr/>
          <p:nvPr/>
        </p:nvCxnSpPr>
        <p:spPr>
          <a:xfrm>
            <a:off x="6096000" y="461666"/>
            <a:ext cx="0" cy="6239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0" y="3507477"/>
            <a:ext cx="12066478" cy="27296"/>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11282547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Light" panose="020B0502040204020203" pitchFamily="34" charset="0"/>
                <a:cs typeface="Segoe UI Light" panose="020B0502040204020203" pitchFamily="34" charset="0"/>
              </a:rPr>
              <a:t>How </a:t>
            </a:r>
            <a:r>
              <a:rPr lang="en-IN" sz="2400" dirty="0">
                <a:solidFill>
                  <a:schemeClr val="bg1"/>
                </a:solidFill>
                <a:latin typeface="Segoe UI Light" panose="020B0502040204020203" pitchFamily="34" charset="0"/>
                <a:cs typeface="Segoe UI Light" panose="020B0502040204020203" pitchFamily="34" charset="0"/>
              </a:rPr>
              <a:t>NGOs </a:t>
            </a:r>
            <a:r>
              <a:rPr lang="en-IN" sz="2400" dirty="0" smtClean="0">
                <a:solidFill>
                  <a:schemeClr val="bg1"/>
                </a:solidFill>
                <a:latin typeface="Segoe UI Light" panose="020B0502040204020203" pitchFamily="34" charset="0"/>
                <a:cs typeface="Segoe UI Light" panose="020B0502040204020203" pitchFamily="34" charset="0"/>
              </a:rPr>
              <a:t>&amp; MFIs would engage with </a:t>
            </a:r>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and get benefitted</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Rectangle 13"/>
          <p:cNvSpPr/>
          <p:nvPr/>
        </p:nvSpPr>
        <p:spPr>
          <a:xfrm rot="16200000">
            <a:off x="-1705880" y="3424998"/>
            <a:ext cx="3801938" cy="338554"/>
          </a:xfrm>
          <a:prstGeom prst="rect">
            <a:avLst/>
          </a:prstGeom>
        </p:spPr>
        <p:txBody>
          <a:bodyPr wrap="none">
            <a:spAutoFit/>
          </a:bodyPr>
          <a:lstStyle/>
          <a:p>
            <a:r>
              <a:rPr lang="en-IN" sz="1600" dirty="0" smtClean="0">
                <a:latin typeface="Segoe UI Light" panose="020B0502040204020203" pitchFamily="34" charset="0"/>
                <a:cs typeface="Segoe UI Light" panose="020B0502040204020203" pitchFamily="34" charset="0"/>
              </a:rPr>
              <a:t>Front-end Activity Flow w.r.t. NGOs &amp; MFIs</a:t>
            </a:r>
            <a:endParaRPr lang="en-IN" sz="1600" dirty="0"/>
          </a:p>
        </p:txBody>
      </p:sp>
      <p:grpSp>
        <p:nvGrpSpPr>
          <p:cNvPr id="57" name="Group 56"/>
          <p:cNvGrpSpPr/>
          <p:nvPr/>
        </p:nvGrpSpPr>
        <p:grpSpPr>
          <a:xfrm>
            <a:off x="426900" y="614421"/>
            <a:ext cx="11335237" cy="6062858"/>
            <a:chOff x="426900" y="614421"/>
            <a:chExt cx="11335237" cy="6062858"/>
          </a:xfrm>
        </p:grpSpPr>
        <p:sp>
          <p:nvSpPr>
            <p:cNvPr id="5" name="TextBox 4"/>
            <p:cNvSpPr txBox="1"/>
            <p:nvPr/>
          </p:nvSpPr>
          <p:spPr>
            <a:xfrm>
              <a:off x="426900" y="614421"/>
              <a:ext cx="1132955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NGOs &amp; MFIs working with Target Customer Groups would be invited for Presenting the Concept and How they can Contribute and Benefit</a:t>
              </a:r>
            </a:p>
          </p:txBody>
        </p:sp>
        <p:sp>
          <p:nvSpPr>
            <p:cNvPr id="9" name="TextBox 8"/>
            <p:cNvSpPr txBox="1"/>
            <p:nvPr/>
          </p:nvSpPr>
          <p:spPr>
            <a:xfrm>
              <a:off x="429757" y="1381698"/>
              <a:ext cx="11329554" cy="1292662"/>
            </a:xfrm>
            <a:prstGeom prst="rect">
              <a:avLst/>
            </a:prstGeom>
            <a:solidFill>
              <a:schemeClr val="bg2"/>
            </a:solidFill>
            <a:ln>
              <a:solidFill>
                <a:schemeClr val="bg2">
                  <a:lumMod val="50000"/>
                </a:schemeClr>
              </a:solidFill>
            </a:ln>
          </p:spPr>
          <p:txBody>
            <a:bodyPr wrap="square" rtlCol="0" anchor="ctr">
              <a:spAutoFit/>
            </a:bodyPr>
            <a:lstStyle/>
            <a:p>
              <a:pPr algn="ctr"/>
              <a:r>
                <a:rPr lang="en-IN" sz="1600" dirty="0" smtClean="0">
                  <a:latin typeface="Segoe UI Light" panose="020B0502040204020203" pitchFamily="34" charset="0"/>
                  <a:cs typeface="Segoe UI Light" panose="020B0502040204020203" pitchFamily="34" charset="0"/>
                </a:rPr>
                <a:t>If they are Interested in the Concept, they are Enrolled based on our Criteria for Registration of NGOs &amp; MFIs considering:</a:t>
              </a:r>
            </a:p>
            <a:p>
              <a:pPr marL="2571750" lvl="5" indent="-285750">
                <a:buFontTx/>
                <a:buChar char="-"/>
              </a:pPr>
              <a:r>
                <a:rPr lang="en-IN" sz="1600" dirty="0" smtClean="0">
                  <a:latin typeface="Segoe UI Light" panose="020B0502040204020203" pitchFamily="34" charset="0"/>
                  <a:cs typeface="Segoe UI Light" panose="020B0502040204020203" pitchFamily="34" charset="0"/>
                </a:rPr>
                <a:t>Locality of their Operation and Outreach</a:t>
              </a:r>
            </a:p>
            <a:p>
              <a:pPr marL="2571750" lvl="5" indent="-285750">
                <a:buFontTx/>
                <a:buChar char="-"/>
              </a:pPr>
              <a:r>
                <a:rPr lang="en-IN" sz="1600" dirty="0" smtClean="0">
                  <a:latin typeface="Segoe UI Light" panose="020B0502040204020203" pitchFamily="34" charset="0"/>
                  <a:cs typeface="Segoe UI Light" panose="020B0502040204020203" pitchFamily="34" charset="0"/>
                </a:rPr>
                <a:t>Target Customer Group with who they </a:t>
              </a:r>
              <a:r>
                <a:rPr lang="en-IN" sz="1600" dirty="0">
                  <a:latin typeface="Segoe UI Light" panose="020B0502040204020203" pitchFamily="34" charset="0"/>
                  <a:cs typeface="Segoe UI Light" panose="020B0502040204020203" pitchFamily="34" charset="0"/>
                </a:rPr>
                <a:t>are working, No. of Associates / Team with them</a:t>
              </a:r>
              <a:endParaRPr lang="en-IN" sz="1600" dirty="0" smtClean="0">
                <a:latin typeface="Segoe UI Light" panose="020B0502040204020203" pitchFamily="34" charset="0"/>
                <a:cs typeface="Segoe UI Light" panose="020B0502040204020203" pitchFamily="34" charset="0"/>
              </a:endParaRPr>
            </a:p>
            <a:p>
              <a:pPr marL="2571750" lvl="5" indent="-285750">
                <a:buFontTx/>
                <a:buChar char="-"/>
              </a:pPr>
              <a:r>
                <a:rPr lang="en-IN" sz="1600" dirty="0" smtClean="0">
                  <a:latin typeface="Segoe UI Light" panose="020B0502040204020203" pitchFamily="34" charset="0"/>
                  <a:cs typeface="Segoe UI Light" panose="020B0502040204020203" pitchFamily="34" charset="0"/>
                </a:rPr>
                <a:t>What services they are currently offering and whether they can get aligned</a:t>
              </a:r>
            </a:p>
            <a:p>
              <a:pPr marL="3943350" lvl="8" indent="-285750">
                <a:buFontTx/>
                <a:buChar char="-"/>
              </a:pPr>
              <a:endParaRPr lang="en-IN" sz="1400" dirty="0" smtClean="0">
                <a:latin typeface="Segoe UI Light" panose="020B0502040204020203" pitchFamily="34" charset="0"/>
                <a:cs typeface="Segoe UI Light" panose="020B0502040204020203" pitchFamily="34" charset="0"/>
              </a:endParaRPr>
            </a:p>
          </p:txBody>
        </p:sp>
        <p:sp>
          <p:nvSpPr>
            <p:cNvPr id="12" name="TextBox 11"/>
            <p:cNvSpPr txBox="1"/>
            <p:nvPr/>
          </p:nvSpPr>
          <p:spPr>
            <a:xfrm>
              <a:off x="429863" y="2860109"/>
              <a:ext cx="11329554" cy="584775"/>
            </a:xfrm>
            <a:prstGeom prst="rect">
              <a:avLst/>
            </a:prstGeom>
            <a:solidFill>
              <a:schemeClr val="bg2"/>
            </a:solidFill>
            <a:ln>
              <a:solidFill>
                <a:schemeClr val="bg2">
                  <a:lumMod val="50000"/>
                </a:schemeClr>
              </a:solidFill>
            </a:ln>
          </p:spPr>
          <p:txBody>
            <a:bodyPr wrap="square" rtlCol="0" anchor="ctr">
              <a:spAutoFit/>
            </a:bodyPr>
            <a:lstStyle/>
            <a:p>
              <a:pPr algn="ctr"/>
              <a:r>
                <a:rPr lang="en-IN" sz="1600" b="1" dirty="0" smtClean="0">
                  <a:latin typeface="Segoe UI Light" panose="020B0502040204020203" pitchFamily="34" charset="0"/>
                  <a:cs typeface="Segoe UI Light" panose="020B0502040204020203" pitchFamily="34" charset="0"/>
                </a:rPr>
                <a:t>Agreements </a:t>
              </a:r>
              <a:r>
                <a:rPr lang="en-IN" sz="1600" dirty="0" smtClean="0">
                  <a:latin typeface="Segoe UI Light" panose="020B0502040204020203" pitchFamily="34" charset="0"/>
                  <a:cs typeface="Segoe UI Light" panose="020B0502040204020203" pitchFamily="34" charset="0"/>
                </a:rPr>
                <a:t>are Signed with them to Offer their Product as a Co-Brand Partner of </a:t>
              </a:r>
              <a:r>
                <a:rPr lang="en-IN" sz="1600" dirty="0" err="1" smtClean="0">
                  <a:latin typeface="Segoe UI Light" panose="020B0502040204020203" pitchFamily="34" charset="0"/>
                  <a:cs typeface="Segoe UI Light" panose="020B0502040204020203" pitchFamily="34" charset="0"/>
                </a:rPr>
                <a:t>Gruh</a:t>
              </a:r>
              <a:r>
                <a:rPr lang="en-IN" sz="1600" dirty="0" smtClean="0">
                  <a:latin typeface="Segoe UI Light" panose="020B0502040204020203" pitchFamily="34" charset="0"/>
                  <a:cs typeface="Segoe UI Light" panose="020B0502040204020203" pitchFamily="34" charset="0"/>
                </a:rPr>
                <a:t> </a:t>
              </a:r>
              <a:r>
                <a:rPr lang="en-IN" sz="1600" dirty="0" err="1" smtClean="0">
                  <a:latin typeface="Segoe UI Light" panose="020B0502040204020203" pitchFamily="34" charset="0"/>
                  <a:cs typeface="Segoe UI Light" panose="020B0502040204020203" pitchFamily="34" charset="0"/>
                </a:rPr>
                <a:t>Saathi</a:t>
              </a:r>
              <a:r>
                <a:rPr lang="en-IN" sz="1600" dirty="0" smtClean="0">
                  <a:latin typeface="Segoe UI Light" panose="020B0502040204020203" pitchFamily="34" charset="0"/>
                  <a:cs typeface="Segoe UI Light" panose="020B0502040204020203" pitchFamily="34" charset="0"/>
                </a:rPr>
                <a:t>, at a Pricing, Provisions to be made as per Compliance Report are followed through before their Listing on our Portal</a:t>
              </a:r>
            </a:p>
          </p:txBody>
        </p:sp>
        <p:sp>
          <p:nvSpPr>
            <p:cNvPr id="13" name="TextBox 12"/>
            <p:cNvSpPr txBox="1"/>
            <p:nvPr/>
          </p:nvSpPr>
          <p:spPr>
            <a:xfrm>
              <a:off x="429863" y="4178386"/>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endParaRPr lang="en-IN" sz="1600" dirty="0" smtClean="0">
                <a:latin typeface="Segoe UI Light" panose="020B0502040204020203" pitchFamily="34" charset="0"/>
                <a:cs typeface="Segoe UI Light" panose="020B0502040204020203" pitchFamily="34" charset="0"/>
              </a:endParaRPr>
            </a:p>
          </p:txBody>
        </p:sp>
        <p:cxnSp>
          <p:nvCxnSpPr>
            <p:cNvPr id="34" name="Straight Arrow Connector 33"/>
            <p:cNvCxnSpPr>
              <a:stCxn id="12" idx="2"/>
              <a:endCxn id="13" idx="0"/>
            </p:cNvCxnSpPr>
            <p:nvPr/>
          </p:nvCxnSpPr>
          <p:spPr>
            <a:xfrm>
              <a:off x="6094640" y="3444884"/>
              <a:ext cx="1360" cy="73350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29863" y="4923172"/>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endParaRPr lang="en-IN" sz="1600" dirty="0" smtClean="0">
                <a:latin typeface="Segoe UI Light" panose="020B0502040204020203" pitchFamily="34" charset="0"/>
                <a:cs typeface="Segoe UI Light" panose="020B0502040204020203" pitchFamily="34" charset="0"/>
              </a:endParaRPr>
            </a:p>
          </p:txBody>
        </p:sp>
        <p:cxnSp>
          <p:nvCxnSpPr>
            <p:cNvPr id="46" name="Straight Arrow Connector 45"/>
            <p:cNvCxnSpPr>
              <a:stCxn id="13" idx="2"/>
              <a:endCxn id="45" idx="0"/>
            </p:cNvCxnSpPr>
            <p:nvPr/>
          </p:nvCxnSpPr>
          <p:spPr>
            <a:xfrm>
              <a:off x="6096000" y="4516940"/>
              <a:ext cx="0" cy="40623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29863" y="5681606"/>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endParaRPr lang="en-IN" sz="1600" dirty="0" smtClean="0">
                <a:latin typeface="Segoe UI Light" panose="020B0502040204020203" pitchFamily="34" charset="0"/>
                <a:cs typeface="Segoe UI Light" panose="020B0502040204020203" pitchFamily="34" charset="0"/>
              </a:endParaRPr>
            </a:p>
          </p:txBody>
        </p:sp>
        <p:cxnSp>
          <p:nvCxnSpPr>
            <p:cNvPr id="50" name="Straight Arrow Connector 49"/>
            <p:cNvCxnSpPr>
              <a:stCxn id="45" idx="2"/>
              <a:endCxn id="49" idx="0"/>
            </p:cNvCxnSpPr>
            <p:nvPr/>
          </p:nvCxnSpPr>
          <p:spPr>
            <a:xfrm>
              <a:off x="6096000" y="5261726"/>
              <a:ext cx="0" cy="41988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9863" y="6338725"/>
              <a:ext cx="11332274" cy="338554"/>
            </a:xfrm>
            <a:prstGeom prst="rect">
              <a:avLst/>
            </a:prstGeom>
            <a:solidFill>
              <a:schemeClr val="bg2"/>
            </a:solidFill>
            <a:ln>
              <a:solidFill>
                <a:schemeClr val="bg2">
                  <a:lumMod val="50000"/>
                </a:schemeClr>
              </a:solidFill>
            </a:ln>
          </p:spPr>
          <p:txBody>
            <a:bodyPr wrap="square" rtlCol="0" anchor="ctr">
              <a:spAutoFit/>
            </a:bodyPr>
            <a:lstStyle/>
            <a:p>
              <a:pPr algn="ctr"/>
              <a:endParaRPr lang="en-IN" sz="1600" dirty="0" smtClean="0">
                <a:latin typeface="Segoe UI Light" panose="020B0502040204020203" pitchFamily="34" charset="0"/>
                <a:cs typeface="Segoe UI Light" panose="020B0502040204020203" pitchFamily="34" charset="0"/>
              </a:endParaRPr>
            </a:p>
          </p:txBody>
        </p:sp>
        <p:cxnSp>
          <p:nvCxnSpPr>
            <p:cNvPr id="54" name="Straight Arrow Connector 53"/>
            <p:cNvCxnSpPr>
              <a:stCxn id="49" idx="2"/>
              <a:endCxn id="53" idx="0"/>
            </p:cNvCxnSpPr>
            <p:nvPr/>
          </p:nvCxnSpPr>
          <p:spPr>
            <a:xfrm>
              <a:off x="6096000" y="6020160"/>
              <a:ext cx="0" cy="31856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a:stCxn id="5" idx="2"/>
            <a:endCxn id="9" idx="0"/>
          </p:cNvCxnSpPr>
          <p:nvPr/>
        </p:nvCxnSpPr>
        <p:spPr>
          <a:xfrm>
            <a:off x="6091677" y="1199196"/>
            <a:ext cx="2857" cy="18250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406127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What is </a:t>
            </a:r>
            <a:r>
              <a:rPr lang="en-IN" sz="2400" dirty="0" err="1" smtClean="0">
                <a:solidFill>
                  <a:schemeClr val="bg1"/>
                </a:solidFill>
                <a:latin typeface="Segoe UI Semilight" panose="020B0402040204020203" pitchFamily="34" charset="0"/>
                <a:cs typeface="Segoe UI Semilight" panose="020B0402040204020203" pitchFamily="34" charset="0"/>
              </a:rPr>
              <a:t>Gruh</a:t>
            </a:r>
            <a:r>
              <a:rPr lang="en-IN" sz="2400" dirty="0" smtClean="0">
                <a:solidFill>
                  <a:schemeClr val="bg1"/>
                </a:solidFill>
                <a:latin typeface="Segoe UI Semilight" panose="020B0402040204020203" pitchFamily="34" charset="0"/>
                <a:cs typeface="Segoe UI Semilight" panose="020B0402040204020203" pitchFamily="34" charset="0"/>
              </a:rPr>
              <a:t> </a:t>
            </a:r>
            <a:r>
              <a:rPr lang="en-IN" sz="2400" dirty="0" err="1" smtClean="0">
                <a:solidFill>
                  <a:schemeClr val="bg1"/>
                </a:solidFill>
                <a:latin typeface="Segoe UI Semilight" panose="020B0402040204020203" pitchFamily="34" charset="0"/>
                <a:cs typeface="Segoe UI Semilight" panose="020B0402040204020203" pitchFamily="34" charset="0"/>
              </a:rPr>
              <a:t>Saathi</a:t>
            </a:r>
            <a:endParaRPr lang="en-IN" sz="2400" dirty="0" smtClean="0">
              <a:solidFill>
                <a:schemeClr val="bg1"/>
              </a:solidFill>
              <a:latin typeface="Segoe UI Semilight" panose="020B0402040204020203" pitchFamily="34" charset="0"/>
              <a:cs typeface="Segoe UI Semilight" panose="020B0402040204020203" pitchFamily="34" charset="0"/>
            </a:endParaRPr>
          </a:p>
        </p:txBody>
      </p:sp>
      <p:sp>
        <p:nvSpPr>
          <p:cNvPr id="9" name="Rectangle 8"/>
          <p:cNvSpPr/>
          <p:nvPr/>
        </p:nvSpPr>
        <p:spPr>
          <a:xfrm>
            <a:off x="0" y="602734"/>
            <a:ext cx="12192000" cy="5016758"/>
          </a:xfrm>
          <a:prstGeom prst="rect">
            <a:avLst/>
          </a:prstGeom>
        </p:spPr>
        <p:txBody>
          <a:bodyPr wrap="square">
            <a:spAutoFit/>
          </a:bodyPr>
          <a:lstStyle/>
          <a:p>
            <a:pPr marL="285750" indent="-285750">
              <a:buFont typeface="Wingdings" panose="05000000000000000000" pitchFamily="2" charset="2"/>
              <a:buChar char="ü"/>
            </a:pP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is a </a:t>
            </a:r>
            <a:r>
              <a:rPr lang="en-IN" sz="2000" dirty="0" smtClean="0">
                <a:latin typeface="Segoe UI Light" panose="020B0502040204020203" pitchFamily="34" charset="0"/>
                <a:cs typeface="Segoe UI Light" panose="020B0502040204020203" pitchFamily="34" charset="0"/>
              </a:rPr>
              <a:t>revolutionary effort </a:t>
            </a:r>
            <a:r>
              <a:rPr lang="en-IN" sz="2000" dirty="0" smtClean="0">
                <a:latin typeface="Segoe UI Light" panose="020B0502040204020203" pitchFamily="34" charset="0"/>
                <a:cs typeface="Segoe UI Light" panose="020B0502040204020203" pitchFamily="34" charset="0"/>
              </a:rPr>
              <a:t>to achieve </a:t>
            </a:r>
            <a:r>
              <a:rPr lang="en-IN" sz="2000" b="1" dirty="0" smtClean="0">
                <a:latin typeface="Segoe UI Light" panose="020B0502040204020203" pitchFamily="34" charset="0"/>
                <a:cs typeface="Segoe UI Light" panose="020B0502040204020203" pitchFamily="34" charset="0"/>
              </a:rPr>
              <a:t>‘Housing for All’ </a:t>
            </a:r>
            <a:r>
              <a:rPr lang="en-IN" sz="2000" dirty="0" smtClean="0">
                <a:latin typeface="Segoe UI Light" panose="020B0502040204020203" pitchFamily="34" charset="0"/>
                <a:cs typeface="Segoe UI Light" panose="020B0502040204020203" pitchFamily="34" charset="0"/>
              </a:rPr>
              <a:t>keeping </a:t>
            </a:r>
            <a:r>
              <a:rPr lang="en-IN" sz="2000" b="1" dirty="0" smtClean="0">
                <a:latin typeface="Segoe UI Light" panose="020B0502040204020203" pitchFamily="34" charset="0"/>
                <a:cs typeface="Segoe UI Light" panose="020B0502040204020203" pitchFamily="34" charset="0"/>
              </a:rPr>
              <a:t>‘Customers’ </a:t>
            </a:r>
            <a:r>
              <a:rPr lang="en-IN" sz="2000" dirty="0" smtClean="0">
                <a:latin typeface="Segoe UI Light" panose="020B0502040204020203" pitchFamily="34" charset="0"/>
                <a:cs typeface="Segoe UI Light" panose="020B0502040204020203" pitchFamily="34" charset="0"/>
              </a:rPr>
              <a:t>in focus.</a:t>
            </a:r>
          </a:p>
          <a:p>
            <a:pPr marL="285750" indent="-285750">
              <a:buFont typeface="Wingdings" panose="05000000000000000000" pitchFamily="2" charset="2"/>
              <a:buChar char="ü"/>
            </a:pPr>
            <a:endParaRPr lang="en-IN" sz="20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IN" sz="2000" dirty="0" err="1" smtClean="0">
                <a:latin typeface="Segoe UI Light" panose="020B0502040204020203" pitchFamily="34" charset="0"/>
                <a:cs typeface="Segoe UI Light" panose="020B0502040204020203" pitchFamily="34" charset="0"/>
              </a:rPr>
              <a:t>Gruh</a:t>
            </a:r>
            <a:r>
              <a:rPr lang="en-IN" sz="2000" dirty="0" smtClean="0">
                <a:latin typeface="Segoe UI Light" panose="020B0502040204020203" pitchFamily="34" charset="0"/>
                <a:cs typeface="Segoe UI Light" panose="020B0502040204020203" pitchFamily="34" charset="0"/>
              </a:rPr>
              <a:t> </a:t>
            </a:r>
            <a:r>
              <a:rPr lang="en-IN" sz="2000" dirty="0" err="1" smtClean="0">
                <a:latin typeface="Segoe UI Light" panose="020B0502040204020203" pitchFamily="34" charset="0"/>
                <a:cs typeface="Segoe UI Light" panose="020B0502040204020203" pitchFamily="34" charset="0"/>
              </a:rPr>
              <a:t>Saathi</a:t>
            </a:r>
            <a:r>
              <a:rPr lang="en-IN" sz="2000" dirty="0" smtClean="0">
                <a:latin typeface="Segoe UI Light" panose="020B0502040204020203" pitchFamily="34" charset="0"/>
                <a:cs typeface="Segoe UI Light" panose="020B0502040204020203" pitchFamily="34" charset="0"/>
              </a:rPr>
              <a:t> is a </a:t>
            </a:r>
            <a:r>
              <a:rPr lang="en-IN" sz="2000" u="sng" dirty="0" smtClean="0">
                <a:latin typeface="Segoe UI Light" panose="020B0502040204020203" pitchFamily="34" charset="0"/>
                <a:cs typeface="Segoe UI Light" panose="020B0502040204020203" pitchFamily="34" charset="0"/>
              </a:rPr>
              <a:t>Commercial Business Model</a:t>
            </a:r>
            <a:r>
              <a:rPr lang="en-IN" sz="2000" dirty="0" smtClean="0">
                <a:latin typeface="Segoe UI Light" panose="020B0502040204020203" pitchFamily="34" charset="0"/>
                <a:cs typeface="Segoe UI Light" panose="020B0502040204020203" pitchFamily="34" charset="0"/>
              </a:rPr>
              <a:t> having:</a:t>
            </a:r>
            <a:endParaRPr lang="en-IN" sz="2000" dirty="0">
              <a:latin typeface="Segoe UI Light" panose="020B0502040204020203" pitchFamily="34" charset="0"/>
              <a:cs typeface="Segoe UI Light" panose="020B0502040204020203" pitchFamily="34" charset="0"/>
            </a:endParaRP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On-ground Support from NGOs and MFIs</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Competent Marketing &amp; Event Management Team</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Creativity in Modelling Financial Loans as well as Product Design Standardization</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Online Platform with the latest E-Commerce Technology and Principles</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Rapid Scalability as a Nationwide Brand</a:t>
            </a:r>
          </a:p>
          <a:p>
            <a:pPr marL="742950" lvl="1" indent="-285750">
              <a:lnSpc>
                <a:spcPct val="1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Solutions to convert Latent Demand into Real Demand</a:t>
            </a:r>
          </a:p>
          <a:p>
            <a:pPr marL="742950" lvl="1" indent="-285750">
              <a:buFont typeface="Wingdings" panose="05000000000000000000" pitchFamily="2" charset="2"/>
              <a:buChar char="ü"/>
            </a:pPr>
            <a:endParaRPr lang="en-IN" sz="2000" dirty="0" smtClean="0">
              <a:latin typeface="Segoe UI Light" panose="020B0502040204020203" pitchFamily="34" charset="0"/>
              <a:cs typeface="Segoe UI Light" panose="020B0502040204020203" pitchFamily="34" charset="0"/>
            </a:endParaRPr>
          </a:p>
          <a:p>
            <a:pPr marL="742950" lvl="1" indent="-285750">
              <a:buFont typeface="Wingdings" panose="05000000000000000000" pitchFamily="2" charset="2"/>
              <a:buChar char="ü"/>
            </a:pPr>
            <a:endParaRPr lang="en-IN" sz="2000" dirty="0" smtClean="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endParaRPr lang="en-IN" sz="20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endParaRPr lang="en-IN" sz="2000" dirty="0"/>
          </a:p>
        </p:txBody>
      </p:sp>
      <p:sp>
        <p:nvSpPr>
          <p:cNvPr id="8" name="Rectangle 7"/>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3120481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Why DBS</a:t>
            </a:r>
          </a:p>
        </p:txBody>
      </p:sp>
      <p:sp>
        <p:nvSpPr>
          <p:cNvPr id="9" name="Rectangle 8"/>
          <p:cNvSpPr/>
          <p:nvPr/>
        </p:nvSpPr>
        <p:spPr>
          <a:xfrm>
            <a:off x="0" y="507831"/>
            <a:ext cx="12192000" cy="4708981"/>
          </a:xfrm>
          <a:prstGeom prst="rect">
            <a:avLst/>
          </a:prstGeom>
        </p:spPr>
        <p:txBody>
          <a:bodyPr wrap="square">
            <a:spAutoFit/>
          </a:bodyPr>
          <a:lstStyle/>
          <a:p>
            <a:pPr marL="342900" indent="-342900">
              <a:lnSpc>
                <a:spcPct val="2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DBS is the only focussed developer working in the Affordable Housing space keeping customers in mind</a:t>
            </a:r>
          </a:p>
          <a:p>
            <a:pPr marL="342900" indent="-342900">
              <a:lnSpc>
                <a:spcPct val="2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DBS </a:t>
            </a:r>
            <a:r>
              <a:rPr lang="en-IN" sz="2000" dirty="0" smtClean="0">
                <a:latin typeface="Segoe UI Light" panose="020B0502040204020203" pitchFamily="34" charset="0"/>
                <a:cs typeface="Segoe UI Light" panose="020B0502040204020203" pitchFamily="34" charset="0"/>
              </a:rPr>
              <a:t>has </a:t>
            </a:r>
            <a:r>
              <a:rPr lang="en-IN" sz="2000" dirty="0" smtClean="0">
                <a:latin typeface="Segoe UI Light" panose="020B0502040204020203" pitchFamily="34" charset="0"/>
                <a:cs typeface="Segoe UI Light" panose="020B0502040204020203" pitchFamily="34" charset="0"/>
              </a:rPr>
              <a:t>survived 7-8 years, delivered @ 4000 homes and have </a:t>
            </a:r>
            <a:r>
              <a:rPr lang="en-IN" sz="2000" b="1" dirty="0" smtClean="0">
                <a:latin typeface="Segoe UI Light" panose="020B0502040204020203" pitchFamily="34" charset="0"/>
                <a:cs typeface="Segoe UI Light" panose="020B0502040204020203" pitchFamily="34" charset="0"/>
              </a:rPr>
              <a:t>interacted with half a million</a:t>
            </a:r>
            <a:r>
              <a:rPr lang="en-IN" sz="2000" dirty="0" smtClean="0">
                <a:latin typeface="Segoe UI Light" panose="020B0502040204020203" pitchFamily="34" charset="0"/>
                <a:cs typeface="Segoe UI Light" panose="020B0502040204020203" pitchFamily="34" charset="0"/>
              </a:rPr>
              <a:t> potential customers during these years</a:t>
            </a:r>
          </a:p>
          <a:p>
            <a:pPr marL="342900" indent="-342900">
              <a:lnSpc>
                <a:spcPct val="2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By now, DBS knows the target customers first hand, possibly much better than anyone in the country</a:t>
            </a:r>
            <a:endParaRPr lang="en-IN" sz="2000" dirty="0" smtClean="0">
              <a:latin typeface="Segoe UI Light" panose="020B0502040204020203" pitchFamily="34" charset="0"/>
              <a:cs typeface="Segoe UI Light" panose="020B0502040204020203" pitchFamily="34" charset="0"/>
            </a:endParaRPr>
          </a:p>
          <a:p>
            <a:pPr marL="342900" indent="-342900">
              <a:lnSpc>
                <a:spcPct val="250000"/>
              </a:lnSpc>
              <a:buFont typeface="Wingdings" panose="05000000000000000000" pitchFamily="2" charset="2"/>
              <a:buChar char="ü"/>
            </a:pPr>
            <a:r>
              <a:rPr lang="en-IN" sz="2000" dirty="0" smtClean="0">
                <a:latin typeface="Segoe UI Light" panose="020B0502040204020203" pitchFamily="34" charset="0"/>
                <a:cs typeface="Segoe UI Light" panose="020B0502040204020203" pitchFamily="34" charset="0"/>
              </a:rPr>
              <a:t>DBS has sound experience joining hands with local NGOs and on-ground people – training them quickly, motivating them and getting the desired outcome from them</a:t>
            </a:r>
            <a:endParaRPr lang="en-IN" sz="2000" dirty="0"/>
          </a:p>
        </p:txBody>
      </p:sp>
      <p:sp>
        <p:nvSpPr>
          <p:cNvPr id="6" name="Rectangle 5"/>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860062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Our Target Customer Groups</a:t>
            </a:r>
          </a:p>
        </p:txBody>
      </p:sp>
      <p:sp>
        <p:nvSpPr>
          <p:cNvPr id="5" name="Rectangle 4"/>
          <p:cNvSpPr/>
          <p:nvPr/>
        </p:nvSpPr>
        <p:spPr>
          <a:xfrm>
            <a:off x="0" y="667488"/>
            <a:ext cx="12192000" cy="5386090"/>
          </a:xfrm>
          <a:prstGeom prst="rect">
            <a:avLst/>
          </a:prstGeom>
        </p:spPr>
        <p:txBody>
          <a:bodyPr wrap="square">
            <a:spAutoFit/>
          </a:bodyPr>
          <a:lstStyle/>
          <a:p>
            <a:r>
              <a:rPr lang="en-IN" sz="2000" b="1" dirty="0" smtClean="0">
                <a:latin typeface="Segoe UI Light" panose="020B0502040204020203" pitchFamily="34" charset="0"/>
                <a:cs typeface="Segoe UI Light" panose="020B0502040204020203" pitchFamily="34" charset="0"/>
              </a:rPr>
              <a:t>Household Incomes from </a:t>
            </a:r>
            <a:r>
              <a:rPr lang="en-IN" sz="2000" b="1" dirty="0" err="1" smtClean="0">
                <a:latin typeface="Segoe UI Light" panose="020B0502040204020203" pitchFamily="34" charset="0"/>
                <a:cs typeface="Segoe UI Light" panose="020B0502040204020203" pitchFamily="34" charset="0"/>
              </a:rPr>
              <a:t>Rs</a:t>
            </a:r>
            <a:r>
              <a:rPr lang="en-IN" sz="2000" b="1" dirty="0" smtClean="0">
                <a:latin typeface="Segoe UI Light" panose="020B0502040204020203" pitchFamily="34" charset="0"/>
                <a:cs typeface="Segoe UI Light" panose="020B0502040204020203" pitchFamily="34" charset="0"/>
              </a:rPr>
              <a:t>. 30,000 to </a:t>
            </a:r>
            <a:r>
              <a:rPr lang="en-IN" sz="2000" b="1" dirty="0" err="1" smtClean="0">
                <a:latin typeface="Segoe UI Light" panose="020B0502040204020203" pitchFamily="34" charset="0"/>
                <a:cs typeface="Segoe UI Light" panose="020B0502040204020203" pitchFamily="34" charset="0"/>
              </a:rPr>
              <a:t>Rs</a:t>
            </a:r>
            <a:r>
              <a:rPr lang="en-IN" sz="2000" b="1" dirty="0" smtClean="0">
                <a:latin typeface="Segoe UI Light" panose="020B0502040204020203" pitchFamily="34" charset="0"/>
                <a:cs typeface="Segoe UI Light" panose="020B0502040204020203" pitchFamily="34" charset="0"/>
              </a:rPr>
              <a:t>. 50,000 per month, mainly they will come from below listed segments:</a:t>
            </a:r>
          </a:p>
          <a:p>
            <a:pPr marL="285750" indent="-285750">
              <a:buFont typeface="Wingdings" panose="05000000000000000000" pitchFamily="2" charset="2"/>
              <a:buChar char="ü"/>
            </a:pP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Government </a:t>
            </a:r>
            <a:r>
              <a:rPr lang="en-IN" dirty="0" smtClean="0">
                <a:latin typeface="Segoe UI Light" panose="020B0502040204020203" pitchFamily="34" charset="0"/>
                <a:cs typeface="Segoe UI Light" panose="020B0502040204020203" pitchFamily="34" charset="0"/>
              </a:rPr>
              <a:t>&amp; Semi-Government Office - Class-3 &amp; </a:t>
            </a:r>
            <a:r>
              <a:rPr lang="en-IN" dirty="0">
                <a:latin typeface="Segoe UI Light" panose="020B0502040204020203" pitchFamily="34" charset="0"/>
                <a:cs typeface="Segoe UI Light" panose="020B0502040204020203" pitchFamily="34" charset="0"/>
              </a:rPr>
              <a:t>Class-4 Employees </a:t>
            </a:r>
            <a:endParaRPr lang="en-IN" dirty="0" smtClean="0">
              <a:latin typeface="Segoe UI Light" panose="020B0502040204020203" pitchFamily="34" charset="0"/>
              <a:cs typeface="Segoe UI Light" panose="020B0502040204020203" pitchFamily="34" charset="0"/>
            </a:endParaRP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Hospital </a:t>
            </a:r>
            <a:r>
              <a:rPr lang="en-IN" dirty="0" smtClean="0">
                <a:latin typeface="Segoe UI Light" panose="020B0502040204020203" pitchFamily="34" charset="0"/>
                <a:cs typeface="Segoe UI Light" panose="020B0502040204020203" pitchFamily="34" charset="0"/>
              </a:rPr>
              <a:t>Employees </a:t>
            </a:r>
            <a:r>
              <a:rPr lang="en-IN" dirty="0">
                <a:latin typeface="Segoe UI Light" panose="020B0502040204020203" pitchFamily="34" charset="0"/>
                <a:cs typeface="Segoe UI Light" panose="020B0502040204020203" pitchFamily="34" charset="0"/>
              </a:rPr>
              <a:t>- Class-3 &amp; Class-4</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Schools </a:t>
            </a:r>
            <a:r>
              <a:rPr lang="en-IN" dirty="0" smtClean="0">
                <a:latin typeface="Segoe UI Light" panose="020B0502040204020203" pitchFamily="34" charset="0"/>
                <a:cs typeface="Segoe UI Light" panose="020B0502040204020203" pitchFamily="34" charset="0"/>
              </a:rPr>
              <a:t>and Colleges Employees </a:t>
            </a:r>
            <a:r>
              <a:rPr lang="en-IN" dirty="0">
                <a:latin typeface="Segoe UI Light" panose="020B0502040204020203" pitchFamily="34" charset="0"/>
                <a:cs typeface="Segoe UI Light" panose="020B0502040204020203" pitchFamily="34" charset="0"/>
              </a:rPr>
              <a:t>- Class-3 &amp; Class-4</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Industry </a:t>
            </a:r>
            <a:r>
              <a:rPr lang="en-IN" dirty="0" smtClean="0">
                <a:latin typeface="Segoe UI Light" panose="020B0502040204020203" pitchFamily="34" charset="0"/>
                <a:cs typeface="Segoe UI Light" panose="020B0502040204020203" pitchFamily="34" charset="0"/>
              </a:rPr>
              <a:t>Staff and Workers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Office </a:t>
            </a:r>
            <a:r>
              <a:rPr lang="en-IN" dirty="0" smtClean="0">
                <a:latin typeface="Segoe UI Light" panose="020B0502040204020203" pitchFamily="34" charset="0"/>
                <a:cs typeface="Segoe UI Light" panose="020B0502040204020203" pitchFamily="34" charset="0"/>
              </a:rPr>
              <a:t>Employees – Base Level</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BPO </a:t>
            </a:r>
            <a:r>
              <a:rPr lang="en-IN" dirty="0" smtClean="0">
                <a:latin typeface="Segoe UI Light" panose="020B0502040204020203" pitchFamily="34" charset="0"/>
                <a:cs typeface="Segoe UI Light" panose="020B0502040204020203" pitchFamily="34" charset="0"/>
              </a:rPr>
              <a:t>/ Call Centre Employees – Base Level</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Informal </a:t>
            </a:r>
            <a:r>
              <a:rPr lang="en-IN" dirty="0" smtClean="0">
                <a:latin typeface="Segoe UI Light" panose="020B0502040204020203" pitchFamily="34" charset="0"/>
                <a:cs typeface="Segoe UI Light" panose="020B0502040204020203" pitchFamily="34" charset="0"/>
              </a:rPr>
              <a:t>Sector Owners (Shopkeepers, Garage, Vendors, Service Providers, &amp; their Employees)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Defence </a:t>
            </a:r>
            <a:r>
              <a:rPr lang="en-IN" dirty="0" smtClean="0">
                <a:latin typeface="Segoe UI Light" panose="020B0502040204020203" pitchFamily="34" charset="0"/>
                <a:cs typeface="Segoe UI Light" panose="020B0502040204020203" pitchFamily="34" charset="0"/>
              </a:rPr>
              <a:t>Services – Base Category Employees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Railways </a:t>
            </a:r>
            <a:r>
              <a:rPr lang="en-IN" dirty="0">
                <a:latin typeface="Segoe UI Light" panose="020B0502040204020203" pitchFamily="34" charset="0"/>
                <a:cs typeface="Segoe UI Light" panose="020B0502040204020203" pitchFamily="34" charset="0"/>
              </a:rPr>
              <a:t>– Base Category </a:t>
            </a:r>
            <a:r>
              <a:rPr lang="en-IN" dirty="0" smtClean="0">
                <a:latin typeface="Segoe UI Light" panose="020B0502040204020203" pitchFamily="34" charset="0"/>
                <a:cs typeface="Segoe UI Light" panose="020B0502040204020203" pitchFamily="34" charset="0"/>
              </a:rPr>
              <a:t>Employees</a:t>
            </a:r>
          </a:p>
          <a:p>
            <a:pPr marL="285750" indent="-285750">
              <a:lnSpc>
                <a:spcPct val="150000"/>
              </a:lnSpc>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Transport </a:t>
            </a:r>
            <a:r>
              <a:rPr lang="en-IN" dirty="0" smtClean="0">
                <a:latin typeface="Segoe UI Light" panose="020B0502040204020203" pitchFamily="34" charset="0"/>
                <a:cs typeface="Segoe UI Light" panose="020B0502040204020203" pitchFamily="34" charset="0"/>
              </a:rPr>
              <a:t>Service Operator Employees – Truck, Taxi &amp; Rickshaw</a:t>
            </a:r>
          </a:p>
          <a:p>
            <a:endParaRPr lang="en-IN" dirty="0" smtClean="0">
              <a:latin typeface="Segoe UI Light" panose="020B0502040204020203" pitchFamily="34" charset="0"/>
              <a:cs typeface="Segoe UI Light" panose="020B0502040204020203" pitchFamily="34" charset="0"/>
            </a:endParaRPr>
          </a:p>
          <a:p>
            <a:r>
              <a:rPr lang="en-IN" b="1" dirty="0" smtClean="0">
                <a:latin typeface="Segoe UI Light" panose="020B0502040204020203" pitchFamily="34" charset="0"/>
                <a:cs typeface="Segoe UI Light" panose="020B0502040204020203" pitchFamily="34" charset="0"/>
              </a:rPr>
              <a:t>As DBS, we have touched many of the above segments in a smaller way so we know their characteristics well</a:t>
            </a:r>
            <a:endParaRPr lang="en-IN" b="1" dirty="0">
              <a:latin typeface="Segoe UI Light" panose="020B0502040204020203" pitchFamily="34" charset="0"/>
              <a:cs typeface="Segoe UI Light" panose="020B0502040204020203" pitchFamily="34" charset="0"/>
            </a:endParaRPr>
          </a:p>
        </p:txBody>
      </p:sp>
      <p:sp>
        <p:nvSpPr>
          <p:cNvPr id="6" name="Rectangle 5"/>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1672815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286693" y="536182"/>
            <a:ext cx="5618613" cy="5303143"/>
            <a:chOff x="3286693" y="536182"/>
            <a:chExt cx="5618613" cy="5303143"/>
          </a:xfrm>
        </p:grpSpPr>
        <p:sp>
          <p:nvSpPr>
            <p:cNvPr id="18" name="Freeform 17"/>
            <p:cNvSpPr/>
            <p:nvPr/>
          </p:nvSpPr>
          <p:spPr>
            <a:xfrm>
              <a:off x="4464263" y="536182"/>
              <a:ext cx="3263473" cy="3263473"/>
            </a:xfrm>
            <a:custGeom>
              <a:avLst/>
              <a:gdLst>
                <a:gd name="connsiteX0" fmla="*/ 0 w 3263473"/>
                <a:gd name="connsiteY0" fmla="*/ 1631737 h 3263473"/>
                <a:gd name="connsiteX1" fmla="*/ 1631737 w 3263473"/>
                <a:gd name="connsiteY1" fmla="*/ 0 h 3263473"/>
                <a:gd name="connsiteX2" fmla="*/ 3263474 w 3263473"/>
                <a:gd name="connsiteY2" fmla="*/ 1631737 h 3263473"/>
                <a:gd name="connsiteX3" fmla="*/ 1631737 w 3263473"/>
                <a:gd name="connsiteY3" fmla="*/ 3263474 h 3263473"/>
                <a:gd name="connsiteX4" fmla="*/ 0 w 3263473"/>
                <a:gd name="connsiteY4" fmla="*/ 1631737 h 326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73" h="3263473">
                  <a:moveTo>
                    <a:pt x="0" y="1631737"/>
                  </a:moveTo>
                  <a:cubicBezTo>
                    <a:pt x="0" y="730554"/>
                    <a:pt x="730554" y="0"/>
                    <a:pt x="1631737" y="0"/>
                  </a:cubicBezTo>
                  <a:cubicBezTo>
                    <a:pt x="2532920" y="0"/>
                    <a:pt x="3263474" y="730554"/>
                    <a:pt x="3263474" y="1631737"/>
                  </a:cubicBezTo>
                  <a:cubicBezTo>
                    <a:pt x="3263474" y="2532920"/>
                    <a:pt x="2532920" y="3263474"/>
                    <a:pt x="1631737" y="3263474"/>
                  </a:cubicBezTo>
                  <a:cubicBezTo>
                    <a:pt x="730554" y="3263474"/>
                    <a:pt x="0" y="2532920"/>
                    <a:pt x="0" y="1631737"/>
                  </a:cubicBezTo>
                  <a:close/>
                </a:path>
              </a:pathLst>
            </a:custGeom>
            <a:ln>
              <a:solidFill>
                <a:schemeClr val="tx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35130" tIns="571107" rIns="435130" bIns="1223804" numCol="1" spcCol="1270" anchor="ctr" anchorCtr="0">
              <a:noAutofit/>
            </a:bodyPr>
            <a:lstStyle/>
            <a:p>
              <a:pPr lvl="0" algn="ctr" defTabSz="222250">
                <a:lnSpc>
                  <a:spcPct val="90000"/>
                </a:lnSpc>
                <a:spcBef>
                  <a:spcPct val="0"/>
                </a:spcBef>
                <a:spcAft>
                  <a:spcPct val="35000"/>
                </a:spcAft>
              </a:pPr>
              <a:endParaRPr lang="en-US" sz="500" kern="1200" dirty="0"/>
            </a:p>
          </p:txBody>
        </p:sp>
        <p:sp>
          <p:nvSpPr>
            <p:cNvPr id="19" name="Freeform 18"/>
            <p:cNvSpPr/>
            <p:nvPr/>
          </p:nvSpPr>
          <p:spPr>
            <a:xfrm>
              <a:off x="5641833" y="2575852"/>
              <a:ext cx="3263473" cy="3263473"/>
            </a:xfrm>
            <a:custGeom>
              <a:avLst/>
              <a:gdLst>
                <a:gd name="connsiteX0" fmla="*/ 0 w 3263473"/>
                <a:gd name="connsiteY0" fmla="*/ 1631737 h 3263473"/>
                <a:gd name="connsiteX1" fmla="*/ 1631737 w 3263473"/>
                <a:gd name="connsiteY1" fmla="*/ 0 h 3263473"/>
                <a:gd name="connsiteX2" fmla="*/ 3263474 w 3263473"/>
                <a:gd name="connsiteY2" fmla="*/ 1631737 h 3263473"/>
                <a:gd name="connsiteX3" fmla="*/ 1631737 w 3263473"/>
                <a:gd name="connsiteY3" fmla="*/ 3263474 h 3263473"/>
                <a:gd name="connsiteX4" fmla="*/ 0 w 3263473"/>
                <a:gd name="connsiteY4" fmla="*/ 1631737 h 326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73" h="3263473">
                  <a:moveTo>
                    <a:pt x="0" y="1631737"/>
                  </a:moveTo>
                  <a:cubicBezTo>
                    <a:pt x="0" y="730554"/>
                    <a:pt x="730554" y="0"/>
                    <a:pt x="1631737" y="0"/>
                  </a:cubicBezTo>
                  <a:cubicBezTo>
                    <a:pt x="2532920" y="0"/>
                    <a:pt x="3263474" y="730554"/>
                    <a:pt x="3263474" y="1631737"/>
                  </a:cubicBezTo>
                  <a:cubicBezTo>
                    <a:pt x="3263474" y="2532920"/>
                    <a:pt x="2532920" y="3263474"/>
                    <a:pt x="1631737" y="3263474"/>
                  </a:cubicBezTo>
                  <a:cubicBezTo>
                    <a:pt x="730554" y="3263474"/>
                    <a:pt x="0" y="2532920"/>
                    <a:pt x="0" y="1631737"/>
                  </a:cubicBezTo>
                  <a:close/>
                </a:path>
              </a:pathLst>
            </a:custGeom>
            <a:ln>
              <a:solidFill>
                <a:schemeClr val="tx1"/>
              </a:solidFill>
            </a:ln>
          </p:spPr>
          <p:style>
            <a:lnRef idx="2">
              <a:scrgbClr r="0" g="0" b="0"/>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txBody>
            <a:bodyPr spcFirstLastPara="0" vert="horz" wrap="square" lIns="998079" tIns="843064" rIns="307311" bIns="625499" numCol="1" spcCol="1270" anchor="ctr" anchorCtr="0">
              <a:noAutofit/>
            </a:bodyPr>
            <a:lstStyle/>
            <a:p>
              <a:pPr lvl="0" algn="ctr" defTabSz="222250">
                <a:lnSpc>
                  <a:spcPct val="90000"/>
                </a:lnSpc>
                <a:spcBef>
                  <a:spcPct val="0"/>
                </a:spcBef>
                <a:spcAft>
                  <a:spcPct val="35000"/>
                </a:spcAft>
              </a:pPr>
              <a:endParaRPr lang="en-US" sz="500" kern="1200" dirty="0"/>
            </a:p>
          </p:txBody>
        </p:sp>
        <p:sp>
          <p:nvSpPr>
            <p:cNvPr id="20" name="Freeform 19"/>
            <p:cNvSpPr/>
            <p:nvPr/>
          </p:nvSpPr>
          <p:spPr>
            <a:xfrm>
              <a:off x="3286693" y="2575852"/>
              <a:ext cx="3263473" cy="3263473"/>
            </a:xfrm>
            <a:custGeom>
              <a:avLst/>
              <a:gdLst>
                <a:gd name="connsiteX0" fmla="*/ 0 w 3263473"/>
                <a:gd name="connsiteY0" fmla="*/ 1631737 h 3263473"/>
                <a:gd name="connsiteX1" fmla="*/ 1631737 w 3263473"/>
                <a:gd name="connsiteY1" fmla="*/ 0 h 3263473"/>
                <a:gd name="connsiteX2" fmla="*/ 3263474 w 3263473"/>
                <a:gd name="connsiteY2" fmla="*/ 1631737 h 3263473"/>
                <a:gd name="connsiteX3" fmla="*/ 1631737 w 3263473"/>
                <a:gd name="connsiteY3" fmla="*/ 3263474 h 3263473"/>
                <a:gd name="connsiteX4" fmla="*/ 0 w 3263473"/>
                <a:gd name="connsiteY4" fmla="*/ 1631737 h 326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73" h="3263473">
                  <a:moveTo>
                    <a:pt x="0" y="1631737"/>
                  </a:moveTo>
                  <a:cubicBezTo>
                    <a:pt x="0" y="730554"/>
                    <a:pt x="730554" y="0"/>
                    <a:pt x="1631737" y="0"/>
                  </a:cubicBezTo>
                  <a:cubicBezTo>
                    <a:pt x="2532920" y="0"/>
                    <a:pt x="3263474" y="730554"/>
                    <a:pt x="3263474" y="1631737"/>
                  </a:cubicBezTo>
                  <a:cubicBezTo>
                    <a:pt x="3263474" y="2532920"/>
                    <a:pt x="2532920" y="3263474"/>
                    <a:pt x="1631737" y="3263474"/>
                  </a:cubicBezTo>
                  <a:cubicBezTo>
                    <a:pt x="730554" y="3263474"/>
                    <a:pt x="0" y="2532920"/>
                    <a:pt x="0" y="1631737"/>
                  </a:cubicBezTo>
                  <a:close/>
                </a:path>
              </a:pathLst>
            </a:custGeom>
            <a:ln>
              <a:solidFill>
                <a:schemeClr val="tx1"/>
              </a:solidFill>
            </a:ln>
          </p:spPr>
          <p:style>
            <a:lnRef idx="2">
              <a:scrgbClr r="0" g="0" b="0"/>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txBody>
            <a:bodyPr spcFirstLastPara="0" vert="horz" wrap="square" lIns="307310" tIns="843064" rIns="998080" bIns="625499" numCol="1" spcCol="1270" anchor="ctr" anchorCtr="0">
              <a:noAutofit/>
            </a:bodyPr>
            <a:lstStyle/>
            <a:p>
              <a:pPr lvl="0" algn="ctr" defTabSz="222250">
                <a:lnSpc>
                  <a:spcPct val="90000"/>
                </a:lnSpc>
                <a:spcBef>
                  <a:spcPct val="0"/>
                </a:spcBef>
                <a:spcAft>
                  <a:spcPct val="35000"/>
                </a:spcAft>
              </a:pPr>
              <a:endParaRPr lang="en-US" sz="500" kern="1200" dirty="0"/>
            </a:p>
          </p:txBody>
        </p:sp>
      </p:grpSp>
      <p:sp>
        <p:nvSpPr>
          <p:cNvPr id="27" name="Rectangle 26"/>
          <p:cNvSpPr/>
          <p:nvPr/>
        </p:nvSpPr>
        <p:spPr>
          <a:xfrm>
            <a:off x="0" y="1"/>
            <a:ext cx="10319657" cy="393323"/>
          </a:xfrm>
          <a:prstGeom prst="rect">
            <a:avLst/>
          </a:prstGeom>
          <a:solidFill>
            <a:schemeClr val="bg1">
              <a:alpha val="60000"/>
            </a:schemeClr>
          </a:solidFill>
        </p:spPr>
        <p:txBody>
          <a:bodyPr wrap="square" rtlCol="0" anchor="ctr">
            <a:noAutofit/>
          </a:bodyPr>
          <a:lstStyle/>
          <a:p>
            <a:pPr>
              <a:lnSpc>
                <a:spcPct val="150000"/>
              </a:lnSpc>
            </a:pPr>
            <a:endParaRPr lang="en-IN" sz="2400" b="1" dirty="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0" y="-26935"/>
            <a:ext cx="12192000" cy="461665"/>
          </a:xfrm>
          <a:prstGeom prst="rect">
            <a:avLst/>
          </a:prstGeom>
          <a:solidFill>
            <a:srgbClr val="C00000"/>
          </a:solidFill>
        </p:spPr>
        <p:txBody>
          <a:bodyPr wrap="square" rtlCol="0" anchor="ctr">
            <a:spAutoFit/>
          </a:bodyPr>
          <a:lstStyle/>
          <a:p>
            <a:r>
              <a:rPr lang="en-IN" sz="2400" dirty="0" smtClean="0">
                <a:solidFill>
                  <a:schemeClr val="bg1"/>
                </a:solidFill>
                <a:latin typeface="Segoe UI Semilight" panose="020B0402040204020203" pitchFamily="34" charset="0"/>
                <a:cs typeface="Segoe UI Semilight" panose="020B0402040204020203" pitchFamily="34" charset="0"/>
              </a:rPr>
              <a:t>Our Primary Business Model</a:t>
            </a:r>
          </a:p>
        </p:txBody>
      </p:sp>
      <p:pic>
        <p:nvPicPr>
          <p:cNvPr id="39" name="Picture 6" descr="Image result for curved arrows png"/>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260869" flipH="1">
            <a:off x="4568698" y="5811973"/>
            <a:ext cx="2700083" cy="9290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curved arrows pn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7732846" flipH="1">
            <a:off x="2467370" y="1424930"/>
            <a:ext cx="2508036" cy="10855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curved arrows png"/>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105950" flipH="1">
            <a:off x="7250307" y="1560376"/>
            <a:ext cx="2556551" cy="1106527"/>
          </a:xfrm>
          <a:prstGeom prst="rect">
            <a:avLst/>
          </a:prstGeom>
          <a:extLst>
            <a:ext uri="{909E8E84-426E-40DD-AFC4-6F175D3DCCD1}">
              <a14:hiddenFill xmlns:a14="http://schemas.microsoft.com/office/drawing/2010/main">
                <a:solidFill>
                  <a:srgbClr val="FFFFFF"/>
                </a:solidFill>
              </a14:hiddenFill>
            </a:ext>
          </a:extLst>
        </p:spPr>
      </p:pic>
      <p:sp>
        <p:nvSpPr>
          <p:cNvPr id="54" name="Rectangle 53"/>
          <p:cNvSpPr/>
          <p:nvPr/>
        </p:nvSpPr>
        <p:spPr>
          <a:xfrm>
            <a:off x="7597719" y="4064169"/>
            <a:ext cx="1447937" cy="600164"/>
          </a:xfrm>
          <a:prstGeom prst="rect">
            <a:avLst/>
          </a:prstGeom>
        </p:spPr>
        <p:txBody>
          <a:bodyPr wrap="square">
            <a:spAutoFit/>
          </a:bodyPr>
          <a:lstStyle/>
          <a:p>
            <a:pPr marL="95250" indent="-95250">
              <a:buFont typeface="Wingdings" panose="05000000000000000000" pitchFamily="2" charset="2"/>
              <a:buChar char="§"/>
            </a:pPr>
            <a:r>
              <a:rPr lang="en-IN" sz="1100" dirty="0" err="1">
                <a:latin typeface="Segoe UI Semilight" panose="020B0402040204020203" pitchFamily="34" charset="0"/>
                <a:cs typeface="Segoe UI Semilight" panose="020B0402040204020203" pitchFamily="34" charset="0"/>
              </a:rPr>
              <a:t>Gruh</a:t>
            </a:r>
            <a:r>
              <a:rPr lang="en-IN" sz="1100" dirty="0">
                <a:latin typeface="Segoe UI Semilight" panose="020B0402040204020203" pitchFamily="34" charset="0"/>
                <a:cs typeface="Segoe UI Semilight" panose="020B0402040204020203" pitchFamily="34" charset="0"/>
              </a:rPr>
              <a:t> </a:t>
            </a:r>
            <a:r>
              <a:rPr lang="en-IN" sz="1100" dirty="0" err="1" smtClean="0">
                <a:latin typeface="Segoe UI Semilight" panose="020B0402040204020203" pitchFamily="34" charset="0"/>
                <a:cs typeface="Segoe UI Semilight" panose="020B0402040204020203" pitchFamily="34" charset="0"/>
              </a:rPr>
              <a:t>Saathis</a:t>
            </a:r>
            <a:endParaRPr lang="en-IN" sz="1100" dirty="0">
              <a:latin typeface="Segoe UI Semilight" panose="020B0402040204020203" pitchFamily="34" charset="0"/>
              <a:cs typeface="Segoe UI Semilight" panose="020B0402040204020203" pitchFamily="34" charset="0"/>
            </a:endParaRPr>
          </a:p>
          <a:p>
            <a:pPr marL="95250" indent="-95250">
              <a:buFont typeface="Wingdings" panose="05000000000000000000" pitchFamily="2" charset="2"/>
              <a:buChar char="§"/>
            </a:pPr>
            <a:r>
              <a:rPr lang="en-IN" sz="1100" dirty="0" smtClean="0">
                <a:latin typeface="Segoe UI Semilight" panose="020B0402040204020203" pitchFamily="34" charset="0"/>
                <a:cs typeface="Segoe UI Semilight" panose="020B0402040204020203" pitchFamily="34" charset="0"/>
              </a:rPr>
              <a:t>NGOs </a:t>
            </a:r>
            <a:r>
              <a:rPr lang="en-IN" sz="1100" dirty="0" smtClean="0">
                <a:latin typeface="Segoe UI Semilight" panose="020B0402040204020203" pitchFamily="34" charset="0"/>
                <a:cs typeface="Segoe UI Semilight" panose="020B0402040204020203" pitchFamily="34" charset="0"/>
              </a:rPr>
              <a:t>&amp; </a:t>
            </a:r>
            <a:r>
              <a:rPr lang="en-IN" sz="1100" dirty="0" smtClean="0">
                <a:latin typeface="Segoe UI Semilight" panose="020B0402040204020203" pitchFamily="34" charset="0"/>
                <a:cs typeface="Segoe UI Semilight" panose="020B0402040204020203" pitchFamily="34" charset="0"/>
              </a:rPr>
              <a:t>MFIs</a:t>
            </a:r>
          </a:p>
          <a:p>
            <a:pPr marL="95250" indent="-95250">
              <a:buFont typeface="Wingdings" panose="05000000000000000000" pitchFamily="2" charset="2"/>
              <a:buChar char="§"/>
            </a:pPr>
            <a:r>
              <a:rPr lang="en-IN" sz="1100" dirty="0">
                <a:latin typeface="Segoe UI Semilight" panose="020B0402040204020203" pitchFamily="34" charset="0"/>
                <a:cs typeface="Segoe UI Semilight" panose="020B0402040204020203" pitchFamily="34" charset="0"/>
              </a:rPr>
              <a:t>Channel </a:t>
            </a:r>
            <a:r>
              <a:rPr lang="en-IN" sz="1100" dirty="0" smtClean="0">
                <a:latin typeface="Segoe UI Semilight" panose="020B0402040204020203" pitchFamily="34" charset="0"/>
                <a:cs typeface="Segoe UI Semilight" panose="020B0402040204020203" pitchFamily="34" charset="0"/>
              </a:rPr>
              <a:t>Partners</a:t>
            </a:r>
            <a:endParaRPr lang="en-IN" sz="1100" dirty="0">
              <a:latin typeface="Segoe UI Semilight" panose="020B0402040204020203" pitchFamily="34" charset="0"/>
              <a:cs typeface="Segoe UI Semilight" panose="020B0402040204020203" pitchFamily="34" charset="0"/>
            </a:endParaRPr>
          </a:p>
        </p:txBody>
      </p:sp>
      <p:sp>
        <p:nvSpPr>
          <p:cNvPr id="14" name="Rectangle 13"/>
          <p:cNvSpPr/>
          <p:nvPr/>
        </p:nvSpPr>
        <p:spPr>
          <a:xfrm>
            <a:off x="4691422" y="2705152"/>
            <a:ext cx="1302204" cy="600164"/>
          </a:xfrm>
          <a:prstGeom prst="rect">
            <a:avLst/>
          </a:prstGeom>
        </p:spPr>
        <p:txBody>
          <a:bodyPr wrap="square">
            <a:spAutoFit/>
          </a:bodyPr>
          <a:lstStyle/>
          <a:p>
            <a:pPr algn="ctr"/>
            <a:r>
              <a:rPr lang="en-IN" sz="1100" b="1" dirty="0" smtClean="0">
                <a:latin typeface="Segoe UI Light" panose="020B0502040204020203" pitchFamily="34" charset="0"/>
                <a:cs typeface="Segoe UI Light" panose="020B0502040204020203" pitchFamily="34" charset="0"/>
              </a:rPr>
              <a:t>Homes, </a:t>
            </a:r>
          </a:p>
          <a:p>
            <a:pPr algn="ctr"/>
            <a:r>
              <a:rPr lang="en-IN" sz="1100" b="1" dirty="0" smtClean="0">
                <a:latin typeface="Segoe UI Light" panose="020B0502040204020203" pitchFamily="34" charset="0"/>
                <a:cs typeface="Segoe UI Light" panose="020B0502040204020203" pitchFamily="34" charset="0"/>
              </a:rPr>
              <a:t>Home Loans &amp; Transparency</a:t>
            </a:r>
            <a:endParaRPr lang="en-IN" sz="1100" b="1" dirty="0"/>
          </a:p>
        </p:txBody>
      </p:sp>
      <p:sp>
        <p:nvSpPr>
          <p:cNvPr id="24" name="Rectangle 23"/>
          <p:cNvSpPr/>
          <p:nvPr/>
        </p:nvSpPr>
        <p:spPr>
          <a:xfrm>
            <a:off x="6286785" y="2727015"/>
            <a:ext cx="1214191" cy="600164"/>
          </a:xfrm>
          <a:prstGeom prst="rect">
            <a:avLst/>
          </a:prstGeom>
        </p:spPr>
        <p:txBody>
          <a:bodyPr wrap="square">
            <a:spAutoFit/>
          </a:bodyPr>
          <a:lstStyle/>
          <a:p>
            <a:pPr algn="ctr"/>
            <a:r>
              <a:rPr lang="en-IN" sz="1100" b="1" dirty="0" smtClean="0">
                <a:latin typeface="Segoe UI Light" panose="020B0502040204020203" pitchFamily="34" charset="0"/>
                <a:cs typeface="Segoe UI Light" panose="020B0502040204020203" pitchFamily="34" charset="0"/>
              </a:rPr>
              <a:t>Outreach,  Aggregation </a:t>
            </a:r>
          </a:p>
          <a:p>
            <a:pPr algn="ctr"/>
            <a:r>
              <a:rPr lang="en-IN" sz="1100" b="1" dirty="0" smtClean="0">
                <a:latin typeface="Segoe UI Light" panose="020B0502040204020203" pitchFamily="34" charset="0"/>
                <a:cs typeface="Segoe UI Light" panose="020B0502040204020203" pitchFamily="34" charset="0"/>
              </a:rPr>
              <a:t>&amp; Advocacy</a:t>
            </a:r>
            <a:endParaRPr lang="en-IN" sz="1100" b="1" dirty="0"/>
          </a:p>
        </p:txBody>
      </p:sp>
      <p:sp>
        <p:nvSpPr>
          <p:cNvPr id="25" name="Rectangle 24"/>
          <p:cNvSpPr/>
          <p:nvPr/>
        </p:nvSpPr>
        <p:spPr>
          <a:xfrm>
            <a:off x="5478298" y="4133511"/>
            <a:ext cx="1214191" cy="600164"/>
          </a:xfrm>
          <a:prstGeom prst="rect">
            <a:avLst/>
          </a:prstGeom>
        </p:spPr>
        <p:txBody>
          <a:bodyPr wrap="square">
            <a:spAutoFit/>
          </a:bodyPr>
          <a:lstStyle/>
          <a:p>
            <a:pPr algn="ctr"/>
            <a:r>
              <a:rPr lang="en-IN" sz="1100" b="1" dirty="0" smtClean="0">
                <a:latin typeface="Segoe UI Light" panose="020B0502040204020203" pitchFamily="34" charset="0"/>
                <a:cs typeface="Segoe UI Light" panose="020B0502040204020203" pitchFamily="34" charset="0"/>
              </a:rPr>
              <a:t>Customers </a:t>
            </a:r>
          </a:p>
          <a:p>
            <a:pPr algn="ctr"/>
            <a:r>
              <a:rPr lang="en-IN" sz="1100" b="1" dirty="0" smtClean="0">
                <a:latin typeface="Segoe UI Light" panose="020B0502040204020203" pitchFamily="34" charset="0"/>
                <a:cs typeface="Segoe UI Light" panose="020B0502040204020203" pitchFamily="34" charset="0"/>
              </a:rPr>
              <a:t>Needs &amp; Expectations</a:t>
            </a:r>
            <a:endParaRPr lang="en-IN" sz="1100" b="1" dirty="0"/>
          </a:p>
        </p:txBody>
      </p:sp>
      <p:sp>
        <p:nvSpPr>
          <p:cNvPr id="22" name="Oval 21"/>
          <p:cNvSpPr/>
          <p:nvPr/>
        </p:nvSpPr>
        <p:spPr>
          <a:xfrm>
            <a:off x="5499358" y="1832995"/>
            <a:ext cx="1188000" cy="1188000"/>
          </a:xfrm>
          <a:prstGeom prst="ellipse">
            <a:avLst/>
          </a:prstGeom>
          <a:solidFill>
            <a:srgbClr val="C00000"/>
          </a:solidFill>
          <a:ln>
            <a:solidFill>
              <a:schemeClr val="tx1"/>
            </a:solidFill>
          </a:ln>
        </p:spPr>
        <p:txBody>
          <a:bodyPr wrap="square" lIns="0" tIns="0" rIns="0" bIns="0" anchor="ctr">
            <a:spAutoFit/>
          </a:bodyPr>
          <a:lstStyle/>
          <a:p>
            <a:pPr algn="ctr"/>
            <a:r>
              <a:rPr lang="en-IN" sz="1200" dirty="0" smtClean="0">
                <a:solidFill>
                  <a:schemeClr val="bg1"/>
                </a:solidFill>
                <a:latin typeface="Segoe UI Light" panose="020B0502040204020203" pitchFamily="34" charset="0"/>
                <a:cs typeface="Segoe UI Light" panose="020B0502040204020203" pitchFamily="34" charset="0"/>
              </a:rPr>
              <a:t>Right Price, Transparency &amp; Home Loan</a:t>
            </a:r>
            <a:endParaRPr lang="en-IN" sz="1200" dirty="0">
              <a:solidFill>
                <a:schemeClr val="bg1"/>
              </a:solidFill>
              <a:latin typeface="Segoe UI Light" panose="020B0502040204020203" pitchFamily="34" charset="0"/>
              <a:cs typeface="Segoe UI Light" panose="020B0502040204020203" pitchFamily="34" charset="0"/>
            </a:endParaRPr>
          </a:p>
        </p:txBody>
      </p:sp>
      <p:sp>
        <p:nvSpPr>
          <p:cNvPr id="36" name="Oval 35"/>
          <p:cNvSpPr/>
          <p:nvPr/>
        </p:nvSpPr>
        <p:spPr>
          <a:xfrm>
            <a:off x="6399775" y="3515972"/>
            <a:ext cx="1188000" cy="1188000"/>
          </a:xfrm>
          <a:prstGeom prst="ellipse">
            <a:avLst/>
          </a:prstGeom>
          <a:solidFill>
            <a:srgbClr val="C00000"/>
          </a:solidFill>
          <a:ln>
            <a:solidFill>
              <a:schemeClr val="tx1"/>
            </a:solidFill>
          </a:ln>
        </p:spPr>
        <p:txBody>
          <a:bodyPr wrap="square" lIns="0" tIns="0" rIns="0" bIns="0" anchor="ctr">
            <a:spAutoFit/>
          </a:bodyPr>
          <a:lstStyle/>
          <a:p>
            <a:pPr algn="ctr"/>
            <a:r>
              <a:rPr lang="en-IN" sz="1200" dirty="0" smtClean="0">
                <a:solidFill>
                  <a:schemeClr val="bg1"/>
                </a:solidFill>
                <a:latin typeface="Segoe UI Light" panose="020B0502040204020203" pitchFamily="34" charset="0"/>
                <a:cs typeface="Segoe UI Light" panose="020B0502040204020203" pitchFamily="34" charset="0"/>
              </a:rPr>
              <a:t>Training &amp; Sales</a:t>
            </a:r>
            <a:endParaRPr lang="en-IN" sz="1200" dirty="0" smtClean="0">
              <a:solidFill>
                <a:schemeClr val="bg1"/>
              </a:solidFill>
              <a:latin typeface="Segoe UI Light" panose="020B0502040204020203" pitchFamily="34" charset="0"/>
              <a:cs typeface="Segoe UI Light" panose="020B0502040204020203" pitchFamily="34" charset="0"/>
            </a:endParaRPr>
          </a:p>
          <a:p>
            <a:pPr algn="ctr"/>
            <a:r>
              <a:rPr lang="en-IN" sz="1200" dirty="0" smtClean="0">
                <a:solidFill>
                  <a:schemeClr val="bg1"/>
                </a:solidFill>
                <a:latin typeface="Segoe UI Light" panose="020B0502040204020203" pitchFamily="34" charset="0"/>
                <a:cs typeface="Segoe UI Light" panose="020B0502040204020203" pitchFamily="34" charset="0"/>
              </a:rPr>
              <a:t>Support, Revenue Generation</a:t>
            </a:r>
            <a:endParaRPr lang="en-IN" sz="1200" dirty="0">
              <a:solidFill>
                <a:schemeClr val="bg1"/>
              </a:solidFill>
            </a:endParaRPr>
          </a:p>
        </p:txBody>
      </p:sp>
      <p:sp>
        <p:nvSpPr>
          <p:cNvPr id="37" name="Oval 36"/>
          <p:cNvSpPr/>
          <p:nvPr/>
        </p:nvSpPr>
        <p:spPr>
          <a:xfrm>
            <a:off x="4591096" y="3515972"/>
            <a:ext cx="1188000" cy="1188000"/>
          </a:xfrm>
          <a:prstGeom prst="ellipse">
            <a:avLst/>
          </a:prstGeom>
          <a:solidFill>
            <a:srgbClr val="C00000"/>
          </a:solidFill>
          <a:ln>
            <a:solidFill>
              <a:schemeClr val="tx1"/>
            </a:solidFill>
          </a:ln>
        </p:spPr>
        <p:txBody>
          <a:bodyPr wrap="square" lIns="0" tIns="0" rIns="0" bIns="0" anchor="ctr">
            <a:spAutoFit/>
          </a:bodyPr>
          <a:lstStyle/>
          <a:p>
            <a:pPr algn="ctr"/>
            <a:r>
              <a:rPr lang="en-IN" sz="1200" dirty="0" smtClean="0">
                <a:solidFill>
                  <a:schemeClr val="bg1"/>
                </a:solidFill>
                <a:latin typeface="Segoe UI Light" panose="020B0502040204020203" pitchFamily="34" charset="0"/>
                <a:cs typeface="Segoe UI Light" panose="020B0502040204020203" pitchFamily="34" charset="0"/>
              </a:rPr>
              <a:t>Volume, Marketing &amp; Sales, </a:t>
            </a:r>
            <a:endParaRPr lang="en-IN" sz="1200" dirty="0">
              <a:solidFill>
                <a:schemeClr val="bg1"/>
              </a:solidFill>
              <a:latin typeface="Segoe UI Light" panose="020B0502040204020203" pitchFamily="34" charset="0"/>
              <a:cs typeface="Segoe UI Light" panose="020B0502040204020203" pitchFamily="34" charset="0"/>
            </a:endParaRPr>
          </a:p>
          <a:p>
            <a:pPr algn="ctr"/>
            <a:r>
              <a:rPr lang="en-IN" sz="1200" dirty="0" smtClean="0">
                <a:solidFill>
                  <a:schemeClr val="bg1"/>
                </a:solidFill>
                <a:latin typeface="Segoe UI Light" panose="020B0502040204020203" pitchFamily="34" charset="0"/>
                <a:cs typeface="Segoe UI Light" panose="020B0502040204020203" pitchFamily="34" charset="0"/>
              </a:rPr>
              <a:t>Co-Branding</a:t>
            </a:r>
            <a:endParaRPr lang="en-IN" sz="1200" dirty="0">
              <a:solidFill>
                <a:schemeClr val="bg1"/>
              </a:solidFill>
              <a:latin typeface="Segoe UI Light" panose="020B0502040204020203" pitchFamily="34" charset="0"/>
              <a:cs typeface="Segoe UI Light" panose="020B0502040204020203" pitchFamily="34" charset="0"/>
            </a:endParaRPr>
          </a:p>
        </p:txBody>
      </p:sp>
      <p:sp>
        <p:nvSpPr>
          <p:cNvPr id="42" name="Rectangle 41"/>
          <p:cNvSpPr/>
          <p:nvPr/>
        </p:nvSpPr>
        <p:spPr>
          <a:xfrm>
            <a:off x="8779059" y="1433469"/>
            <a:ext cx="1214191" cy="373097"/>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Post Sales </a:t>
            </a:r>
          </a:p>
          <a:p>
            <a:pPr algn="ctr"/>
            <a:r>
              <a:rPr lang="en-IN" sz="1100" dirty="0" smtClean="0">
                <a:latin typeface="Segoe UI Light" panose="020B0502040204020203" pitchFamily="34" charset="0"/>
                <a:cs typeface="Segoe UI Light" panose="020B0502040204020203" pitchFamily="34" charset="0"/>
              </a:rPr>
              <a:t>Services</a:t>
            </a:r>
            <a:endParaRPr lang="en-IN" sz="1100" dirty="0"/>
          </a:p>
        </p:txBody>
      </p:sp>
      <p:sp>
        <p:nvSpPr>
          <p:cNvPr id="43" name="Rectangle 42"/>
          <p:cNvSpPr/>
          <p:nvPr/>
        </p:nvSpPr>
        <p:spPr>
          <a:xfrm>
            <a:off x="3232978" y="1992394"/>
            <a:ext cx="1298413" cy="600164"/>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Range, Quality Assurance </a:t>
            </a:r>
          </a:p>
          <a:p>
            <a:pPr algn="ctr"/>
            <a:r>
              <a:rPr lang="en-IN" sz="1100" dirty="0" smtClean="0">
                <a:latin typeface="Segoe UI Light" panose="020B0502040204020203" pitchFamily="34" charset="0"/>
                <a:cs typeface="Segoe UI Light" panose="020B0502040204020203" pitchFamily="34" charset="0"/>
              </a:rPr>
              <a:t>&amp; Timely Delivery</a:t>
            </a:r>
            <a:endParaRPr lang="en-IN" sz="1100" dirty="0"/>
          </a:p>
        </p:txBody>
      </p:sp>
      <p:sp>
        <p:nvSpPr>
          <p:cNvPr id="5" name="Rectangle 4"/>
          <p:cNvSpPr/>
          <p:nvPr/>
        </p:nvSpPr>
        <p:spPr>
          <a:xfrm>
            <a:off x="4531391" y="1160235"/>
            <a:ext cx="3134696" cy="646331"/>
          </a:xfrm>
          <a:prstGeom prst="rect">
            <a:avLst/>
          </a:prstGeom>
        </p:spPr>
        <p:txBody>
          <a:bodyPr wrap="square">
            <a:spAutoFit/>
          </a:bodyPr>
          <a:lstStyle/>
          <a:p>
            <a:pPr lvl="0" algn="ctr">
              <a:lnSpc>
                <a:spcPct val="100000"/>
              </a:lnSpc>
              <a:spcBef>
                <a:spcPts val="0"/>
              </a:spcBef>
              <a:spcAft>
                <a:spcPts val="0"/>
              </a:spcAft>
            </a:pPr>
            <a:r>
              <a:rPr lang="en-IN" b="1" dirty="0">
                <a:solidFill>
                  <a:srgbClr val="C00000"/>
                </a:solidFill>
                <a:latin typeface="Segoe UI Light" panose="020B0502040204020203" pitchFamily="34" charset="0"/>
                <a:cs typeface="Segoe UI Light" panose="020B0502040204020203" pitchFamily="34" charset="0"/>
              </a:rPr>
              <a:t>Affordable </a:t>
            </a:r>
            <a:r>
              <a:rPr lang="en-IN" b="1" dirty="0" smtClean="0">
                <a:solidFill>
                  <a:srgbClr val="C00000"/>
                </a:solidFill>
                <a:latin typeface="Segoe UI Light" panose="020B0502040204020203" pitchFamily="34" charset="0"/>
                <a:cs typeface="Segoe UI Light" panose="020B0502040204020203" pitchFamily="34" charset="0"/>
              </a:rPr>
              <a:t>Housing </a:t>
            </a:r>
          </a:p>
          <a:p>
            <a:pPr lvl="0" algn="ctr">
              <a:lnSpc>
                <a:spcPct val="100000"/>
              </a:lnSpc>
              <a:spcBef>
                <a:spcPts val="0"/>
              </a:spcBef>
              <a:spcAft>
                <a:spcPts val="0"/>
              </a:spcAft>
            </a:pPr>
            <a:r>
              <a:rPr lang="en-IN" b="1" dirty="0" smtClean="0">
                <a:solidFill>
                  <a:srgbClr val="C00000"/>
                </a:solidFill>
                <a:latin typeface="Segoe UI Light" panose="020B0502040204020203" pitchFamily="34" charset="0"/>
                <a:cs typeface="Segoe UI Light" panose="020B0502040204020203" pitchFamily="34" charset="0"/>
              </a:rPr>
              <a:t>Customers &amp; End-Users</a:t>
            </a:r>
            <a:endParaRPr lang="en-US" b="1" dirty="0">
              <a:solidFill>
                <a:srgbClr val="C00000"/>
              </a:solidFill>
              <a:latin typeface="Segoe UI Light" panose="020B0502040204020203" pitchFamily="34" charset="0"/>
              <a:cs typeface="Segoe UI Light" panose="020B0502040204020203" pitchFamily="34" charset="0"/>
            </a:endParaRPr>
          </a:p>
        </p:txBody>
      </p:sp>
      <p:sp>
        <p:nvSpPr>
          <p:cNvPr id="6" name="Rectangle 5"/>
          <p:cNvSpPr/>
          <p:nvPr/>
        </p:nvSpPr>
        <p:spPr>
          <a:xfrm>
            <a:off x="3604638" y="4713586"/>
            <a:ext cx="2134460" cy="923330"/>
          </a:xfrm>
          <a:prstGeom prst="rect">
            <a:avLst/>
          </a:prstGeom>
        </p:spPr>
        <p:txBody>
          <a:bodyPr wrap="square">
            <a:spAutoFit/>
          </a:bodyPr>
          <a:lstStyle/>
          <a:p>
            <a:pPr lvl="0" algn="ctr">
              <a:lnSpc>
                <a:spcPct val="100000"/>
              </a:lnSpc>
              <a:spcBef>
                <a:spcPts val="0"/>
              </a:spcBef>
              <a:spcAft>
                <a:spcPts val="0"/>
              </a:spcAft>
            </a:pPr>
            <a:r>
              <a:rPr lang="en-IN" b="1" dirty="0">
                <a:solidFill>
                  <a:srgbClr val="C00000"/>
                </a:solidFill>
                <a:latin typeface="Segoe UI Light" panose="020B0502040204020203" pitchFamily="34" charset="0"/>
                <a:cs typeface="Segoe UI Light" panose="020B0502040204020203" pitchFamily="34" charset="0"/>
              </a:rPr>
              <a:t>Small &amp; Medium Affordable Housing Developers</a:t>
            </a:r>
            <a:endParaRPr lang="en-US" b="1" dirty="0">
              <a:solidFill>
                <a:srgbClr val="C00000"/>
              </a:solidFill>
              <a:latin typeface="Segoe UI Light" panose="020B0502040204020203" pitchFamily="34" charset="0"/>
              <a:cs typeface="Segoe UI Light" panose="020B0502040204020203" pitchFamily="34" charset="0"/>
            </a:endParaRPr>
          </a:p>
        </p:txBody>
      </p:sp>
      <p:sp>
        <p:nvSpPr>
          <p:cNvPr id="8" name="Rectangle 7"/>
          <p:cNvSpPr/>
          <p:nvPr/>
        </p:nvSpPr>
        <p:spPr>
          <a:xfrm>
            <a:off x="6462541" y="4774937"/>
            <a:ext cx="2052135" cy="646331"/>
          </a:xfrm>
          <a:prstGeom prst="rect">
            <a:avLst/>
          </a:prstGeom>
        </p:spPr>
        <p:txBody>
          <a:bodyPr wrap="square">
            <a:spAutoFit/>
          </a:bodyPr>
          <a:lstStyle/>
          <a:p>
            <a:pPr algn="ctr"/>
            <a:r>
              <a:rPr lang="en-IN" b="1" dirty="0">
                <a:solidFill>
                  <a:srgbClr val="C00000"/>
                </a:solidFill>
                <a:latin typeface="Segoe UI Light" panose="020B0502040204020203" pitchFamily="34" charset="0"/>
                <a:cs typeface="Segoe UI Light" panose="020B0502040204020203" pitchFamily="34" charset="0"/>
              </a:rPr>
              <a:t>GRUH </a:t>
            </a:r>
            <a:r>
              <a:rPr lang="en-IN" b="1" dirty="0" smtClean="0">
                <a:solidFill>
                  <a:srgbClr val="C00000"/>
                </a:solidFill>
                <a:latin typeface="Segoe UI Light" panose="020B0502040204020203" pitchFamily="34" charset="0"/>
                <a:cs typeface="Segoe UI Light" panose="020B0502040204020203" pitchFamily="34" charset="0"/>
              </a:rPr>
              <a:t>SAATHIs, </a:t>
            </a:r>
            <a:endParaRPr lang="en-US" b="1" dirty="0">
              <a:solidFill>
                <a:srgbClr val="C00000"/>
              </a:solidFill>
              <a:latin typeface="Segoe UI Light" panose="020B0502040204020203" pitchFamily="34" charset="0"/>
              <a:cs typeface="Segoe UI Light" panose="020B0502040204020203" pitchFamily="34" charset="0"/>
            </a:endParaRPr>
          </a:p>
          <a:p>
            <a:pPr lvl="0" algn="ctr">
              <a:lnSpc>
                <a:spcPct val="100000"/>
              </a:lnSpc>
              <a:spcBef>
                <a:spcPts val="0"/>
              </a:spcBef>
              <a:spcAft>
                <a:spcPts val="0"/>
              </a:spcAft>
            </a:pPr>
            <a:r>
              <a:rPr lang="en-US" b="1" dirty="0" smtClean="0">
                <a:solidFill>
                  <a:srgbClr val="C00000"/>
                </a:solidFill>
                <a:latin typeface="Segoe UI Light" panose="020B0502040204020203" pitchFamily="34" charset="0"/>
                <a:cs typeface="Segoe UI Light" panose="020B0502040204020203" pitchFamily="34" charset="0"/>
              </a:rPr>
              <a:t>NGOs &amp; MFIs</a:t>
            </a:r>
            <a:endParaRPr lang="en-US" b="1" dirty="0">
              <a:solidFill>
                <a:srgbClr val="C00000"/>
              </a:solidFill>
              <a:latin typeface="Segoe UI Light" panose="020B0502040204020203" pitchFamily="34" charset="0"/>
              <a:cs typeface="Segoe UI Light" panose="020B0502040204020203" pitchFamily="34" charset="0"/>
            </a:endParaRPr>
          </a:p>
        </p:txBody>
      </p:sp>
      <p:sp>
        <p:nvSpPr>
          <p:cNvPr id="40" name="Rectangle 39"/>
          <p:cNvSpPr/>
          <p:nvPr/>
        </p:nvSpPr>
        <p:spPr>
          <a:xfrm>
            <a:off x="7684247" y="1841721"/>
            <a:ext cx="1039763" cy="769441"/>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Latent </a:t>
            </a:r>
          </a:p>
          <a:p>
            <a:pPr algn="ctr"/>
            <a:r>
              <a:rPr lang="en-IN" sz="1100" dirty="0" smtClean="0">
                <a:latin typeface="Segoe UI Light" panose="020B0502040204020203" pitchFamily="34" charset="0"/>
                <a:cs typeface="Segoe UI Light" panose="020B0502040204020203" pitchFamily="34" charset="0"/>
              </a:rPr>
              <a:t>Demand, </a:t>
            </a:r>
          </a:p>
          <a:p>
            <a:pPr algn="ctr"/>
            <a:r>
              <a:rPr lang="en-IN" sz="1100" dirty="0" smtClean="0">
                <a:latin typeface="Segoe UI Light" panose="020B0502040204020203" pitchFamily="34" charset="0"/>
                <a:cs typeface="Segoe UI Light" panose="020B0502040204020203" pitchFamily="34" charset="0"/>
              </a:rPr>
              <a:t>Needs &amp; </a:t>
            </a:r>
          </a:p>
          <a:p>
            <a:pPr algn="ctr"/>
            <a:r>
              <a:rPr lang="en-IN" sz="1100" dirty="0" smtClean="0">
                <a:latin typeface="Segoe UI Light" panose="020B0502040204020203" pitchFamily="34" charset="0"/>
                <a:cs typeface="Segoe UI Light" panose="020B0502040204020203" pitchFamily="34" charset="0"/>
              </a:rPr>
              <a:t>Expectations</a:t>
            </a:r>
            <a:endParaRPr lang="en-IN" sz="1100" dirty="0"/>
          </a:p>
        </p:txBody>
      </p:sp>
      <p:sp>
        <p:nvSpPr>
          <p:cNvPr id="64" name="Isosceles Triangle 63"/>
          <p:cNvSpPr/>
          <p:nvPr/>
        </p:nvSpPr>
        <p:spPr>
          <a:xfrm>
            <a:off x="5566227" y="2857319"/>
            <a:ext cx="1049250" cy="98997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p:txBody>
      </p:sp>
      <p:sp>
        <p:nvSpPr>
          <p:cNvPr id="59" name="Rectangle 58"/>
          <p:cNvSpPr/>
          <p:nvPr/>
        </p:nvSpPr>
        <p:spPr>
          <a:xfrm>
            <a:off x="5401286" y="5693257"/>
            <a:ext cx="1214191" cy="600164"/>
          </a:xfrm>
          <a:prstGeom prst="rect">
            <a:avLst/>
          </a:prstGeom>
        </p:spPr>
        <p:txBody>
          <a:bodyPr wrap="square">
            <a:spAutoFit/>
          </a:bodyPr>
          <a:lstStyle/>
          <a:p>
            <a:pPr algn="ctr"/>
            <a:r>
              <a:rPr lang="en-IN" sz="1100" dirty="0" smtClean="0">
                <a:latin typeface="Segoe UI Light" panose="020B0502040204020203" pitchFamily="34" charset="0"/>
                <a:cs typeface="Segoe UI Light" panose="020B0502040204020203" pitchFamily="34" charset="0"/>
              </a:rPr>
              <a:t>Potential Customer Volume</a:t>
            </a:r>
            <a:endParaRPr lang="en-IN" sz="1100" dirty="0"/>
          </a:p>
        </p:txBody>
      </p:sp>
      <p:sp>
        <p:nvSpPr>
          <p:cNvPr id="11" name="Rectangle 10"/>
          <p:cNvSpPr/>
          <p:nvPr/>
        </p:nvSpPr>
        <p:spPr>
          <a:xfrm>
            <a:off x="5772078" y="3212646"/>
            <a:ext cx="702436" cy="584775"/>
          </a:xfrm>
          <a:prstGeom prst="rect">
            <a:avLst/>
          </a:prstGeom>
        </p:spPr>
        <p:txBody>
          <a:bodyPr wrap="none">
            <a:spAutoFit/>
          </a:bodyPr>
          <a:lstStyle/>
          <a:p>
            <a:pPr lvl="0" algn="ctr"/>
            <a:r>
              <a:rPr lang="en-IN" sz="1600" dirty="0" err="1" smtClean="0">
                <a:solidFill>
                  <a:schemeClr val="bg1"/>
                </a:solidFill>
                <a:latin typeface="Segoe UI Light" panose="020B0502040204020203" pitchFamily="34" charset="0"/>
                <a:cs typeface="Segoe UI Light" panose="020B0502040204020203" pitchFamily="34" charset="0"/>
              </a:rPr>
              <a:t>Gruh</a:t>
            </a:r>
            <a:r>
              <a:rPr lang="en-IN" sz="1600" dirty="0" smtClean="0">
                <a:solidFill>
                  <a:schemeClr val="bg1"/>
                </a:solidFill>
                <a:latin typeface="Segoe UI Light" panose="020B0502040204020203" pitchFamily="34" charset="0"/>
                <a:cs typeface="Segoe UI Light" panose="020B0502040204020203" pitchFamily="34" charset="0"/>
              </a:rPr>
              <a:t> </a:t>
            </a:r>
          </a:p>
          <a:p>
            <a:pPr lvl="0" algn="ctr"/>
            <a:r>
              <a:rPr lang="en-IN" sz="1600" dirty="0" err="1" smtClean="0">
                <a:solidFill>
                  <a:schemeClr val="bg1"/>
                </a:solidFill>
                <a:latin typeface="Segoe UI Light" panose="020B0502040204020203" pitchFamily="34" charset="0"/>
                <a:cs typeface="Segoe UI Light" panose="020B0502040204020203" pitchFamily="34" charset="0"/>
              </a:rPr>
              <a:t>Saathi</a:t>
            </a:r>
            <a:endParaRPr lang="en-US" sz="2800" dirty="0">
              <a:solidFill>
                <a:schemeClr val="bg1"/>
              </a:solidFill>
            </a:endParaRPr>
          </a:p>
        </p:txBody>
      </p:sp>
      <p:sp>
        <p:nvSpPr>
          <p:cNvPr id="66" name="Rectangle 65"/>
          <p:cNvSpPr/>
          <p:nvPr/>
        </p:nvSpPr>
        <p:spPr>
          <a:xfrm>
            <a:off x="10187939" y="-26935"/>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67" name="Picture 66"/>
          <p:cNvPicPr>
            <a:picLocks noChangeAspect="1"/>
          </p:cNvPicPr>
          <p:nvPr/>
        </p:nvPicPr>
        <p:blipFill rotWithShape="1">
          <a:blip r:embed="rId8" cstate="print">
            <a:extLst>
              <a:ext uri="{28A0092B-C50C-407E-A947-70E740481C1C}">
                <a14:useLocalDpi xmlns:a14="http://schemas.microsoft.com/office/drawing/2010/main" val="0"/>
              </a:ext>
            </a:extLst>
          </a:blip>
          <a:srcRect l="26243" t="27021" r="26105" b="27265"/>
          <a:stretch/>
        </p:blipFill>
        <p:spPr>
          <a:xfrm>
            <a:off x="9544050" y="-26936"/>
            <a:ext cx="686033" cy="464400"/>
          </a:xfrm>
          <a:prstGeom prst="rect">
            <a:avLst/>
          </a:prstGeom>
        </p:spPr>
      </p:pic>
    </p:spTree>
    <p:extLst>
      <p:ext uri="{BB962C8B-B14F-4D97-AF65-F5344CB8AC3E}">
        <p14:creationId xmlns:p14="http://schemas.microsoft.com/office/powerpoint/2010/main" val="1393365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Offerings &amp; Assurance to its Customers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3" name="Rectangle 2"/>
          <p:cNvSpPr/>
          <p:nvPr/>
        </p:nvSpPr>
        <p:spPr>
          <a:xfrm>
            <a:off x="7382984" y="3293209"/>
            <a:ext cx="4558352" cy="369332"/>
          </a:xfrm>
          <a:prstGeom prst="rect">
            <a:avLst/>
          </a:prstGeom>
          <a:solidFill>
            <a:schemeClr val="tx1">
              <a:lumMod val="75000"/>
              <a:lumOff val="25000"/>
            </a:schemeClr>
          </a:solidFill>
        </p:spPr>
        <p:txBody>
          <a:bodyPr wrap="square">
            <a:spAutoFit/>
          </a:bodyPr>
          <a:lstStyle/>
          <a:p>
            <a:pPr algn="ctr"/>
            <a:r>
              <a:rPr lang="en-IN" b="1" dirty="0" smtClean="0">
                <a:solidFill>
                  <a:schemeClr val="bg1"/>
                </a:solidFill>
                <a:latin typeface="Segoe UI Light" panose="020B0502040204020203" pitchFamily="34" charset="0"/>
                <a:cs typeface="Segoe UI Light" panose="020B0502040204020203" pitchFamily="34" charset="0"/>
              </a:rPr>
              <a:t>Affordable Housing Price </a:t>
            </a:r>
            <a:r>
              <a:rPr lang="en-IN" b="1" dirty="0" smtClean="0">
                <a:solidFill>
                  <a:schemeClr val="bg1"/>
                </a:solidFill>
                <a:latin typeface="Segoe UI Light" panose="020B0502040204020203" pitchFamily="34" charset="0"/>
                <a:cs typeface="Segoe UI Light" panose="020B0502040204020203" pitchFamily="34" charset="0"/>
              </a:rPr>
              <a:t>Range</a:t>
            </a:r>
            <a:r>
              <a:rPr lang="en-IN" dirty="0" smtClean="0">
                <a:solidFill>
                  <a:schemeClr val="bg1"/>
                </a:solidFill>
                <a:latin typeface="Segoe UI Light" panose="020B0502040204020203" pitchFamily="34" charset="0"/>
                <a:cs typeface="Segoe UI Light" panose="020B0502040204020203" pitchFamily="34" charset="0"/>
              </a:rPr>
              <a:t>*</a:t>
            </a:r>
            <a:endParaRPr lang="en-IN" dirty="0">
              <a:solidFill>
                <a:schemeClr val="bg1"/>
              </a:solidFill>
              <a:latin typeface="Segoe UI Light" panose="020B0502040204020203" pitchFamily="34" charset="0"/>
              <a:cs typeface="Segoe UI Light" panose="020B0502040204020203" pitchFamily="34" charset="0"/>
            </a:endParaRPr>
          </a:p>
        </p:txBody>
      </p:sp>
      <p:sp>
        <p:nvSpPr>
          <p:cNvPr id="15" name="Rectangle 14"/>
          <p:cNvSpPr/>
          <p:nvPr/>
        </p:nvSpPr>
        <p:spPr>
          <a:xfrm>
            <a:off x="7382984" y="3693319"/>
            <a:ext cx="4558352" cy="2031325"/>
          </a:xfrm>
          <a:prstGeom prst="rect">
            <a:avLst/>
          </a:prstGeom>
        </p:spPr>
        <p:txBody>
          <a:bodyPr wrap="square">
            <a:spAutoFit/>
          </a:bodyPr>
          <a:lstStyle/>
          <a:p>
            <a:pPr marL="177800" indent="-177800">
              <a:lnSpc>
                <a:spcPct val="150000"/>
              </a:lnSpc>
              <a:buFont typeface="Wingdings" panose="05000000000000000000" pitchFamily="2" charset="2"/>
              <a:buChar char="§"/>
            </a:pPr>
            <a:r>
              <a:rPr lang="en-IN" dirty="0" err="1" smtClean="0">
                <a:latin typeface="Segoe UI Light" panose="020B0502040204020203" pitchFamily="34" charset="0"/>
                <a:cs typeface="Segoe UI Light" panose="020B0502040204020203" pitchFamily="34" charset="0"/>
              </a:rPr>
              <a:t>Rs</a:t>
            </a:r>
            <a:r>
              <a:rPr lang="en-IN" dirty="0" smtClean="0">
                <a:latin typeface="Segoe UI Light" panose="020B0502040204020203" pitchFamily="34" charset="0"/>
                <a:cs typeface="Segoe UI Light" panose="020B0502040204020203" pitchFamily="34" charset="0"/>
              </a:rPr>
              <a:t>. 5 Lakhs to </a:t>
            </a:r>
            <a:r>
              <a:rPr lang="en-IN" dirty="0" err="1" smtClean="0">
                <a:latin typeface="Segoe UI Light" panose="020B0502040204020203" pitchFamily="34" charset="0"/>
                <a:cs typeface="Segoe UI Light" panose="020B0502040204020203" pitchFamily="34" charset="0"/>
              </a:rPr>
              <a:t>Rs</a:t>
            </a:r>
            <a:r>
              <a:rPr lang="en-IN" dirty="0" smtClean="0">
                <a:latin typeface="Segoe UI Light" panose="020B0502040204020203" pitchFamily="34" charset="0"/>
                <a:cs typeface="Segoe UI Light" panose="020B0502040204020203" pitchFamily="34" charset="0"/>
              </a:rPr>
              <a:t>. 10 Lakhs</a:t>
            </a:r>
          </a:p>
          <a:p>
            <a:pPr marL="177800" indent="-177800">
              <a:lnSpc>
                <a:spcPct val="150000"/>
              </a:lnSpc>
              <a:buFont typeface="Wingdings" panose="05000000000000000000" pitchFamily="2" charset="2"/>
              <a:buChar char="§"/>
            </a:pPr>
            <a:r>
              <a:rPr lang="en-IN" dirty="0" err="1" smtClean="0">
                <a:latin typeface="Segoe UI Light" panose="020B0502040204020203" pitchFamily="34" charset="0"/>
                <a:cs typeface="Segoe UI Light" panose="020B0502040204020203" pitchFamily="34" charset="0"/>
              </a:rPr>
              <a:t>Rs</a:t>
            </a:r>
            <a:r>
              <a:rPr lang="en-IN" dirty="0" smtClean="0">
                <a:latin typeface="Segoe UI Light" panose="020B0502040204020203" pitchFamily="34" charset="0"/>
                <a:cs typeface="Segoe UI Light" panose="020B0502040204020203" pitchFamily="34" charset="0"/>
              </a:rPr>
              <a:t>. 10 Lakhs to 15 Lakhs</a:t>
            </a:r>
          </a:p>
          <a:p>
            <a:pPr marL="177800" indent="-177800">
              <a:lnSpc>
                <a:spcPct val="150000"/>
              </a:lnSpc>
              <a:buFont typeface="Wingdings" panose="05000000000000000000" pitchFamily="2" charset="2"/>
              <a:buChar char="§"/>
            </a:pPr>
            <a:r>
              <a:rPr lang="en-IN" dirty="0" err="1" smtClean="0">
                <a:latin typeface="Segoe UI Light" panose="020B0502040204020203" pitchFamily="34" charset="0"/>
                <a:cs typeface="Segoe UI Light" panose="020B0502040204020203" pitchFamily="34" charset="0"/>
              </a:rPr>
              <a:t>Rs</a:t>
            </a:r>
            <a:r>
              <a:rPr lang="en-IN" dirty="0" smtClean="0">
                <a:latin typeface="Segoe UI Light" panose="020B0502040204020203" pitchFamily="34" charset="0"/>
                <a:cs typeface="Segoe UI Light" panose="020B0502040204020203" pitchFamily="34" charset="0"/>
              </a:rPr>
              <a:t>. 15 Lakhs to 20 </a:t>
            </a:r>
            <a:r>
              <a:rPr lang="en-IN" dirty="0" smtClean="0">
                <a:latin typeface="Segoe UI Light" panose="020B0502040204020203" pitchFamily="34" charset="0"/>
                <a:cs typeface="Segoe UI Light" panose="020B0502040204020203" pitchFamily="34" charset="0"/>
              </a:rPr>
              <a:t>Lakhs</a:t>
            </a:r>
          </a:p>
          <a:p>
            <a:pPr marL="177800" indent="-177800">
              <a:lnSpc>
                <a:spcPct val="150000"/>
              </a:lnSpc>
              <a:buFont typeface="Wingdings" panose="05000000000000000000" pitchFamily="2" charset="2"/>
              <a:buChar char="§"/>
            </a:pPr>
            <a:r>
              <a:rPr lang="en-IN" dirty="0" err="1" smtClean="0">
                <a:latin typeface="Segoe UI Light" panose="020B0502040204020203" pitchFamily="34" charset="0"/>
                <a:cs typeface="Segoe UI Light" panose="020B0502040204020203" pitchFamily="34" charset="0"/>
              </a:rPr>
              <a:t>Rs</a:t>
            </a:r>
            <a:r>
              <a:rPr lang="en-IN" dirty="0" smtClean="0">
                <a:latin typeface="Segoe UI Light" panose="020B0502040204020203" pitchFamily="34" charset="0"/>
                <a:cs typeface="Segoe UI Light" panose="020B0502040204020203" pitchFamily="34" charset="0"/>
              </a:rPr>
              <a:t>. 20 Lakhs to 30 Lakhs</a:t>
            </a:r>
            <a:endParaRPr lang="en-IN" dirty="0">
              <a:latin typeface="Segoe UI Light" panose="020B0502040204020203" pitchFamily="34" charset="0"/>
              <a:cs typeface="Segoe UI Light" panose="020B0502040204020203" pitchFamily="34" charset="0"/>
            </a:endParaRPr>
          </a:p>
          <a:p>
            <a:pPr>
              <a:lnSpc>
                <a:spcPct val="150000"/>
              </a:lnSpc>
            </a:pPr>
            <a:r>
              <a:rPr lang="en-IN" sz="1100" i="1" dirty="0" smtClean="0">
                <a:solidFill>
                  <a:srgbClr val="C00000"/>
                </a:solidFill>
                <a:latin typeface="Segoe UI Light" panose="020B0502040204020203" pitchFamily="34" charset="0"/>
                <a:cs typeface="Segoe UI Light" panose="020B0502040204020203" pitchFamily="34" charset="0"/>
              </a:rPr>
              <a:t>* Depending on City &amp; / Location of the Project</a:t>
            </a:r>
            <a:endParaRPr lang="en-IN" sz="1600" i="1" dirty="0" smtClean="0">
              <a:solidFill>
                <a:srgbClr val="C00000"/>
              </a:solidFill>
              <a:latin typeface="Segoe UI Light" panose="020B0502040204020203" pitchFamily="34" charset="0"/>
              <a:cs typeface="Segoe UI Light" panose="020B0502040204020203" pitchFamily="34" charset="0"/>
            </a:endParaRPr>
          </a:p>
        </p:txBody>
      </p:sp>
      <p:sp>
        <p:nvSpPr>
          <p:cNvPr id="16" name="Rectangle 15"/>
          <p:cNvSpPr/>
          <p:nvPr/>
        </p:nvSpPr>
        <p:spPr>
          <a:xfrm>
            <a:off x="7382984" y="1346572"/>
            <a:ext cx="4558352" cy="369332"/>
          </a:xfrm>
          <a:prstGeom prst="rect">
            <a:avLst/>
          </a:prstGeom>
          <a:solidFill>
            <a:schemeClr val="tx1">
              <a:lumMod val="75000"/>
              <a:lumOff val="25000"/>
            </a:schemeClr>
          </a:solidFill>
        </p:spPr>
        <p:txBody>
          <a:bodyPr wrap="square">
            <a:spAutoFit/>
          </a:bodyPr>
          <a:lstStyle/>
          <a:p>
            <a:pPr algn="ctr"/>
            <a:r>
              <a:rPr lang="en-IN" b="1" dirty="0" smtClean="0">
                <a:solidFill>
                  <a:schemeClr val="bg1"/>
                </a:solidFill>
                <a:latin typeface="Segoe UI Light" panose="020B0502040204020203" pitchFamily="34" charset="0"/>
                <a:cs typeface="Segoe UI Light" panose="020B0502040204020203" pitchFamily="34" charset="0"/>
              </a:rPr>
              <a:t>Typical Affordable </a:t>
            </a:r>
            <a:r>
              <a:rPr lang="en-IN" b="1" dirty="0" smtClean="0">
                <a:solidFill>
                  <a:schemeClr val="bg1"/>
                </a:solidFill>
                <a:latin typeface="Segoe UI Light" panose="020B0502040204020203" pitchFamily="34" charset="0"/>
                <a:cs typeface="Segoe UI Light" panose="020B0502040204020203" pitchFamily="34" charset="0"/>
              </a:rPr>
              <a:t>Housing Size Range</a:t>
            </a:r>
            <a:endParaRPr lang="en-IN" b="1" dirty="0">
              <a:solidFill>
                <a:schemeClr val="bg1"/>
              </a:solidFill>
              <a:latin typeface="Segoe UI Light" panose="020B0502040204020203" pitchFamily="34" charset="0"/>
              <a:cs typeface="Segoe UI Light" panose="020B0502040204020203" pitchFamily="34" charset="0"/>
            </a:endParaRPr>
          </a:p>
        </p:txBody>
      </p:sp>
      <p:sp>
        <p:nvSpPr>
          <p:cNvPr id="17" name="Rectangle 16"/>
          <p:cNvSpPr/>
          <p:nvPr/>
        </p:nvSpPr>
        <p:spPr>
          <a:xfrm>
            <a:off x="7382984" y="1746682"/>
            <a:ext cx="4558352" cy="1287212"/>
          </a:xfrm>
          <a:prstGeom prst="rect">
            <a:avLst/>
          </a:prstGeom>
        </p:spPr>
        <p:txBody>
          <a:bodyPr wrap="square">
            <a:spAutoFit/>
          </a:bodyPr>
          <a:lstStyle/>
          <a:p>
            <a:pPr marL="177800" indent="-177800">
              <a:lnSpc>
                <a:spcPct val="150000"/>
              </a:lnSpc>
              <a:buFont typeface="Wingdings" panose="05000000000000000000" pitchFamily="2" charset="2"/>
              <a:buChar char="§"/>
            </a:pPr>
            <a:r>
              <a:rPr lang="en-IN" dirty="0" smtClean="0">
                <a:latin typeface="Segoe UI Light" panose="020B0502040204020203" pitchFamily="34" charset="0"/>
                <a:cs typeface="Segoe UI Light" panose="020B0502040204020203" pitchFamily="34" charset="0"/>
              </a:rPr>
              <a:t>1 Room-Kitchen Apartments</a:t>
            </a:r>
          </a:p>
          <a:p>
            <a:pPr marL="177800" indent="-177800">
              <a:lnSpc>
                <a:spcPct val="150000"/>
              </a:lnSpc>
              <a:buFont typeface="Wingdings" panose="05000000000000000000" pitchFamily="2" charset="2"/>
              <a:buChar char="§"/>
            </a:pPr>
            <a:r>
              <a:rPr lang="en-IN" dirty="0" smtClean="0">
                <a:latin typeface="Segoe UI Light" panose="020B0502040204020203" pitchFamily="34" charset="0"/>
                <a:cs typeface="Segoe UI Light" panose="020B0502040204020203" pitchFamily="34" charset="0"/>
              </a:rPr>
              <a:t>2 Room-Kitchen </a:t>
            </a:r>
            <a:r>
              <a:rPr lang="en-IN" dirty="0">
                <a:latin typeface="Segoe UI Light" panose="020B0502040204020203" pitchFamily="34" charset="0"/>
                <a:cs typeface="Segoe UI Light" panose="020B0502040204020203" pitchFamily="34" charset="0"/>
              </a:rPr>
              <a:t>Apartments</a:t>
            </a:r>
            <a:endParaRPr lang="en-IN" dirty="0" smtClean="0">
              <a:latin typeface="Segoe UI Light" panose="020B0502040204020203" pitchFamily="34" charset="0"/>
              <a:cs typeface="Segoe UI Light" panose="020B0502040204020203" pitchFamily="34" charset="0"/>
            </a:endParaRPr>
          </a:p>
          <a:p>
            <a:pPr marL="177800" indent="-177800">
              <a:lnSpc>
                <a:spcPct val="150000"/>
              </a:lnSpc>
              <a:buFont typeface="Wingdings" panose="05000000000000000000" pitchFamily="2" charset="2"/>
              <a:buChar char="§"/>
            </a:pPr>
            <a:r>
              <a:rPr lang="en-IN" dirty="0" smtClean="0">
                <a:latin typeface="Segoe UI Light" panose="020B0502040204020203" pitchFamily="34" charset="0"/>
                <a:cs typeface="Segoe UI Light" panose="020B0502040204020203" pitchFamily="34" charset="0"/>
              </a:rPr>
              <a:t>3 Room-Kitchen </a:t>
            </a:r>
            <a:r>
              <a:rPr lang="en-IN" dirty="0">
                <a:latin typeface="Segoe UI Light" panose="020B0502040204020203" pitchFamily="34" charset="0"/>
                <a:cs typeface="Segoe UI Light" panose="020B0502040204020203" pitchFamily="34" charset="0"/>
              </a:rPr>
              <a:t>Apartments</a:t>
            </a:r>
          </a:p>
        </p:txBody>
      </p:sp>
      <p:sp>
        <p:nvSpPr>
          <p:cNvPr id="8" name="Rectangle 7"/>
          <p:cNvSpPr/>
          <p:nvPr/>
        </p:nvSpPr>
        <p:spPr>
          <a:xfrm>
            <a:off x="0" y="461665"/>
            <a:ext cx="7132320" cy="5262979"/>
          </a:xfrm>
          <a:prstGeom prst="rect">
            <a:avLst/>
          </a:prstGeom>
        </p:spPr>
        <p:txBody>
          <a:bodyPr wrap="square">
            <a:spAutoFit/>
          </a:bodyPr>
          <a:lstStyle/>
          <a:p>
            <a:pPr>
              <a:lnSpc>
                <a:spcPct val="200000"/>
              </a:lnSpc>
            </a:pPr>
            <a:r>
              <a:rPr lang="en-IN" sz="2400" dirty="0" err="1" smtClean="0">
                <a:latin typeface="Segoe UI Light" panose="020B0502040204020203" pitchFamily="34" charset="0"/>
                <a:cs typeface="Segoe UI Light" panose="020B0502040204020203" pitchFamily="34" charset="0"/>
              </a:rPr>
              <a:t>Gruh</a:t>
            </a:r>
            <a:r>
              <a:rPr lang="en-IN" sz="2400" dirty="0" smtClean="0">
                <a:latin typeface="Segoe UI Light" panose="020B0502040204020203" pitchFamily="34" charset="0"/>
                <a:cs typeface="Segoe UI Light" panose="020B0502040204020203" pitchFamily="34" charset="0"/>
              </a:rPr>
              <a:t> </a:t>
            </a:r>
            <a:r>
              <a:rPr lang="en-IN" sz="2400" dirty="0" err="1" smtClean="0">
                <a:latin typeface="Segoe UI Light" panose="020B0502040204020203" pitchFamily="34" charset="0"/>
                <a:cs typeface="Segoe UI Light" panose="020B0502040204020203" pitchFamily="34" charset="0"/>
              </a:rPr>
              <a:t>Saathi</a:t>
            </a:r>
            <a:r>
              <a:rPr lang="en-IN" sz="2400" dirty="0" smtClean="0">
                <a:latin typeface="Segoe UI Light" panose="020B0502040204020203" pitchFamily="34" charset="0"/>
                <a:cs typeface="Segoe UI Light" panose="020B0502040204020203" pitchFamily="34" charset="0"/>
              </a:rPr>
              <a:t> provides </a:t>
            </a:r>
            <a:r>
              <a:rPr lang="en-IN" sz="2400" b="1" dirty="0" smtClean="0">
                <a:solidFill>
                  <a:srgbClr val="C00000"/>
                </a:solidFill>
                <a:latin typeface="Segoe UI Light" panose="020B0502040204020203" pitchFamily="34" charset="0"/>
                <a:cs typeface="Segoe UI Light" panose="020B0502040204020203" pitchFamily="34" charset="0"/>
              </a:rPr>
              <a:t>Confidence to Customers </a:t>
            </a:r>
            <a:r>
              <a:rPr lang="en-IN" sz="2400" dirty="0" smtClean="0">
                <a:latin typeface="Segoe UI Light" panose="020B0502040204020203" pitchFamily="34" charset="0"/>
                <a:cs typeface="Segoe UI Light" panose="020B0502040204020203" pitchFamily="34" charset="0"/>
              </a:rPr>
              <a:t>by:</a:t>
            </a:r>
            <a:endParaRPr lang="en-IN" sz="2400" b="1" dirty="0" smtClean="0">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r>
              <a:rPr lang="en-IN" sz="2400" dirty="0" smtClean="0">
                <a:latin typeface="Segoe UI Light" panose="020B0502040204020203" pitchFamily="34" charset="0"/>
                <a:cs typeface="Segoe UI Light" panose="020B0502040204020203" pitchFamily="34" charset="0"/>
              </a:rPr>
              <a:t>Assuring </a:t>
            </a:r>
            <a:r>
              <a:rPr lang="en-IN" sz="2400" b="1" dirty="0" smtClean="0">
                <a:latin typeface="Segoe UI Light" panose="020B0502040204020203" pitchFamily="34" charset="0"/>
                <a:cs typeface="Segoe UI Light" panose="020B0502040204020203" pitchFamily="34" charset="0"/>
              </a:rPr>
              <a:t>Project </a:t>
            </a:r>
            <a:r>
              <a:rPr lang="en-IN" sz="2400" b="1" dirty="0" smtClean="0">
                <a:latin typeface="Segoe UI Light" panose="020B0502040204020203" pitchFamily="34" charset="0"/>
                <a:cs typeface="Segoe UI Light" panose="020B0502040204020203" pitchFamily="34" charset="0"/>
              </a:rPr>
              <a:t>Land &amp; Legal Compliance</a:t>
            </a:r>
          </a:p>
          <a:p>
            <a:pPr marL="285750" indent="-285750">
              <a:lnSpc>
                <a:spcPct val="200000"/>
              </a:lnSpc>
              <a:buFont typeface="Wingdings" panose="05000000000000000000" pitchFamily="2" charset="2"/>
              <a:buChar char="ü"/>
            </a:pPr>
            <a:r>
              <a:rPr lang="en-IN" sz="2400" dirty="0">
                <a:latin typeface="Segoe UI Light" panose="020B0502040204020203" pitchFamily="34" charset="0"/>
                <a:cs typeface="Segoe UI Light" panose="020B0502040204020203" pitchFamily="34" charset="0"/>
              </a:rPr>
              <a:t>Assuring </a:t>
            </a:r>
            <a:r>
              <a:rPr lang="en-IN" sz="2400" b="1" dirty="0">
                <a:latin typeface="Segoe UI Light" panose="020B0502040204020203" pitchFamily="34" charset="0"/>
                <a:cs typeface="Segoe UI Light" panose="020B0502040204020203" pitchFamily="34" charset="0"/>
              </a:rPr>
              <a:t>Right </a:t>
            </a:r>
            <a:r>
              <a:rPr lang="en-IN" sz="2400" b="1" dirty="0" smtClean="0">
                <a:latin typeface="Segoe UI Light" panose="020B0502040204020203" pitchFamily="34" charset="0"/>
                <a:cs typeface="Segoe UI Light" panose="020B0502040204020203" pitchFamily="34" charset="0"/>
              </a:rPr>
              <a:t>Pricing</a:t>
            </a:r>
            <a:endParaRPr lang="en-IN" sz="2400" b="1" dirty="0">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r>
              <a:rPr lang="en-IN" sz="2400" dirty="0">
                <a:latin typeface="Segoe UI Light" panose="020B0502040204020203" pitchFamily="34" charset="0"/>
                <a:cs typeface="Segoe UI Light" panose="020B0502040204020203" pitchFamily="34" charset="0"/>
              </a:rPr>
              <a:t>Assuring </a:t>
            </a:r>
            <a:r>
              <a:rPr lang="en-IN" sz="2400" b="1" dirty="0">
                <a:latin typeface="Segoe UI Light" panose="020B0502040204020203" pitchFamily="34" charset="0"/>
                <a:cs typeface="Segoe UI Light" panose="020B0502040204020203" pitchFamily="34" charset="0"/>
              </a:rPr>
              <a:t>Co-Branded </a:t>
            </a:r>
            <a:r>
              <a:rPr lang="en-IN" sz="2400" b="1" dirty="0" smtClean="0">
                <a:latin typeface="Segoe UI Light" panose="020B0502040204020203" pitchFamily="34" charset="0"/>
                <a:cs typeface="Segoe UI Light" panose="020B0502040204020203" pitchFamily="34" charset="0"/>
              </a:rPr>
              <a:t>Developer Credibility</a:t>
            </a:r>
            <a:endParaRPr lang="en-IN" sz="2400" b="1" dirty="0">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r>
              <a:rPr lang="en-IN" sz="2400" dirty="0">
                <a:latin typeface="Segoe UI Light" panose="020B0502040204020203" pitchFamily="34" charset="0"/>
                <a:cs typeface="Segoe UI Light" panose="020B0502040204020203" pitchFamily="34" charset="0"/>
              </a:rPr>
              <a:t>Assuring </a:t>
            </a:r>
            <a:r>
              <a:rPr lang="en-IN" sz="2400" b="1" dirty="0" smtClean="0">
                <a:latin typeface="Segoe UI Light" panose="020B0502040204020203" pitchFamily="34" charset="0"/>
                <a:cs typeface="Segoe UI Light" panose="020B0502040204020203" pitchFamily="34" charset="0"/>
              </a:rPr>
              <a:t>Design </a:t>
            </a:r>
            <a:r>
              <a:rPr lang="en-IN" sz="2400" b="1" dirty="0" smtClean="0">
                <a:latin typeface="Segoe UI Light" panose="020B0502040204020203" pitchFamily="34" charset="0"/>
                <a:cs typeface="Segoe UI Light" panose="020B0502040204020203" pitchFamily="34" charset="0"/>
              </a:rPr>
              <a:t>Offering</a:t>
            </a:r>
            <a:endParaRPr lang="en-IN" sz="2400" b="1" dirty="0">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r>
              <a:rPr lang="en-IN" sz="2400" dirty="0">
                <a:latin typeface="Segoe UI Light" panose="020B0502040204020203" pitchFamily="34" charset="0"/>
                <a:cs typeface="Segoe UI Light" panose="020B0502040204020203" pitchFamily="34" charset="0"/>
              </a:rPr>
              <a:t>Assuring </a:t>
            </a:r>
            <a:r>
              <a:rPr lang="en-IN" sz="2400" b="1" dirty="0">
                <a:latin typeface="Segoe UI Light" panose="020B0502040204020203" pitchFamily="34" charset="0"/>
                <a:cs typeface="Segoe UI Light" panose="020B0502040204020203" pitchFamily="34" charset="0"/>
              </a:rPr>
              <a:t>Quality </a:t>
            </a:r>
            <a:r>
              <a:rPr lang="en-IN" sz="2400" b="1" dirty="0" smtClean="0">
                <a:latin typeface="Segoe UI Light" panose="020B0502040204020203" pitchFamily="34" charset="0"/>
                <a:cs typeface="Segoe UI Light" panose="020B0502040204020203" pitchFamily="34" charset="0"/>
              </a:rPr>
              <a:t>of Material &amp; Workmanship</a:t>
            </a:r>
            <a:endParaRPr lang="en-IN" sz="2400" b="1" dirty="0">
              <a:latin typeface="Segoe UI Light" panose="020B0502040204020203" pitchFamily="34" charset="0"/>
              <a:cs typeface="Segoe UI Light" panose="020B0502040204020203" pitchFamily="34" charset="0"/>
            </a:endParaRPr>
          </a:p>
          <a:p>
            <a:pPr marL="285750" indent="-285750">
              <a:lnSpc>
                <a:spcPct val="200000"/>
              </a:lnSpc>
              <a:buFont typeface="Wingdings" panose="05000000000000000000" pitchFamily="2" charset="2"/>
              <a:buChar char="ü"/>
            </a:pPr>
            <a:r>
              <a:rPr lang="en-IN" sz="2400" dirty="0">
                <a:latin typeface="Segoe UI Light" panose="020B0502040204020203" pitchFamily="34" charset="0"/>
                <a:cs typeface="Segoe UI Light" panose="020B0502040204020203" pitchFamily="34" charset="0"/>
              </a:rPr>
              <a:t>Assuring </a:t>
            </a:r>
            <a:r>
              <a:rPr lang="en-IN" sz="2400" b="1" dirty="0" smtClean="0">
                <a:latin typeface="Segoe UI Light" panose="020B0502040204020203" pitchFamily="34" charset="0"/>
                <a:cs typeface="Segoe UI Light" panose="020B0502040204020203" pitchFamily="34" charset="0"/>
              </a:rPr>
              <a:t>Timely </a:t>
            </a:r>
            <a:r>
              <a:rPr lang="en-IN" sz="2400" b="1" dirty="0" smtClean="0">
                <a:latin typeface="Segoe UI Light" panose="020B0502040204020203" pitchFamily="34" charset="0"/>
                <a:cs typeface="Segoe UI Light" panose="020B0502040204020203" pitchFamily="34" charset="0"/>
              </a:rPr>
              <a:t>Possession</a:t>
            </a:r>
            <a:endParaRPr lang="en-IN" sz="2400" b="1" dirty="0">
              <a:latin typeface="Segoe UI Light" panose="020B0502040204020203" pitchFamily="34" charset="0"/>
              <a:cs typeface="Segoe UI Light" panose="020B0502040204020203" pitchFamily="34" charset="0"/>
            </a:endParaRPr>
          </a:p>
        </p:txBody>
      </p:sp>
      <p:sp>
        <p:nvSpPr>
          <p:cNvPr id="11" name="Rectangle 10">
            <a:hlinkClick r:id="rId2" action="ppaction://hlinksldjump"/>
          </p:cNvPr>
          <p:cNvSpPr/>
          <p:nvPr/>
        </p:nvSpPr>
        <p:spPr>
          <a:xfrm>
            <a:off x="250917" y="5929282"/>
            <a:ext cx="1644616" cy="307777"/>
          </a:xfrm>
          <a:prstGeom prst="rect">
            <a:avLst/>
          </a:prstGeom>
          <a:solidFill>
            <a:srgbClr val="C00000"/>
          </a:solidFill>
        </p:spPr>
        <p:txBody>
          <a:bodyPr wrap="none">
            <a:spAutoFit/>
          </a:bodyPr>
          <a:lstStyle/>
          <a:p>
            <a:pPr algn="ctr"/>
            <a:r>
              <a:rPr lang="en-IN" sz="1400" dirty="0" smtClean="0">
                <a:solidFill>
                  <a:schemeClr val="bg1"/>
                </a:solidFill>
                <a:latin typeface="Segoe UI Light" panose="020B0502040204020203" pitchFamily="34" charset="0"/>
                <a:cs typeface="Segoe UI Light" panose="020B0502040204020203" pitchFamily="34" charset="0"/>
              </a:rPr>
              <a:t>Click to Know More</a:t>
            </a:r>
            <a:endParaRPr lang="en-IN" sz="1400" dirty="0">
              <a:solidFill>
                <a:schemeClr val="bg1"/>
              </a:solidFill>
            </a:endParaRPr>
          </a:p>
        </p:txBody>
      </p:sp>
      <p:sp>
        <p:nvSpPr>
          <p:cNvPr id="12" name="Rectangle 11"/>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Tree>
    <p:extLst>
      <p:ext uri="{BB962C8B-B14F-4D97-AF65-F5344CB8AC3E}">
        <p14:creationId xmlns:p14="http://schemas.microsoft.com/office/powerpoint/2010/main" val="3753917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rgbClr val="C00000"/>
          </a:solidFill>
        </p:spPr>
        <p:txBody>
          <a:bodyPr wrap="square" rtlCol="0" anchor="ctr">
            <a:spAutoFit/>
          </a:bodyPr>
          <a:lstStyle/>
          <a:p>
            <a:r>
              <a:rPr lang="en-IN" sz="2400" dirty="0" err="1" smtClean="0">
                <a:solidFill>
                  <a:schemeClr val="bg1"/>
                </a:solidFill>
                <a:latin typeface="Segoe UI Light" panose="020B0502040204020203" pitchFamily="34" charset="0"/>
                <a:cs typeface="Segoe UI Light" panose="020B0502040204020203" pitchFamily="34" charset="0"/>
              </a:rPr>
              <a:t>Gruh</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err="1" smtClean="0">
                <a:solidFill>
                  <a:schemeClr val="bg1"/>
                </a:solidFill>
                <a:latin typeface="Segoe UI Light" panose="020B0502040204020203" pitchFamily="34" charset="0"/>
                <a:cs typeface="Segoe UI Light" panose="020B0502040204020203" pitchFamily="34" charset="0"/>
              </a:rPr>
              <a:t>Saathi</a:t>
            </a:r>
            <a:r>
              <a:rPr lang="en-IN" sz="2400" dirty="0" smtClean="0">
                <a:solidFill>
                  <a:schemeClr val="bg1"/>
                </a:solidFill>
                <a:latin typeface="Segoe UI Light" panose="020B0502040204020203" pitchFamily="34" charset="0"/>
                <a:cs typeface="Segoe UI Light" panose="020B0502040204020203" pitchFamily="34" charset="0"/>
              </a:rPr>
              <a:t> </a:t>
            </a:r>
            <a:r>
              <a:rPr lang="en-IN" sz="2400" dirty="0">
                <a:solidFill>
                  <a:schemeClr val="bg1"/>
                </a:solidFill>
                <a:latin typeface="Segoe UI Light" panose="020B0502040204020203" pitchFamily="34" charset="0"/>
                <a:cs typeface="Segoe UI Light" panose="020B0502040204020203" pitchFamily="34" charset="0"/>
              </a:rPr>
              <a:t>Offerings &amp; Assurance to Developers</a:t>
            </a:r>
            <a:endParaRPr lang="en-IN" sz="24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Rectangle 3"/>
          <p:cNvSpPr/>
          <p:nvPr/>
        </p:nvSpPr>
        <p:spPr>
          <a:xfrm>
            <a:off x="10187939" y="361"/>
            <a:ext cx="2004062" cy="461665"/>
          </a:xfrm>
          <a:prstGeom prst="rect">
            <a:avLst/>
          </a:prstGeom>
          <a:solidFill>
            <a:srgbClr val="08856B"/>
          </a:solidFill>
        </p:spPr>
        <p:txBody>
          <a:bodyPr wrap="square" anchor="ctr">
            <a:noAutofit/>
          </a:bodyPr>
          <a:lstStyle/>
          <a:p>
            <a:pPr algn="ctr"/>
            <a:r>
              <a:rPr lang="en-IN" sz="1600" dirty="0">
                <a:solidFill>
                  <a:schemeClr val="bg1"/>
                </a:solidFill>
                <a:latin typeface="Segoe UI Light" panose="020B0502040204020203" pitchFamily="34" charset="0"/>
                <a:cs typeface="Segoe UI Light" panose="020B0502040204020203" pitchFamily="34" charset="0"/>
              </a:rPr>
              <a:t>www.GruhSaathi.com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243" t="27021" r="26105" b="27265"/>
          <a:stretch/>
        </p:blipFill>
        <p:spPr>
          <a:xfrm>
            <a:off x="9544050" y="360"/>
            <a:ext cx="686033" cy="464400"/>
          </a:xfrm>
          <a:prstGeom prst="rect">
            <a:avLst/>
          </a:prstGeom>
        </p:spPr>
      </p:pic>
      <p:sp>
        <p:nvSpPr>
          <p:cNvPr id="3" name="Rectangle 2"/>
          <p:cNvSpPr/>
          <p:nvPr/>
        </p:nvSpPr>
        <p:spPr>
          <a:xfrm>
            <a:off x="145143" y="533192"/>
            <a:ext cx="11901714" cy="5493812"/>
          </a:xfrm>
          <a:prstGeom prst="rect">
            <a:avLst/>
          </a:prstGeom>
        </p:spPr>
        <p:txBody>
          <a:bodyPr wrap="square">
            <a:spAutoFit/>
          </a:bodyPr>
          <a:lstStyle/>
          <a:p>
            <a:pPr marL="285750" lvl="0" indent="-285750">
              <a:lnSpc>
                <a:spcPct val="150000"/>
              </a:lnSpc>
              <a:spcAft>
                <a:spcPts val="0"/>
              </a:spcAft>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Marketing &amp; Sales of their Inventory</a:t>
            </a:r>
          </a:p>
          <a:p>
            <a:pPr marL="285750" indent="-285750">
              <a:lnSpc>
                <a:spcPct val="150000"/>
              </a:lnSpc>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Launch Events</a:t>
            </a: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Marketing with kiosk, stalls, roadshows, door-to-door marketing, etc.</a:t>
            </a: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Collected data feed into software and analysed</a:t>
            </a: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Site visit for the potentially shortlisted customers falling into the pre-decided criteria</a:t>
            </a: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Conversion of potential customer into home buyers</a:t>
            </a: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Pre-sanction and credit facilitation </a:t>
            </a: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Community Development Initiatives and society formation of the societies</a:t>
            </a:r>
          </a:p>
          <a:p>
            <a:pPr marL="285750" lvl="0" indent="-285750">
              <a:lnSpc>
                <a:spcPct val="150000"/>
              </a:lnSpc>
              <a:spcAft>
                <a:spcPts val="0"/>
              </a:spcAft>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Area </a:t>
            </a:r>
            <a:r>
              <a:rPr lang="en-IN" dirty="0">
                <a:latin typeface="Segoe UI Light" panose="020B0502040204020203" pitchFamily="34" charset="0"/>
                <a:cs typeface="Segoe UI Light" panose="020B0502040204020203" pitchFamily="34" charset="0"/>
              </a:rPr>
              <a:t>mapping and profiling</a:t>
            </a: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Need based </a:t>
            </a:r>
            <a:r>
              <a:rPr lang="en-IN" dirty="0" smtClean="0">
                <a:latin typeface="Segoe UI Light" panose="020B0502040204020203" pitchFamily="34" charset="0"/>
                <a:cs typeface="Segoe UI Light" panose="020B0502040204020203" pitchFamily="34" charset="0"/>
              </a:rPr>
              <a:t>market survey </a:t>
            </a:r>
            <a:r>
              <a:rPr lang="en-IN" dirty="0">
                <a:latin typeface="Segoe UI Light" panose="020B0502040204020203" pitchFamily="34" charset="0"/>
                <a:cs typeface="Segoe UI Light" panose="020B0502040204020203" pitchFamily="34" charset="0"/>
              </a:rPr>
              <a:t>and analysis</a:t>
            </a:r>
          </a:p>
          <a:p>
            <a:pPr marL="285750" lvl="0" indent="-285750">
              <a:lnSpc>
                <a:spcPct val="150000"/>
              </a:lnSpc>
              <a:spcAft>
                <a:spcPts val="0"/>
              </a:spcAft>
              <a:buFont typeface="Wingdings" panose="05000000000000000000" pitchFamily="2" charset="2"/>
              <a:buChar char="ü"/>
            </a:pPr>
            <a:r>
              <a:rPr lang="en-US" dirty="0" smtClean="0">
                <a:latin typeface="Segoe UI Light" panose="020B0502040204020203" pitchFamily="34" charset="0"/>
                <a:cs typeface="Segoe UI Light" panose="020B0502040204020203" pitchFamily="34" charset="0"/>
              </a:rPr>
              <a:t>Develop </a:t>
            </a:r>
            <a:r>
              <a:rPr lang="en-US" dirty="0">
                <a:latin typeface="Segoe UI Light" panose="020B0502040204020203" pitchFamily="34" charset="0"/>
                <a:cs typeface="Segoe UI Light" panose="020B0502040204020203" pitchFamily="34" charset="0"/>
              </a:rPr>
              <a:t>customized marketing tool for the developers</a:t>
            </a:r>
            <a:endParaRPr lang="en-IN" dirty="0">
              <a:latin typeface="Segoe UI Light" panose="020B0502040204020203" pitchFamily="34" charset="0"/>
              <a:cs typeface="Segoe UI Light" panose="020B0502040204020203" pitchFamily="34" charset="0"/>
            </a:endParaRPr>
          </a:p>
          <a:p>
            <a:pPr marL="285750" lvl="0" indent="-285750">
              <a:lnSpc>
                <a:spcPct val="150000"/>
              </a:lnSpc>
              <a:spcAft>
                <a:spcPts val="0"/>
              </a:spcAft>
              <a:buFont typeface="Wingdings" panose="05000000000000000000" pitchFamily="2" charset="2"/>
              <a:buChar char="ü"/>
            </a:pPr>
            <a:r>
              <a:rPr lang="en-IN" dirty="0">
                <a:latin typeface="Segoe UI Light" panose="020B0502040204020203" pitchFamily="34" charset="0"/>
                <a:cs typeface="Segoe UI Light" panose="020B0502040204020203" pitchFamily="34" charset="0"/>
              </a:rPr>
              <a:t>Calling and follow up of the data collected</a:t>
            </a:r>
          </a:p>
          <a:p>
            <a:pPr marL="285750" lvl="0" indent="-285750">
              <a:lnSpc>
                <a:spcPct val="150000"/>
              </a:lnSpc>
              <a:spcAft>
                <a:spcPts val="0"/>
              </a:spcAft>
              <a:buFont typeface="Wingdings" panose="05000000000000000000" pitchFamily="2" charset="2"/>
              <a:buChar char="ü"/>
            </a:pPr>
            <a:r>
              <a:rPr lang="en-IN" dirty="0" smtClean="0">
                <a:latin typeface="Segoe UI Light" panose="020B0502040204020203" pitchFamily="34" charset="0"/>
                <a:cs typeface="Segoe UI Light" panose="020B0502040204020203" pitchFamily="34" charset="0"/>
              </a:rPr>
              <a:t>Grievance </a:t>
            </a:r>
            <a:r>
              <a:rPr lang="en-IN" dirty="0">
                <a:latin typeface="Segoe UI Light" panose="020B0502040204020203" pitchFamily="34" charset="0"/>
                <a:cs typeface="Segoe UI Light" panose="020B0502040204020203" pitchFamily="34" charset="0"/>
              </a:rPr>
              <a:t>redress cell for bridging the gap between customer and developer</a:t>
            </a:r>
          </a:p>
        </p:txBody>
      </p:sp>
    </p:spTree>
    <p:extLst>
      <p:ext uri="{BB962C8B-B14F-4D97-AF65-F5344CB8AC3E}">
        <p14:creationId xmlns:p14="http://schemas.microsoft.com/office/powerpoint/2010/main" val="1935084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TotalTime>
  <Words>4202</Words>
  <Application>Microsoft Office PowerPoint</Application>
  <PresentationFormat>Widescreen</PresentationFormat>
  <Paragraphs>444</Paragraphs>
  <Slides>36</Slides>
  <Notes>0</Notes>
  <HiddenSlides>9</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4" baseType="lpstr">
      <vt:lpstr>Wingdings</vt:lpstr>
      <vt:lpstr>Calibri</vt:lpstr>
      <vt:lpstr>Calibri Light</vt:lpstr>
      <vt:lpstr>Segoe UI Light</vt:lpstr>
      <vt:lpstr>Arial</vt:lpstr>
      <vt:lpstr>Segoe UI Semilight</vt:lpstr>
      <vt:lpstr>Office Theme</vt:lpstr>
      <vt:lpstr>Microsoft PowerPoint Presentation</vt:lpstr>
      <vt:lpstr>www.GruhSaathi.com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www.GruhSaathi.com</dc:title>
  <dc:creator>Ravi DBS</dc:creator>
  <cp:lastModifiedBy>Ravi DBS</cp:lastModifiedBy>
  <cp:revision>204</cp:revision>
  <cp:lastPrinted>2016-10-05T07:30:28Z</cp:lastPrinted>
  <dcterms:created xsi:type="dcterms:W3CDTF">2016-10-01T16:16:29Z</dcterms:created>
  <dcterms:modified xsi:type="dcterms:W3CDTF">2016-10-12T14:48:12Z</dcterms:modified>
</cp:coreProperties>
</file>