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312" r:id="rId3"/>
    <p:sldId id="299" r:id="rId4"/>
    <p:sldId id="313" r:id="rId5"/>
    <p:sldId id="314" r:id="rId6"/>
    <p:sldId id="315" r:id="rId7"/>
    <p:sldId id="316" r:id="rId8"/>
    <p:sldId id="281" r:id="rId9"/>
    <p:sldId id="280" r:id="rId10"/>
    <p:sldId id="282" r:id="rId11"/>
    <p:sldId id="283" r:id="rId12"/>
    <p:sldId id="317" r:id="rId13"/>
    <p:sldId id="285" r:id="rId14"/>
    <p:sldId id="264" r:id="rId15"/>
    <p:sldId id="297" r:id="rId16"/>
    <p:sldId id="298" r:id="rId17"/>
    <p:sldId id="318" r:id="rId18"/>
    <p:sldId id="310" r:id="rId19"/>
    <p:sldId id="259" r:id="rId20"/>
    <p:sldId id="268" r:id="rId21"/>
    <p:sldId id="311" r:id="rId22"/>
    <p:sldId id="257" r:id="rId23"/>
    <p:sldId id="258" r:id="rId24"/>
    <p:sldId id="262" r:id="rId25"/>
    <p:sldId id="267" r:id="rId26"/>
    <p:sldId id="261" r:id="rId27"/>
    <p:sldId id="277" r:id="rId28"/>
    <p:sldId id="278" r:id="rId29"/>
    <p:sldId id="304" r:id="rId30"/>
    <p:sldId id="288" r:id="rId31"/>
    <p:sldId id="266" r:id="rId32"/>
    <p:sldId id="309" r:id="rId33"/>
    <p:sldId id="290" r:id="rId34"/>
    <p:sldId id="287" r:id="rId35"/>
    <p:sldId id="289" r:id="rId36"/>
    <p:sldId id="291" r:id="rId37"/>
    <p:sldId id="292" r:id="rId38"/>
    <p:sldId id="293" r:id="rId39"/>
    <p:sldId id="307" r:id="rId40"/>
    <p:sldId id="303" r:id="rId41"/>
  </p:sldIdLst>
  <p:sldSz cx="12192000" cy="6858000"/>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Segoe UI Light" panose="020B0502040204020203" pitchFamily="34" charset="0"/>
      <p:regular r:id="rId48"/>
      <p:italic r:id="rId49"/>
    </p:embeddedFont>
    <p:embeddedFont>
      <p:font typeface="Segoe UI Semilight" panose="020B0402040204020203" pitchFamily="34" charset="0"/>
      <p:regular r:id="rId50"/>
      <p:italic r:id="rId51"/>
    </p:embeddedFont>
    <p:embeddedFont>
      <p:font typeface="MS PGothic" panose="020B0600070205080204" pitchFamily="34" charset="-128"/>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856B"/>
    <a:srgbClr val="02836A"/>
    <a:srgbClr val="EB8821"/>
    <a:srgbClr val="F1A961"/>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4660"/>
  </p:normalViewPr>
  <p:slideViewPr>
    <p:cSldViewPr snapToGrid="0">
      <p:cViewPr varScale="1">
        <p:scale>
          <a:sx n="70" d="100"/>
          <a:sy n="70"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33574-AB9E-417B-9E25-527C73393EA2}"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IN"/>
        </a:p>
      </dgm:t>
    </dgm:pt>
    <dgm:pt modelId="{D9E17BFF-15D1-4820-A26D-3C7DA4F03202}">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1</a:t>
          </a:r>
          <a:endParaRPr lang="en-IN" sz="1600" dirty="0">
            <a:latin typeface="Segoe UI Semilight" panose="020B0402040204020203" pitchFamily="34" charset="0"/>
            <a:cs typeface="Segoe UI Semilight" panose="020B0402040204020203" pitchFamily="34" charset="0"/>
          </a:endParaRPr>
        </a:p>
      </dgm:t>
    </dgm:pt>
    <dgm:pt modelId="{0987D1A7-6D2C-4781-B80B-E9F5E324FEF4}" type="parTrans" cxnId="{E76FEB55-0D66-49CE-B672-3F3CE0E0643F}">
      <dgm:prSet/>
      <dgm:spPr/>
      <dgm:t>
        <a:bodyPr/>
        <a:lstStyle/>
        <a:p>
          <a:endParaRPr lang="en-IN"/>
        </a:p>
      </dgm:t>
    </dgm:pt>
    <dgm:pt modelId="{1F941A5A-2B00-427F-9EC8-D887C01A8FD8}" type="sibTrans" cxnId="{E76FEB55-0D66-49CE-B672-3F3CE0E0643F}">
      <dgm:prSet/>
      <dgm:spPr/>
      <dgm:t>
        <a:bodyPr/>
        <a:lstStyle/>
        <a:p>
          <a:endParaRPr lang="en-IN"/>
        </a:p>
      </dgm:t>
    </dgm:pt>
    <dgm:pt modelId="{A9DEE151-CDA6-4774-AFDA-95397C9CE890}">
      <dgm:prSet phldrT="[Text]" custT="1"/>
      <dgm:spPr/>
      <dgm:t>
        <a:bodyPr/>
        <a:lstStyle/>
        <a:p>
          <a:r>
            <a:rPr lang="en-US" sz="1600" dirty="0" smtClean="0">
              <a:latin typeface="Segoe UI Semilight" panose="020B0402040204020203" pitchFamily="34" charset="0"/>
              <a:cs typeface="Segoe UI Semilight" panose="020B0402040204020203" pitchFamily="34" charset="0"/>
            </a:rPr>
            <a:t>Customer becomes a member</a:t>
          </a:r>
          <a:endParaRPr lang="en-IN" sz="1600" dirty="0">
            <a:latin typeface="Segoe UI Semilight" panose="020B0402040204020203" pitchFamily="34" charset="0"/>
            <a:cs typeface="Segoe UI Semilight" panose="020B0402040204020203" pitchFamily="34" charset="0"/>
          </a:endParaRPr>
        </a:p>
      </dgm:t>
    </dgm:pt>
    <dgm:pt modelId="{1B16B2FD-E0C2-48B2-B0F5-EC8F4B57CB04}" type="parTrans" cxnId="{CE258F55-4F34-4133-B514-EF7E80C3C75C}">
      <dgm:prSet/>
      <dgm:spPr/>
      <dgm:t>
        <a:bodyPr/>
        <a:lstStyle/>
        <a:p>
          <a:endParaRPr lang="en-IN"/>
        </a:p>
      </dgm:t>
    </dgm:pt>
    <dgm:pt modelId="{11D9E8B6-D05D-463E-B409-AFBBB7440798}" type="sibTrans" cxnId="{CE258F55-4F34-4133-B514-EF7E80C3C75C}">
      <dgm:prSet/>
      <dgm:spPr/>
      <dgm:t>
        <a:bodyPr/>
        <a:lstStyle/>
        <a:p>
          <a:endParaRPr lang="en-IN"/>
        </a:p>
      </dgm:t>
    </dgm:pt>
    <dgm:pt modelId="{D5494129-9E9B-48FD-9DE0-4E441E27FAD5}">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2</a:t>
          </a:r>
          <a:endParaRPr lang="en-IN" sz="1600" dirty="0">
            <a:latin typeface="Segoe UI Semilight" panose="020B0402040204020203" pitchFamily="34" charset="0"/>
            <a:cs typeface="Segoe UI Semilight" panose="020B0402040204020203" pitchFamily="34" charset="0"/>
          </a:endParaRPr>
        </a:p>
      </dgm:t>
    </dgm:pt>
    <dgm:pt modelId="{90B71D30-E46F-4842-B01B-DB5A1CB9405E}" type="parTrans" cxnId="{DE069ECA-806E-426D-8D69-0F7066A1E77A}">
      <dgm:prSet/>
      <dgm:spPr/>
      <dgm:t>
        <a:bodyPr/>
        <a:lstStyle/>
        <a:p>
          <a:endParaRPr lang="en-IN"/>
        </a:p>
      </dgm:t>
    </dgm:pt>
    <dgm:pt modelId="{0F6C98B6-D102-4407-B50A-DEE702FED7B3}" type="sibTrans" cxnId="{DE069ECA-806E-426D-8D69-0F7066A1E77A}">
      <dgm:prSet/>
      <dgm:spPr/>
      <dgm:t>
        <a:bodyPr/>
        <a:lstStyle/>
        <a:p>
          <a:endParaRPr lang="en-IN"/>
        </a:p>
      </dgm:t>
    </dgm:pt>
    <dgm:pt modelId="{E8F40B22-52FD-44C0-BD20-39E86E6572C8}">
      <dgm:prSet phldrT="[Text]" custT="1"/>
      <dgm:spPr/>
      <dgm:t>
        <a:bodyPr/>
        <a:lstStyle/>
        <a:p>
          <a:r>
            <a:rPr lang="en-US" sz="1600" dirty="0" smtClean="0">
              <a:latin typeface="Segoe UI Semilight" panose="020B0402040204020203" pitchFamily="34" charset="0"/>
              <a:cs typeface="Segoe UI Semilight" panose="020B0402040204020203" pitchFamily="34" charset="0"/>
            </a:rPr>
            <a:t>Detailed survey of the customer </a:t>
          </a:r>
          <a:endParaRPr lang="en-IN" sz="1600" dirty="0">
            <a:latin typeface="Segoe UI Semilight" panose="020B0402040204020203" pitchFamily="34" charset="0"/>
            <a:cs typeface="Segoe UI Semilight" panose="020B0402040204020203" pitchFamily="34" charset="0"/>
          </a:endParaRPr>
        </a:p>
      </dgm:t>
    </dgm:pt>
    <dgm:pt modelId="{BC7D2DF9-8CA2-4ABD-9365-31A3ED6E0C69}" type="parTrans" cxnId="{959C11A4-F1ED-42DE-A561-4815A796D5C3}">
      <dgm:prSet/>
      <dgm:spPr/>
      <dgm:t>
        <a:bodyPr/>
        <a:lstStyle/>
        <a:p>
          <a:endParaRPr lang="en-IN"/>
        </a:p>
      </dgm:t>
    </dgm:pt>
    <dgm:pt modelId="{B8C8DF7A-F90B-42C6-96EE-862543EBC2E2}" type="sibTrans" cxnId="{959C11A4-F1ED-42DE-A561-4815A796D5C3}">
      <dgm:prSet/>
      <dgm:spPr/>
      <dgm:t>
        <a:bodyPr/>
        <a:lstStyle/>
        <a:p>
          <a:endParaRPr lang="en-IN"/>
        </a:p>
      </dgm:t>
    </dgm:pt>
    <dgm:pt modelId="{4A8D608D-CB19-49D6-8F14-3E495045053C}">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3</a:t>
          </a:r>
          <a:endParaRPr lang="en-IN" sz="1600" dirty="0">
            <a:latin typeface="Segoe UI Semilight" panose="020B0402040204020203" pitchFamily="34" charset="0"/>
            <a:cs typeface="Segoe UI Semilight" panose="020B0402040204020203" pitchFamily="34" charset="0"/>
          </a:endParaRPr>
        </a:p>
      </dgm:t>
    </dgm:pt>
    <dgm:pt modelId="{03BED1E1-D43F-4A7B-BD66-389E4A0E0D0C}" type="parTrans" cxnId="{14A74C63-ECBA-47C1-97EE-D33D9B1C58AB}">
      <dgm:prSet/>
      <dgm:spPr/>
      <dgm:t>
        <a:bodyPr/>
        <a:lstStyle/>
        <a:p>
          <a:endParaRPr lang="en-IN"/>
        </a:p>
      </dgm:t>
    </dgm:pt>
    <dgm:pt modelId="{C5ABF7F2-8E75-4A89-93A6-2690163F9BA2}" type="sibTrans" cxnId="{14A74C63-ECBA-47C1-97EE-D33D9B1C58AB}">
      <dgm:prSet/>
      <dgm:spPr/>
      <dgm:t>
        <a:bodyPr/>
        <a:lstStyle/>
        <a:p>
          <a:endParaRPr lang="en-IN"/>
        </a:p>
      </dgm:t>
    </dgm:pt>
    <dgm:pt modelId="{C1A68F59-B8D4-4E25-B71F-4E07C08908EC}">
      <dgm:prSet phldrT="[Text]" custT="1"/>
      <dgm:spPr/>
      <dgm:t>
        <a:bodyPr/>
        <a:lstStyle/>
        <a:p>
          <a:r>
            <a:rPr lang="en-US" sz="1600" dirty="0" smtClean="0">
              <a:latin typeface="Segoe UI Semilight" panose="020B0402040204020203" pitchFamily="34" charset="0"/>
              <a:cs typeface="Segoe UI Semilight" panose="020B0402040204020203" pitchFamily="34" charset="0"/>
            </a:rPr>
            <a:t>Address verification </a:t>
          </a:r>
          <a:endParaRPr lang="en-IN" sz="1600" dirty="0">
            <a:latin typeface="Segoe UI Semilight" panose="020B0402040204020203" pitchFamily="34" charset="0"/>
            <a:cs typeface="Segoe UI Semilight" panose="020B0402040204020203" pitchFamily="34" charset="0"/>
          </a:endParaRPr>
        </a:p>
      </dgm:t>
    </dgm:pt>
    <dgm:pt modelId="{CC2AF110-D26A-43F7-93E9-E83678BC84EF}" type="parTrans" cxnId="{52E321F8-CA27-43AF-9CD4-BE3B3954DEB9}">
      <dgm:prSet/>
      <dgm:spPr/>
      <dgm:t>
        <a:bodyPr/>
        <a:lstStyle/>
        <a:p>
          <a:endParaRPr lang="en-IN"/>
        </a:p>
      </dgm:t>
    </dgm:pt>
    <dgm:pt modelId="{CCC23853-022B-41E6-897E-26117B265053}" type="sibTrans" cxnId="{52E321F8-CA27-43AF-9CD4-BE3B3954DEB9}">
      <dgm:prSet/>
      <dgm:spPr/>
      <dgm:t>
        <a:bodyPr/>
        <a:lstStyle/>
        <a:p>
          <a:endParaRPr lang="en-IN"/>
        </a:p>
      </dgm:t>
    </dgm:pt>
    <dgm:pt modelId="{AB22A51E-09BC-436B-B832-C475E6153A97}">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4</a:t>
          </a:r>
          <a:endParaRPr lang="en-IN" sz="1600" dirty="0">
            <a:latin typeface="Segoe UI Semilight" panose="020B0402040204020203" pitchFamily="34" charset="0"/>
            <a:cs typeface="Segoe UI Semilight" panose="020B0402040204020203" pitchFamily="34" charset="0"/>
          </a:endParaRPr>
        </a:p>
      </dgm:t>
    </dgm:pt>
    <dgm:pt modelId="{D586E1B2-DFAF-4496-BBD5-2D375A347D46}" type="parTrans" cxnId="{381D8B84-70DE-4412-A544-131DCC8BB52D}">
      <dgm:prSet/>
      <dgm:spPr/>
      <dgm:t>
        <a:bodyPr/>
        <a:lstStyle/>
        <a:p>
          <a:endParaRPr lang="en-IN"/>
        </a:p>
      </dgm:t>
    </dgm:pt>
    <dgm:pt modelId="{4207784E-4CC8-43BF-BE71-12717922AC83}" type="sibTrans" cxnId="{381D8B84-70DE-4412-A544-131DCC8BB52D}">
      <dgm:prSet/>
      <dgm:spPr/>
      <dgm:t>
        <a:bodyPr/>
        <a:lstStyle/>
        <a:p>
          <a:endParaRPr lang="en-IN"/>
        </a:p>
      </dgm:t>
    </dgm:pt>
    <dgm:pt modelId="{6375E6E9-6B70-4164-BA91-18729858F961}">
      <dgm:prSet phldrT="[Text]" custT="1"/>
      <dgm:spPr/>
      <dgm:t>
        <a:bodyPr/>
        <a:lstStyle/>
        <a:p>
          <a:r>
            <a:rPr lang="en-US" sz="1600" dirty="0" smtClean="0">
              <a:latin typeface="Segoe UI Semilight" panose="020B0402040204020203" pitchFamily="34" charset="0"/>
              <a:cs typeface="Segoe UI Semilight" panose="020B0402040204020203" pitchFamily="34" charset="0"/>
            </a:rPr>
            <a:t>Guidance based on diagnostic report </a:t>
          </a:r>
          <a:endParaRPr lang="en-IN" sz="1600" dirty="0">
            <a:latin typeface="Segoe UI Semilight" panose="020B0402040204020203" pitchFamily="34" charset="0"/>
            <a:cs typeface="Segoe UI Semilight" panose="020B0402040204020203" pitchFamily="34" charset="0"/>
          </a:endParaRPr>
        </a:p>
      </dgm:t>
    </dgm:pt>
    <dgm:pt modelId="{180922D4-5CB9-4592-858C-89007595EB67}" type="parTrans" cxnId="{EA62D9A7-9DCE-43F4-B072-F53EE215A4B7}">
      <dgm:prSet/>
      <dgm:spPr/>
      <dgm:t>
        <a:bodyPr/>
        <a:lstStyle/>
        <a:p>
          <a:endParaRPr lang="en-IN"/>
        </a:p>
      </dgm:t>
    </dgm:pt>
    <dgm:pt modelId="{06820F63-CE2B-4535-9B20-E0546900B5DC}" type="sibTrans" cxnId="{EA62D9A7-9DCE-43F4-B072-F53EE215A4B7}">
      <dgm:prSet/>
      <dgm:spPr/>
      <dgm:t>
        <a:bodyPr/>
        <a:lstStyle/>
        <a:p>
          <a:endParaRPr lang="en-IN"/>
        </a:p>
      </dgm:t>
    </dgm:pt>
    <dgm:pt modelId="{4C41FCCB-51A7-4C0D-B110-DC01DEDA55E1}">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5</a:t>
          </a:r>
          <a:endParaRPr lang="en-IN" sz="1600" dirty="0">
            <a:latin typeface="Segoe UI Semilight" panose="020B0402040204020203" pitchFamily="34" charset="0"/>
            <a:cs typeface="Segoe UI Semilight" panose="020B0402040204020203" pitchFamily="34" charset="0"/>
          </a:endParaRPr>
        </a:p>
      </dgm:t>
    </dgm:pt>
    <dgm:pt modelId="{EC9B8849-D5C5-4205-8DC3-74D40DC0C0F4}" type="parTrans" cxnId="{F78E1323-BDFC-4828-89D4-1C94BF24D89F}">
      <dgm:prSet/>
      <dgm:spPr/>
      <dgm:t>
        <a:bodyPr/>
        <a:lstStyle/>
        <a:p>
          <a:endParaRPr lang="en-IN"/>
        </a:p>
      </dgm:t>
    </dgm:pt>
    <dgm:pt modelId="{F0FCA57A-09F1-4C57-AB06-3A0F3B872978}" type="sibTrans" cxnId="{F78E1323-BDFC-4828-89D4-1C94BF24D89F}">
      <dgm:prSet/>
      <dgm:spPr/>
      <dgm:t>
        <a:bodyPr/>
        <a:lstStyle/>
        <a:p>
          <a:endParaRPr lang="en-IN"/>
        </a:p>
      </dgm:t>
    </dgm:pt>
    <dgm:pt modelId="{B88775CD-B2D1-43F9-9438-6BF96A1DB5EA}">
      <dgm:prSet phldrT="[Text]" custT="1"/>
      <dgm:spPr/>
      <dgm:t>
        <a:bodyPr/>
        <a:lstStyle/>
        <a:p>
          <a:r>
            <a:rPr lang="en-US" sz="1600" dirty="0" smtClean="0">
              <a:latin typeface="Segoe UI Semilight" panose="020B0402040204020203" pitchFamily="34" charset="0"/>
              <a:cs typeface="Segoe UI Semilight" panose="020B0402040204020203" pitchFamily="34" charset="0"/>
            </a:rPr>
            <a:t>Connect to community development programs</a:t>
          </a:r>
          <a:endParaRPr lang="en-IN" sz="1600" dirty="0">
            <a:latin typeface="Segoe UI Semilight" panose="020B0402040204020203" pitchFamily="34" charset="0"/>
            <a:cs typeface="Segoe UI Semilight" panose="020B0402040204020203" pitchFamily="34" charset="0"/>
          </a:endParaRPr>
        </a:p>
      </dgm:t>
    </dgm:pt>
    <dgm:pt modelId="{C96E09E8-BC9A-4D6E-98B1-80472276C6F1}" type="parTrans" cxnId="{226B8014-04D8-4FE0-95BB-DFF3DD012AED}">
      <dgm:prSet/>
      <dgm:spPr/>
      <dgm:t>
        <a:bodyPr/>
        <a:lstStyle/>
        <a:p>
          <a:endParaRPr lang="en-IN"/>
        </a:p>
      </dgm:t>
    </dgm:pt>
    <dgm:pt modelId="{C203F981-ADAA-4A1D-85EC-D4C89A3D1176}" type="sibTrans" cxnId="{226B8014-04D8-4FE0-95BB-DFF3DD012AED}">
      <dgm:prSet/>
      <dgm:spPr/>
      <dgm:t>
        <a:bodyPr/>
        <a:lstStyle/>
        <a:p>
          <a:endParaRPr lang="en-IN"/>
        </a:p>
      </dgm:t>
    </dgm:pt>
    <dgm:pt modelId="{2FAADC34-6409-44AA-863E-8B538BB73B36}">
      <dgm:prSet phldrT="[Text]" custT="1"/>
      <dgm:spPr/>
      <dgm:t>
        <a:bodyPr/>
        <a:lstStyle/>
        <a:p>
          <a:r>
            <a:rPr lang="en-US" sz="1600" dirty="0" smtClean="0">
              <a:latin typeface="Segoe UI Semilight" panose="020B0402040204020203" pitchFamily="34" charset="0"/>
              <a:cs typeface="Segoe UI Semilight" panose="020B0402040204020203" pitchFamily="34" charset="0"/>
            </a:rPr>
            <a:t>Verification of KYC</a:t>
          </a:r>
          <a:endParaRPr lang="en-IN" sz="1600" dirty="0">
            <a:latin typeface="Segoe UI Semilight" panose="020B0402040204020203" pitchFamily="34" charset="0"/>
            <a:cs typeface="Segoe UI Semilight" panose="020B0402040204020203" pitchFamily="34" charset="0"/>
          </a:endParaRPr>
        </a:p>
      </dgm:t>
    </dgm:pt>
    <dgm:pt modelId="{233F0A84-2835-46A9-9D6B-DE088EDECFD1}" type="parTrans" cxnId="{DE613DE6-7810-4805-9EB8-A02A670BA7DC}">
      <dgm:prSet/>
      <dgm:spPr/>
      <dgm:t>
        <a:bodyPr/>
        <a:lstStyle/>
        <a:p>
          <a:endParaRPr lang="en-IN"/>
        </a:p>
      </dgm:t>
    </dgm:pt>
    <dgm:pt modelId="{9E5FD88D-DFDC-45CD-8168-714FB5A60197}" type="sibTrans" cxnId="{DE613DE6-7810-4805-9EB8-A02A670BA7DC}">
      <dgm:prSet/>
      <dgm:spPr/>
      <dgm:t>
        <a:bodyPr/>
        <a:lstStyle/>
        <a:p>
          <a:endParaRPr lang="en-IN"/>
        </a:p>
      </dgm:t>
    </dgm:pt>
    <dgm:pt modelId="{79269CBB-9B1B-459E-BBBE-920AF48F3981}" type="pres">
      <dgm:prSet presAssocID="{22E33574-AB9E-417B-9E25-527C73393EA2}" presName="Name0" presStyleCnt="0">
        <dgm:presLayoutVars>
          <dgm:dir/>
          <dgm:animLvl val="lvl"/>
          <dgm:resizeHandles val="exact"/>
        </dgm:presLayoutVars>
      </dgm:prSet>
      <dgm:spPr/>
      <dgm:t>
        <a:bodyPr/>
        <a:lstStyle/>
        <a:p>
          <a:endParaRPr lang="en-IN"/>
        </a:p>
      </dgm:t>
    </dgm:pt>
    <dgm:pt modelId="{90D54C06-2F13-4974-9BE6-38CAAAD032C2}" type="pres">
      <dgm:prSet presAssocID="{D9E17BFF-15D1-4820-A26D-3C7DA4F03202}" presName="linNode" presStyleCnt="0"/>
      <dgm:spPr/>
    </dgm:pt>
    <dgm:pt modelId="{7AC0779C-157C-4A88-809A-B8E5C9362561}" type="pres">
      <dgm:prSet presAssocID="{D9E17BFF-15D1-4820-A26D-3C7DA4F03202}" presName="parentText" presStyleLbl="node1" presStyleIdx="0" presStyleCnt="5">
        <dgm:presLayoutVars>
          <dgm:chMax val="1"/>
          <dgm:bulletEnabled val="1"/>
        </dgm:presLayoutVars>
      </dgm:prSet>
      <dgm:spPr/>
      <dgm:t>
        <a:bodyPr/>
        <a:lstStyle/>
        <a:p>
          <a:endParaRPr lang="en-IN"/>
        </a:p>
      </dgm:t>
    </dgm:pt>
    <dgm:pt modelId="{E1669D9B-B037-4EE1-BF12-A6186394CA90}" type="pres">
      <dgm:prSet presAssocID="{D9E17BFF-15D1-4820-A26D-3C7DA4F03202}" presName="descendantText" presStyleLbl="alignAccFollowNode1" presStyleIdx="0" presStyleCnt="5">
        <dgm:presLayoutVars>
          <dgm:bulletEnabled val="1"/>
        </dgm:presLayoutVars>
      </dgm:prSet>
      <dgm:spPr/>
      <dgm:t>
        <a:bodyPr/>
        <a:lstStyle/>
        <a:p>
          <a:endParaRPr lang="en-IN"/>
        </a:p>
      </dgm:t>
    </dgm:pt>
    <dgm:pt modelId="{D9A84023-B966-4519-830A-55622724BD43}" type="pres">
      <dgm:prSet presAssocID="{1F941A5A-2B00-427F-9EC8-D887C01A8FD8}" presName="sp" presStyleCnt="0"/>
      <dgm:spPr/>
    </dgm:pt>
    <dgm:pt modelId="{91262956-2EA1-422C-A2BA-1DE34EFC1526}" type="pres">
      <dgm:prSet presAssocID="{D5494129-9E9B-48FD-9DE0-4E441E27FAD5}" presName="linNode" presStyleCnt="0"/>
      <dgm:spPr/>
    </dgm:pt>
    <dgm:pt modelId="{368E60BA-6D43-4DE5-B14E-3DD4DC12BC28}" type="pres">
      <dgm:prSet presAssocID="{D5494129-9E9B-48FD-9DE0-4E441E27FAD5}" presName="parentText" presStyleLbl="node1" presStyleIdx="1" presStyleCnt="5">
        <dgm:presLayoutVars>
          <dgm:chMax val="1"/>
          <dgm:bulletEnabled val="1"/>
        </dgm:presLayoutVars>
      </dgm:prSet>
      <dgm:spPr/>
      <dgm:t>
        <a:bodyPr/>
        <a:lstStyle/>
        <a:p>
          <a:endParaRPr lang="en-IN"/>
        </a:p>
      </dgm:t>
    </dgm:pt>
    <dgm:pt modelId="{C942DC7E-484D-4E8B-A1D8-8521AA8BAEBC}" type="pres">
      <dgm:prSet presAssocID="{D5494129-9E9B-48FD-9DE0-4E441E27FAD5}" presName="descendantText" presStyleLbl="alignAccFollowNode1" presStyleIdx="1" presStyleCnt="5">
        <dgm:presLayoutVars>
          <dgm:bulletEnabled val="1"/>
        </dgm:presLayoutVars>
      </dgm:prSet>
      <dgm:spPr/>
      <dgm:t>
        <a:bodyPr/>
        <a:lstStyle/>
        <a:p>
          <a:endParaRPr lang="en-IN"/>
        </a:p>
      </dgm:t>
    </dgm:pt>
    <dgm:pt modelId="{012C1DD1-90F5-4BEB-95E3-73772E209E82}" type="pres">
      <dgm:prSet presAssocID="{0F6C98B6-D102-4407-B50A-DEE702FED7B3}" presName="sp" presStyleCnt="0"/>
      <dgm:spPr/>
    </dgm:pt>
    <dgm:pt modelId="{093B6247-3D7C-406A-812D-50A43A93B1F8}" type="pres">
      <dgm:prSet presAssocID="{4A8D608D-CB19-49D6-8F14-3E495045053C}" presName="linNode" presStyleCnt="0"/>
      <dgm:spPr/>
    </dgm:pt>
    <dgm:pt modelId="{5BD055B9-E0F8-4DD6-B440-FD66BA38B0B0}" type="pres">
      <dgm:prSet presAssocID="{4A8D608D-CB19-49D6-8F14-3E495045053C}" presName="parentText" presStyleLbl="node1" presStyleIdx="2" presStyleCnt="5">
        <dgm:presLayoutVars>
          <dgm:chMax val="1"/>
          <dgm:bulletEnabled val="1"/>
        </dgm:presLayoutVars>
      </dgm:prSet>
      <dgm:spPr/>
      <dgm:t>
        <a:bodyPr/>
        <a:lstStyle/>
        <a:p>
          <a:endParaRPr lang="en-IN"/>
        </a:p>
      </dgm:t>
    </dgm:pt>
    <dgm:pt modelId="{A95213BD-DE43-4849-BAAB-8C0B299494D8}" type="pres">
      <dgm:prSet presAssocID="{4A8D608D-CB19-49D6-8F14-3E495045053C}" presName="descendantText" presStyleLbl="alignAccFollowNode1" presStyleIdx="2" presStyleCnt="5">
        <dgm:presLayoutVars>
          <dgm:bulletEnabled val="1"/>
        </dgm:presLayoutVars>
      </dgm:prSet>
      <dgm:spPr/>
      <dgm:t>
        <a:bodyPr/>
        <a:lstStyle/>
        <a:p>
          <a:endParaRPr lang="en-IN"/>
        </a:p>
      </dgm:t>
    </dgm:pt>
    <dgm:pt modelId="{EFE833FE-A166-4DF6-87C7-084EE4D9950C}" type="pres">
      <dgm:prSet presAssocID="{C5ABF7F2-8E75-4A89-93A6-2690163F9BA2}" presName="sp" presStyleCnt="0"/>
      <dgm:spPr/>
    </dgm:pt>
    <dgm:pt modelId="{9C3595A6-61C1-43E4-AAA6-417D8C2613D8}" type="pres">
      <dgm:prSet presAssocID="{AB22A51E-09BC-436B-B832-C475E6153A97}" presName="linNode" presStyleCnt="0"/>
      <dgm:spPr/>
    </dgm:pt>
    <dgm:pt modelId="{03A1F634-4872-4EBB-A6A1-A45A38C7FF6F}" type="pres">
      <dgm:prSet presAssocID="{AB22A51E-09BC-436B-B832-C475E6153A97}" presName="parentText" presStyleLbl="node1" presStyleIdx="3" presStyleCnt="5">
        <dgm:presLayoutVars>
          <dgm:chMax val="1"/>
          <dgm:bulletEnabled val="1"/>
        </dgm:presLayoutVars>
      </dgm:prSet>
      <dgm:spPr/>
      <dgm:t>
        <a:bodyPr/>
        <a:lstStyle/>
        <a:p>
          <a:endParaRPr lang="en-IN"/>
        </a:p>
      </dgm:t>
    </dgm:pt>
    <dgm:pt modelId="{E27B7BED-3BB3-4757-B460-BD6E319C69A5}" type="pres">
      <dgm:prSet presAssocID="{AB22A51E-09BC-436B-B832-C475E6153A97}" presName="descendantText" presStyleLbl="alignAccFollowNode1" presStyleIdx="3" presStyleCnt="5">
        <dgm:presLayoutVars>
          <dgm:bulletEnabled val="1"/>
        </dgm:presLayoutVars>
      </dgm:prSet>
      <dgm:spPr/>
      <dgm:t>
        <a:bodyPr/>
        <a:lstStyle/>
        <a:p>
          <a:endParaRPr lang="en-IN"/>
        </a:p>
      </dgm:t>
    </dgm:pt>
    <dgm:pt modelId="{D1996FCD-28C1-4241-988E-D53E4D1BAA86}" type="pres">
      <dgm:prSet presAssocID="{4207784E-4CC8-43BF-BE71-12717922AC83}" presName="sp" presStyleCnt="0"/>
      <dgm:spPr/>
    </dgm:pt>
    <dgm:pt modelId="{B6452F64-C122-4333-8B56-9A32F1F0BE93}" type="pres">
      <dgm:prSet presAssocID="{4C41FCCB-51A7-4C0D-B110-DC01DEDA55E1}" presName="linNode" presStyleCnt="0"/>
      <dgm:spPr/>
    </dgm:pt>
    <dgm:pt modelId="{F7332E9E-D133-4EDF-B50F-8A655E7D18E0}" type="pres">
      <dgm:prSet presAssocID="{4C41FCCB-51A7-4C0D-B110-DC01DEDA55E1}" presName="parentText" presStyleLbl="node1" presStyleIdx="4" presStyleCnt="5">
        <dgm:presLayoutVars>
          <dgm:chMax val="1"/>
          <dgm:bulletEnabled val="1"/>
        </dgm:presLayoutVars>
      </dgm:prSet>
      <dgm:spPr/>
      <dgm:t>
        <a:bodyPr/>
        <a:lstStyle/>
        <a:p>
          <a:endParaRPr lang="en-IN"/>
        </a:p>
      </dgm:t>
    </dgm:pt>
    <dgm:pt modelId="{FD83D3A0-ADCD-4E14-949B-9CBC2D7450D0}" type="pres">
      <dgm:prSet presAssocID="{4C41FCCB-51A7-4C0D-B110-DC01DEDA55E1}" presName="descendantText" presStyleLbl="alignAccFollowNode1" presStyleIdx="4" presStyleCnt="5">
        <dgm:presLayoutVars>
          <dgm:bulletEnabled val="1"/>
        </dgm:presLayoutVars>
      </dgm:prSet>
      <dgm:spPr/>
      <dgm:t>
        <a:bodyPr/>
        <a:lstStyle/>
        <a:p>
          <a:endParaRPr lang="en-IN"/>
        </a:p>
      </dgm:t>
    </dgm:pt>
  </dgm:ptLst>
  <dgm:cxnLst>
    <dgm:cxn modelId="{09857018-0459-4B90-BAE2-DFE126D65C9D}" type="presOf" srcId="{22E33574-AB9E-417B-9E25-527C73393EA2}" destId="{79269CBB-9B1B-459E-BBBE-920AF48F3981}" srcOrd="0" destOrd="0" presId="urn:microsoft.com/office/officeart/2005/8/layout/vList5"/>
    <dgm:cxn modelId="{93FB2CDB-4459-4CE7-A1C5-DC900B9A8A3B}" type="presOf" srcId="{AB22A51E-09BC-436B-B832-C475E6153A97}" destId="{03A1F634-4872-4EBB-A6A1-A45A38C7FF6F}" srcOrd="0" destOrd="0" presId="urn:microsoft.com/office/officeart/2005/8/layout/vList5"/>
    <dgm:cxn modelId="{59B515F9-FD26-4729-8217-EFC01F411D1E}" type="presOf" srcId="{C1A68F59-B8D4-4E25-B71F-4E07C08908EC}" destId="{A95213BD-DE43-4849-BAAB-8C0B299494D8}" srcOrd="0" destOrd="0" presId="urn:microsoft.com/office/officeart/2005/8/layout/vList5"/>
    <dgm:cxn modelId="{52E321F8-CA27-43AF-9CD4-BE3B3954DEB9}" srcId="{4A8D608D-CB19-49D6-8F14-3E495045053C}" destId="{C1A68F59-B8D4-4E25-B71F-4E07C08908EC}" srcOrd="0" destOrd="0" parTransId="{CC2AF110-D26A-43F7-93E9-E83678BC84EF}" sibTransId="{CCC23853-022B-41E6-897E-26117B265053}"/>
    <dgm:cxn modelId="{226B8014-04D8-4FE0-95BB-DFF3DD012AED}" srcId="{4C41FCCB-51A7-4C0D-B110-DC01DEDA55E1}" destId="{B88775CD-B2D1-43F9-9438-6BF96A1DB5EA}" srcOrd="0" destOrd="0" parTransId="{C96E09E8-BC9A-4D6E-98B1-80472276C6F1}" sibTransId="{C203F981-ADAA-4A1D-85EC-D4C89A3D1176}"/>
    <dgm:cxn modelId="{70B0B8B4-4909-49C8-84DD-B34FF4FF6DF5}" type="presOf" srcId="{B88775CD-B2D1-43F9-9438-6BF96A1DB5EA}" destId="{FD83D3A0-ADCD-4E14-949B-9CBC2D7450D0}" srcOrd="0" destOrd="0" presId="urn:microsoft.com/office/officeart/2005/8/layout/vList5"/>
    <dgm:cxn modelId="{F78E1323-BDFC-4828-89D4-1C94BF24D89F}" srcId="{22E33574-AB9E-417B-9E25-527C73393EA2}" destId="{4C41FCCB-51A7-4C0D-B110-DC01DEDA55E1}" srcOrd="4" destOrd="0" parTransId="{EC9B8849-D5C5-4205-8DC3-74D40DC0C0F4}" sibTransId="{F0FCA57A-09F1-4C57-AB06-3A0F3B872978}"/>
    <dgm:cxn modelId="{DE613DE6-7810-4805-9EB8-A02A670BA7DC}" srcId="{4A8D608D-CB19-49D6-8F14-3E495045053C}" destId="{2FAADC34-6409-44AA-863E-8B538BB73B36}" srcOrd="1" destOrd="0" parTransId="{233F0A84-2835-46A9-9D6B-DE088EDECFD1}" sibTransId="{9E5FD88D-DFDC-45CD-8168-714FB5A60197}"/>
    <dgm:cxn modelId="{7FAF2D1D-0A28-47DF-9F32-8F95C065BEB5}" type="presOf" srcId="{A9DEE151-CDA6-4774-AFDA-95397C9CE890}" destId="{E1669D9B-B037-4EE1-BF12-A6186394CA90}" srcOrd="0" destOrd="0" presId="urn:microsoft.com/office/officeart/2005/8/layout/vList5"/>
    <dgm:cxn modelId="{EA62D9A7-9DCE-43F4-B072-F53EE215A4B7}" srcId="{AB22A51E-09BC-436B-B832-C475E6153A97}" destId="{6375E6E9-6B70-4164-BA91-18729858F961}" srcOrd="0" destOrd="0" parTransId="{180922D4-5CB9-4592-858C-89007595EB67}" sibTransId="{06820F63-CE2B-4535-9B20-E0546900B5DC}"/>
    <dgm:cxn modelId="{0063F315-E653-4E7D-8236-DFA27ECEC6DE}" type="presOf" srcId="{4A8D608D-CB19-49D6-8F14-3E495045053C}" destId="{5BD055B9-E0F8-4DD6-B440-FD66BA38B0B0}" srcOrd="0" destOrd="0" presId="urn:microsoft.com/office/officeart/2005/8/layout/vList5"/>
    <dgm:cxn modelId="{E76FEB55-0D66-49CE-B672-3F3CE0E0643F}" srcId="{22E33574-AB9E-417B-9E25-527C73393EA2}" destId="{D9E17BFF-15D1-4820-A26D-3C7DA4F03202}" srcOrd="0" destOrd="0" parTransId="{0987D1A7-6D2C-4781-B80B-E9F5E324FEF4}" sibTransId="{1F941A5A-2B00-427F-9EC8-D887C01A8FD8}"/>
    <dgm:cxn modelId="{0432930F-BCDB-4A67-A554-A60A98CD3F5C}" type="presOf" srcId="{D9E17BFF-15D1-4820-A26D-3C7DA4F03202}" destId="{7AC0779C-157C-4A88-809A-B8E5C9362561}" srcOrd="0" destOrd="0" presId="urn:microsoft.com/office/officeart/2005/8/layout/vList5"/>
    <dgm:cxn modelId="{CE258F55-4F34-4133-B514-EF7E80C3C75C}" srcId="{D9E17BFF-15D1-4820-A26D-3C7DA4F03202}" destId="{A9DEE151-CDA6-4774-AFDA-95397C9CE890}" srcOrd="0" destOrd="0" parTransId="{1B16B2FD-E0C2-48B2-B0F5-EC8F4B57CB04}" sibTransId="{11D9E8B6-D05D-463E-B409-AFBBB7440798}"/>
    <dgm:cxn modelId="{94AC98B0-5BF2-401E-9669-69682902F0ED}" type="presOf" srcId="{4C41FCCB-51A7-4C0D-B110-DC01DEDA55E1}" destId="{F7332E9E-D133-4EDF-B50F-8A655E7D18E0}" srcOrd="0" destOrd="0" presId="urn:microsoft.com/office/officeart/2005/8/layout/vList5"/>
    <dgm:cxn modelId="{DB2BC18A-9598-4B51-84EF-FF760AB83793}" type="presOf" srcId="{2FAADC34-6409-44AA-863E-8B538BB73B36}" destId="{A95213BD-DE43-4849-BAAB-8C0B299494D8}" srcOrd="0" destOrd="1" presId="urn:microsoft.com/office/officeart/2005/8/layout/vList5"/>
    <dgm:cxn modelId="{EC85D0CA-3543-421D-B1AC-D9CC6E113C90}" type="presOf" srcId="{D5494129-9E9B-48FD-9DE0-4E441E27FAD5}" destId="{368E60BA-6D43-4DE5-B14E-3DD4DC12BC28}" srcOrd="0" destOrd="0" presId="urn:microsoft.com/office/officeart/2005/8/layout/vList5"/>
    <dgm:cxn modelId="{5D895501-A32D-40C0-AAB2-EC446CBA9BAD}" type="presOf" srcId="{6375E6E9-6B70-4164-BA91-18729858F961}" destId="{E27B7BED-3BB3-4757-B460-BD6E319C69A5}" srcOrd="0" destOrd="0" presId="urn:microsoft.com/office/officeart/2005/8/layout/vList5"/>
    <dgm:cxn modelId="{14A74C63-ECBA-47C1-97EE-D33D9B1C58AB}" srcId="{22E33574-AB9E-417B-9E25-527C73393EA2}" destId="{4A8D608D-CB19-49D6-8F14-3E495045053C}" srcOrd="2" destOrd="0" parTransId="{03BED1E1-D43F-4A7B-BD66-389E4A0E0D0C}" sibTransId="{C5ABF7F2-8E75-4A89-93A6-2690163F9BA2}"/>
    <dgm:cxn modelId="{DE069ECA-806E-426D-8D69-0F7066A1E77A}" srcId="{22E33574-AB9E-417B-9E25-527C73393EA2}" destId="{D5494129-9E9B-48FD-9DE0-4E441E27FAD5}" srcOrd="1" destOrd="0" parTransId="{90B71D30-E46F-4842-B01B-DB5A1CB9405E}" sibTransId="{0F6C98B6-D102-4407-B50A-DEE702FED7B3}"/>
    <dgm:cxn modelId="{0DC69C57-9B2A-4EF4-A2FC-2604E0D2EDBB}" type="presOf" srcId="{E8F40B22-52FD-44C0-BD20-39E86E6572C8}" destId="{C942DC7E-484D-4E8B-A1D8-8521AA8BAEBC}" srcOrd="0" destOrd="0" presId="urn:microsoft.com/office/officeart/2005/8/layout/vList5"/>
    <dgm:cxn modelId="{959C11A4-F1ED-42DE-A561-4815A796D5C3}" srcId="{D5494129-9E9B-48FD-9DE0-4E441E27FAD5}" destId="{E8F40B22-52FD-44C0-BD20-39E86E6572C8}" srcOrd="0" destOrd="0" parTransId="{BC7D2DF9-8CA2-4ABD-9365-31A3ED6E0C69}" sibTransId="{B8C8DF7A-F90B-42C6-96EE-862543EBC2E2}"/>
    <dgm:cxn modelId="{381D8B84-70DE-4412-A544-131DCC8BB52D}" srcId="{22E33574-AB9E-417B-9E25-527C73393EA2}" destId="{AB22A51E-09BC-436B-B832-C475E6153A97}" srcOrd="3" destOrd="0" parTransId="{D586E1B2-DFAF-4496-BBD5-2D375A347D46}" sibTransId="{4207784E-4CC8-43BF-BE71-12717922AC83}"/>
    <dgm:cxn modelId="{05545342-4D51-4A2D-8E6A-2C52B3A5C656}" type="presParOf" srcId="{79269CBB-9B1B-459E-BBBE-920AF48F3981}" destId="{90D54C06-2F13-4974-9BE6-38CAAAD032C2}" srcOrd="0" destOrd="0" presId="urn:microsoft.com/office/officeart/2005/8/layout/vList5"/>
    <dgm:cxn modelId="{E50098A0-76EC-4DE7-83AB-6B247C0C29AD}" type="presParOf" srcId="{90D54C06-2F13-4974-9BE6-38CAAAD032C2}" destId="{7AC0779C-157C-4A88-809A-B8E5C9362561}" srcOrd="0" destOrd="0" presId="urn:microsoft.com/office/officeart/2005/8/layout/vList5"/>
    <dgm:cxn modelId="{389D332F-D50F-49FB-9F1F-1B4D5252B437}" type="presParOf" srcId="{90D54C06-2F13-4974-9BE6-38CAAAD032C2}" destId="{E1669D9B-B037-4EE1-BF12-A6186394CA90}" srcOrd="1" destOrd="0" presId="urn:microsoft.com/office/officeart/2005/8/layout/vList5"/>
    <dgm:cxn modelId="{4FD3D992-0470-4692-B803-0138D22D5B35}" type="presParOf" srcId="{79269CBB-9B1B-459E-BBBE-920AF48F3981}" destId="{D9A84023-B966-4519-830A-55622724BD43}" srcOrd="1" destOrd="0" presId="urn:microsoft.com/office/officeart/2005/8/layout/vList5"/>
    <dgm:cxn modelId="{9985036D-11AD-4A4D-B049-468C73C5FE13}" type="presParOf" srcId="{79269CBB-9B1B-459E-BBBE-920AF48F3981}" destId="{91262956-2EA1-422C-A2BA-1DE34EFC1526}" srcOrd="2" destOrd="0" presId="urn:microsoft.com/office/officeart/2005/8/layout/vList5"/>
    <dgm:cxn modelId="{52FB2935-824D-4BEC-9B54-D5E75F894E4B}" type="presParOf" srcId="{91262956-2EA1-422C-A2BA-1DE34EFC1526}" destId="{368E60BA-6D43-4DE5-B14E-3DD4DC12BC28}" srcOrd="0" destOrd="0" presId="urn:microsoft.com/office/officeart/2005/8/layout/vList5"/>
    <dgm:cxn modelId="{2D614994-C631-4D53-AEC5-8243542CA4E9}" type="presParOf" srcId="{91262956-2EA1-422C-A2BA-1DE34EFC1526}" destId="{C942DC7E-484D-4E8B-A1D8-8521AA8BAEBC}" srcOrd="1" destOrd="0" presId="urn:microsoft.com/office/officeart/2005/8/layout/vList5"/>
    <dgm:cxn modelId="{BBD41605-F274-4A48-8A1E-CE709DF4010F}" type="presParOf" srcId="{79269CBB-9B1B-459E-BBBE-920AF48F3981}" destId="{012C1DD1-90F5-4BEB-95E3-73772E209E82}" srcOrd="3" destOrd="0" presId="urn:microsoft.com/office/officeart/2005/8/layout/vList5"/>
    <dgm:cxn modelId="{08AEB3BF-2C8C-41A8-9FED-8B197333EC12}" type="presParOf" srcId="{79269CBB-9B1B-459E-BBBE-920AF48F3981}" destId="{093B6247-3D7C-406A-812D-50A43A93B1F8}" srcOrd="4" destOrd="0" presId="urn:microsoft.com/office/officeart/2005/8/layout/vList5"/>
    <dgm:cxn modelId="{A5376657-DD87-4F06-8802-FA6E3BDA017A}" type="presParOf" srcId="{093B6247-3D7C-406A-812D-50A43A93B1F8}" destId="{5BD055B9-E0F8-4DD6-B440-FD66BA38B0B0}" srcOrd="0" destOrd="0" presId="urn:microsoft.com/office/officeart/2005/8/layout/vList5"/>
    <dgm:cxn modelId="{1CA6C2EF-0ECB-4CEB-872B-D389C60749D3}" type="presParOf" srcId="{093B6247-3D7C-406A-812D-50A43A93B1F8}" destId="{A95213BD-DE43-4849-BAAB-8C0B299494D8}" srcOrd="1" destOrd="0" presId="urn:microsoft.com/office/officeart/2005/8/layout/vList5"/>
    <dgm:cxn modelId="{0A2A8CDF-65D9-49C8-BDB9-E6FCB28E09E0}" type="presParOf" srcId="{79269CBB-9B1B-459E-BBBE-920AF48F3981}" destId="{EFE833FE-A166-4DF6-87C7-084EE4D9950C}" srcOrd="5" destOrd="0" presId="urn:microsoft.com/office/officeart/2005/8/layout/vList5"/>
    <dgm:cxn modelId="{6BBC92B5-A79B-418B-A797-9DA48141D72D}" type="presParOf" srcId="{79269CBB-9B1B-459E-BBBE-920AF48F3981}" destId="{9C3595A6-61C1-43E4-AAA6-417D8C2613D8}" srcOrd="6" destOrd="0" presId="urn:microsoft.com/office/officeart/2005/8/layout/vList5"/>
    <dgm:cxn modelId="{54952BB6-73CC-469E-9334-9B1105CD77EC}" type="presParOf" srcId="{9C3595A6-61C1-43E4-AAA6-417D8C2613D8}" destId="{03A1F634-4872-4EBB-A6A1-A45A38C7FF6F}" srcOrd="0" destOrd="0" presId="urn:microsoft.com/office/officeart/2005/8/layout/vList5"/>
    <dgm:cxn modelId="{038C1DE1-FE98-4E8F-8115-7F6BE7A11FA9}" type="presParOf" srcId="{9C3595A6-61C1-43E4-AAA6-417D8C2613D8}" destId="{E27B7BED-3BB3-4757-B460-BD6E319C69A5}" srcOrd="1" destOrd="0" presId="urn:microsoft.com/office/officeart/2005/8/layout/vList5"/>
    <dgm:cxn modelId="{A76132B8-ECB8-41A1-A12D-0AF5AA35203D}" type="presParOf" srcId="{79269CBB-9B1B-459E-BBBE-920AF48F3981}" destId="{D1996FCD-28C1-4241-988E-D53E4D1BAA86}" srcOrd="7" destOrd="0" presId="urn:microsoft.com/office/officeart/2005/8/layout/vList5"/>
    <dgm:cxn modelId="{0CF82EF5-1D71-4C90-8940-6480F7580AD3}" type="presParOf" srcId="{79269CBB-9B1B-459E-BBBE-920AF48F3981}" destId="{B6452F64-C122-4333-8B56-9A32F1F0BE93}" srcOrd="8" destOrd="0" presId="urn:microsoft.com/office/officeart/2005/8/layout/vList5"/>
    <dgm:cxn modelId="{0402AEE4-54A6-4064-8C61-F19E593E37DE}" type="presParOf" srcId="{B6452F64-C122-4333-8B56-9A32F1F0BE93}" destId="{F7332E9E-D133-4EDF-B50F-8A655E7D18E0}" srcOrd="0" destOrd="0" presId="urn:microsoft.com/office/officeart/2005/8/layout/vList5"/>
    <dgm:cxn modelId="{4EF7A572-A642-43D9-80DF-D059CBEDAF4C}" type="presParOf" srcId="{B6452F64-C122-4333-8B56-9A32F1F0BE93}" destId="{FD83D3A0-ADCD-4E14-949B-9CBC2D7450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33574-AB9E-417B-9E25-527C73393EA2}"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IN"/>
        </a:p>
      </dgm:t>
    </dgm:pt>
    <dgm:pt modelId="{D9E17BFF-15D1-4820-A26D-3C7DA4F03202}">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6</a:t>
          </a:r>
          <a:endParaRPr lang="en-IN" sz="1600" dirty="0">
            <a:latin typeface="Segoe UI Semilight" panose="020B0402040204020203" pitchFamily="34" charset="0"/>
            <a:cs typeface="Segoe UI Semilight" panose="020B0402040204020203" pitchFamily="34" charset="0"/>
          </a:endParaRPr>
        </a:p>
      </dgm:t>
    </dgm:pt>
    <dgm:pt modelId="{0987D1A7-6D2C-4781-B80B-E9F5E324FEF4}" type="parTrans" cxnId="{E76FEB55-0D66-49CE-B672-3F3CE0E0643F}">
      <dgm:prSet/>
      <dgm:spPr/>
      <dgm:t>
        <a:bodyPr/>
        <a:lstStyle/>
        <a:p>
          <a:endParaRPr lang="en-IN"/>
        </a:p>
      </dgm:t>
    </dgm:pt>
    <dgm:pt modelId="{1F941A5A-2B00-427F-9EC8-D887C01A8FD8}" type="sibTrans" cxnId="{E76FEB55-0D66-49CE-B672-3F3CE0E0643F}">
      <dgm:prSet/>
      <dgm:spPr/>
      <dgm:t>
        <a:bodyPr/>
        <a:lstStyle/>
        <a:p>
          <a:endParaRPr lang="en-IN"/>
        </a:p>
      </dgm:t>
    </dgm:pt>
    <dgm:pt modelId="{A9DEE151-CDA6-4774-AFDA-95397C9CE890}">
      <dgm:prSet phldrT="[Text]" custT="1"/>
      <dgm:spPr/>
      <dgm:t>
        <a:bodyPr/>
        <a:lstStyle/>
        <a:p>
          <a:r>
            <a:rPr lang="en-US" sz="1600" dirty="0" smtClean="0">
              <a:latin typeface="Segoe UI Semilight" panose="020B0402040204020203" pitchFamily="34" charset="0"/>
              <a:cs typeface="Segoe UI Semilight" panose="020B0402040204020203" pitchFamily="34" charset="0"/>
            </a:rPr>
            <a:t>Selection of home/ Site Visits</a:t>
          </a:r>
          <a:endParaRPr lang="en-IN" sz="1600" dirty="0">
            <a:latin typeface="Segoe UI Semilight" panose="020B0402040204020203" pitchFamily="34" charset="0"/>
            <a:cs typeface="Segoe UI Semilight" panose="020B0402040204020203" pitchFamily="34" charset="0"/>
          </a:endParaRPr>
        </a:p>
      </dgm:t>
    </dgm:pt>
    <dgm:pt modelId="{1B16B2FD-E0C2-48B2-B0F5-EC8F4B57CB04}" type="parTrans" cxnId="{CE258F55-4F34-4133-B514-EF7E80C3C75C}">
      <dgm:prSet/>
      <dgm:spPr/>
      <dgm:t>
        <a:bodyPr/>
        <a:lstStyle/>
        <a:p>
          <a:endParaRPr lang="en-IN"/>
        </a:p>
      </dgm:t>
    </dgm:pt>
    <dgm:pt modelId="{11D9E8B6-D05D-463E-B409-AFBBB7440798}" type="sibTrans" cxnId="{CE258F55-4F34-4133-B514-EF7E80C3C75C}">
      <dgm:prSet/>
      <dgm:spPr/>
      <dgm:t>
        <a:bodyPr/>
        <a:lstStyle/>
        <a:p>
          <a:endParaRPr lang="en-IN"/>
        </a:p>
      </dgm:t>
    </dgm:pt>
    <dgm:pt modelId="{D5494129-9E9B-48FD-9DE0-4E441E27FAD5}">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8</a:t>
          </a:r>
          <a:endParaRPr lang="en-IN" sz="1600" dirty="0">
            <a:latin typeface="Segoe UI Semilight" panose="020B0402040204020203" pitchFamily="34" charset="0"/>
            <a:cs typeface="Segoe UI Semilight" panose="020B0402040204020203" pitchFamily="34" charset="0"/>
          </a:endParaRPr>
        </a:p>
      </dgm:t>
    </dgm:pt>
    <dgm:pt modelId="{90B71D30-E46F-4842-B01B-DB5A1CB9405E}" type="parTrans" cxnId="{DE069ECA-806E-426D-8D69-0F7066A1E77A}">
      <dgm:prSet/>
      <dgm:spPr/>
      <dgm:t>
        <a:bodyPr/>
        <a:lstStyle/>
        <a:p>
          <a:endParaRPr lang="en-IN"/>
        </a:p>
      </dgm:t>
    </dgm:pt>
    <dgm:pt modelId="{0F6C98B6-D102-4407-B50A-DEE702FED7B3}" type="sibTrans" cxnId="{DE069ECA-806E-426D-8D69-0F7066A1E77A}">
      <dgm:prSet/>
      <dgm:spPr/>
      <dgm:t>
        <a:bodyPr/>
        <a:lstStyle/>
        <a:p>
          <a:endParaRPr lang="en-IN"/>
        </a:p>
      </dgm:t>
    </dgm:pt>
    <dgm:pt modelId="{E8F40B22-52FD-44C0-BD20-39E86E6572C8}">
      <dgm:prSet phldrT="[Text]" custT="1"/>
      <dgm:spPr/>
      <dgm:t>
        <a:bodyPr/>
        <a:lstStyle/>
        <a:p>
          <a:r>
            <a:rPr lang="en-US" sz="1600" dirty="0" smtClean="0">
              <a:latin typeface="Segoe UI Semilight" panose="020B0402040204020203" pitchFamily="34" charset="0"/>
              <a:cs typeface="Segoe UI Semilight" panose="020B0402040204020203" pitchFamily="34" charset="0"/>
            </a:rPr>
            <a:t>Application for loan</a:t>
          </a:r>
          <a:endParaRPr lang="en-IN" sz="1600" dirty="0">
            <a:latin typeface="Segoe UI Semilight" panose="020B0402040204020203" pitchFamily="34" charset="0"/>
            <a:cs typeface="Segoe UI Semilight" panose="020B0402040204020203" pitchFamily="34" charset="0"/>
          </a:endParaRPr>
        </a:p>
      </dgm:t>
    </dgm:pt>
    <dgm:pt modelId="{BC7D2DF9-8CA2-4ABD-9365-31A3ED6E0C69}" type="parTrans" cxnId="{959C11A4-F1ED-42DE-A561-4815A796D5C3}">
      <dgm:prSet/>
      <dgm:spPr/>
      <dgm:t>
        <a:bodyPr/>
        <a:lstStyle/>
        <a:p>
          <a:endParaRPr lang="en-IN"/>
        </a:p>
      </dgm:t>
    </dgm:pt>
    <dgm:pt modelId="{B8C8DF7A-F90B-42C6-96EE-862543EBC2E2}" type="sibTrans" cxnId="{959C11A4-F1ED-42DE-A561-4815A796D5C3}">
      <dgm:prSet/>
      <dgm:spPr/>
      <dgm:t>
        <a:bodyPr/>
        <a:lstStyle/>
        <a:p>
          <a:endParaRPr lang="en-IN"/>
        </a:p>
      </dgm:t>
    </dgm:pt>
    <dgm:pt modelId="{4A8D608D-CB19-49D6-8F14-3E495045053C}">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9</a:t>
          </a:r>
          <a:endParaRPr lang="en-IN" sz="1600" dirty="0">
            <a:latin typeface="Segoe UI Semilight" panose="020B0402040204020203" pitchFamily="34" charset="0"/>
            <a:cs typeface="Segoe UI Semilight" panose="020B0402040204020203" pitchFamily="34" charset="0"/>
          </a:endParaRPr>
        </a:p>
      </dgm:t>
    </dgm:pt>
    <dgm:pt modelId="{03BED1E1-D43F-4A7B-BD66-389E4A0E0D0C}" type="parTrans" cxnId="{14A74C63-ECBA-47C1-97EE-D33D9B1C58AB}">
      <dgm:prSet/>
      <dgm:spPr/>
      <dgm:t>
        <a:bodyPr/>
        <a:lstStyle/>
        <a:p>
          <a:endParaRPr lang="en-IN"/>
        </a:p>
      </dgm:t>
    </dgm:pt>
    <dgm:pt modelId="{C5ABF7F2-8E75-4A89-93A6-2690163F9BA2}" type="sibTrans" cxnId="{14A74C63-ECBA-47C1-97EE-D33D9B1C58AB}">
      <dgm:prSet/>
      <dgm:spPr/>
      <dgm:t>
        <a:bodyPr/>
        <a:lstStyle/>
        <a:p>
          <a:endParaRPr lang="en-IN"/>
        </a:p>
      </dgm:t>
    </dgm:pt>
    <dgm:pt modelId="{C1A68F59-B8D4-4E25-B71F-4E07C08908EC}">
      <dgm:prSet phldrT="[Text]" custT="1"/>
      <dgm:spPr/>
      <dgm:t>
        <a:bodyPr/>
        <a:lstStyle/>
        <a:p>
          <a:r>
            <a:rPr lang="en-US" sz="1600" dirty="0" smtClean="0">
              <a:latin typeface="Segoe UI Semilight" panose="020B0402040204020203" pitchFamily="34" charset="0"/>
              <a:cs typeface="Segoe UI Semilight" panose="020B0402040204020203" pitchFamily="34" charset="0"/>
            </a:rPr>
            <a:t>Loan process &amp; disbursement</a:t>
          </a:r>
          <a:endParaRPr lang="en-IN" sz="1600" dirty="0">
            <a:latin typeface="Segoe UI Semilight" panose="020B0402040204020203" pitchFamily="34" charset="0"/>
            <a:cs typeface="Segoe UI Semilight" panose="020B0402040204020203" pitchFamily="34" charset="0"/>
          </a:endParaRPr>
        </a:p>
      </dgm:t>
    </dgm:pt>
    <dgm:pt modelId="{CC2AF110-D26A-43F7-93E9-E83678BC84EF}" type="parTrans" cxnId="{52E321F8-CA27-43AF-9CD4-BE3B3954DEB9}">
      <dgm:prSet/>
      <dgm:spPr/>
      <dgm:t>
        <a:bodyPr/>
        <a:lstStyle/>
        <a:p>
          <a:endParaRPr lang="en-IN"/>
        </a:p>
      </dgm:t>
    </dgm:pt>
    <dgm:pt modelId="{CCC23853-022B-41E6-897E-26117B265053}" type="sibTrans" cxnId="{52E321F8-CA27-43AF-9CD4-BE3B3954DEB9}">
      <dgm:prSet/>
      <dgm:spPr/>
      <dgm:t>
        <a:bodyPr/>
        <a:lstStyle/>
        <a:p>
          <a:endParaRPr lang="en-IN"/>
        </a:p>
      </dgm:t>
    </dgm:pt>
    <dgm:pt modelId="{AB22A51E-09BC-436B-B832-C475E6153A97}">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10</a:t>
          </a:r>
          <a:endParaRPr lang="en-IN" sz="1600" dirty="0">
            <a:latin typeface="Segoe UI Semilight" panose="020B0402040204020203" pitchFamily="34" charset="0"/>
            <a:cs typeface="Segoe UI Semilight" panose="020B0402040204020203" pitchFamily="34" charset="0"/>
          </a:endParaRPr>
        </a:p>
      </dgm:t>
    </dgm:pt>
    <dgm:pt modelId="{D586E1B2-DFAF-4496-BBD5-2D375A347D46}" type="parTrans" cxnId="{381D8B84-70DE-4412-A544-131DCC8BB52D}">
      <dgm:prSet/>
      <dgm:spPr/>
      <dgm:t>
        <a:bodyPr/>
        <a:lstStyle/>
        <a:p>
          <a:endParaRPr lang="en-IN"/>
        </a:p>
      </dgm:t>
    </dgm:pt>
    <dgm:pt modelId="{4207784E-4CC8-43BF-BE71-12717922AC83}" type="sibTrans" cxnId="{381D8B84-70DE-4412-A544-131DCC8BB52D}">
      <dgm:prSet/>
      <dgm:spPr/>
      <dgm:t>
        <a:bodyPr/>
        <a:lstStyle/>
        <a:p>
          <a:endParaRPr lang="en-IN"/>
        </a:p>
      </dgm:t>
    </dgm:pt>
    <dgm:pt modelId="{6375E6E9-6B70-4164-BA91-18729858F961}">
      <dgm:prSet phldrT="[Text]" custT="1"/>
      <dgm:spPr/>
      <dgm:t>
        <a:bodyPr/>
        <a:lstStyle/>
        <a:p>
          <a:r>
            <a:rPr lang="en-US" sz="1600" dirty="0" smtClean="0">
              <a:latin typeface="Segoe UI Semilight" panose="020B0402040204020203" pitchFamily="34" charset="0"/>
              <a:cs typeface="Segoe UI Semilight" panose="020B0402040204020203" pitchFamily="34" charset="0"/>
            </a:rPr>
            <a:t>Home registration &amp; stamp duty</a:t>
          </a:r>
          <a:endParaRPr lang="en-IN" sz="1600" dirty="0">
            <a:latin typeface="Segoe UI Semilight" panose="020B0402040204020203" pitchFamily="34" charset="0"/>
            <a:cs typeface="Segoe UI Semilight" panose="020B0402040204020203" pitchFamily="34" charset="0"/>
          </a:endParaRPr>
        </a:p>
      </dgm:t>
    </dgm:pt>
    <dgm:pt modelId="{180922D4-5CB9-4592-858C-89007595EB67}" type="parTrans" cxnId="{EA62D9A7-9DCE-43F4-B072-F53EE215A4B7}">
      <dgm:prSet/>
      <dgm:spPr/>
      <dgm:t>
        <a:bodyPr/>
        <a:lstStyle/>
        <a:p>
          <a:endParaRPr lang="en-IN"/>
        </a:p>
      </dgm:t>
    </dgm:pt>
    <dgm:pt modelId="{06820F63-CE2B-4535-9B20-E0546900B5DC}" type="sibTrans" cxnId="{EA62D9A7-9DCE-43F4-B072-F53EE215A4B7}">
      <dgm:prSet/>
      <dgm:spPr/>
      <dgm:t>
        <a:bodyPr/>
        <a:lstStyle/>
        <a:p>
          <a:endParaRPr lang="en-IN"/>
        </a:p>
      </dgm:t>
    </dgm:pt>
    <dgm:pt modelId="{4C41FCCB-51A7-4C0D-B110-DC01DEDA55E1}">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11</a:t>
          </a:r>
          <a:endParaRPr lang="en-IN" sz="1600" dirty="0">
            <a:latin typeface="Segoe UI Semilight" panose="020B0402040204020203" pitchFamily="34" charset="0"/>
            <a:cs typeface="Segoe UI Semilight" panose="020B0402040204020203" pitchFamily="34" charset="0"/>
          </a:endParaRPr>
        </a:p>
      </dgm:t>
    </dgm:pt>
    <dgm:pt modelId="{EC9B8849-D5C5-4205-8DC3-74D40DC0C0F4}" type="parTrans" cxnId="{F78E1323-BDFC-4828-89D4-1C94BF24D89F}">
      <dgm:prSet/>
      <dgm:spPr/>
      <dgm:t>
        <a:bodyPr/>
        <a:lstStyle/>
        <a:p>
          <a:endParaRPr lang="en-IN"/>
        </a:p>
      </dgm:t>
    </dgm:pt>
    <dgm:pt modelId="{F0FCA57A-09F1-4C57-AB06-3A0F3B872978}" type="sibTrans" cxnId="{F78E1323-BDFC-4828-89D4-1C94BF24D89F}">
      <dgm:prSet/>
      <dgm:spPr/>
      <dgm:t>
        <a:bodyPr/>
        <a:lstStyle/>
        <a:p>
          <a:endParaRPr lang="en-IN"/>
        </a:p>
      </dgm:t>
    </dgm:pt>
    <dgm:pt modelId="{B88775CD-B2D1-43F9-9438-6BF96A1DB5EA}">
      <dgm:prSet phldrT="[Text]" custT="1"/>
      <dgm:spPr/>
      <dgm:t>
        <a:bodyPr/>
        <a:lstStyle/>
        <a:p>
          <a:r>
            <a:rPr lang="en-US" sz="1600" b="1" dirty="0" smtClean="0">
              <a:solidFill>
                <a:srgbClr val="FF0000"/>
              </a:solidFill>
              <a:latin typeface="Segoe UI Semilight" panose="020B0402040204020203" pitchFamily="34" charset="0"/>
              <a:cs typeface="Segoe UI Semilight" panose="020B0402040204020203" pitchFamily="34" charset="0"/>
            </a:rPr>
            <a:t>GRIHA PRAVESH </a:t>
          </a:r>
          <a:endParaRPr lang="en-IN" sz="1600" b="1" dirty="0">
            <a:solidFill>
              <a:srgbClr val="FF0000"/>
            </a:solidFill>
            <a:latin typeface="Segoe UI Semilight" panose="020B0402040204020203" pitchFamily="34" charset="0"/>
            <a:cs typeface="Segoe UI Semilight" panose="020B0402040204020203" pitchFamily="34" charset="0"/>
          </a:endParaRPr>
        </a:p>
      </dgm:t>
    </dgm:pt>
    <dgm:pt modelId="{C96E09E8-BC9A-4D6E-98B1-80472276C6F1}" type="parTrans" cxnId="{226B8014-04D8-4FE0-95BB-DFF3DD012AED}">
      <dgm:prSet/>
      <dgm:spPr/>
      <dgm:t>
        <a:bodyPr/>
        <a:lstStyle/>
        <a:p>
          <a:endParaRPr lang="en-IN"/>
        </a:p>
      </dgm:t>
    </dgm:pt>
    <dgm:pt modelId="{C203F981-ADAA-4A1D-85EC-D4C89A3D1176}" type="sibTrans" cxnId="{226B8014-04D8-4FE0-95BB-DFF3DD012AED}">
      <dgm:prSet/>
      <dgm:spPr/>
      <dgm:t>
        <a:bodyPr/>
        <a:lstStyle/>
        <a:p>
          <a:endParaRPr lang="en-IN"/>
        </a:p>
      </dgm:t>
    </dgm:pt>
    <dgm:pt modelId="{0AB0E16A-5616-4AA6-89BA-92993937BECC}">
      <dgm:prSet phldrT="[Text]" custT="1"/>
      <dgm:spPr/>
      <dgm:t>
        <a:bodyPr/>
        <a:lstStyle/>
        <a:p>
          <a:r>
            <a:rPr lang="en-US" sz="1600" dirty="0" smtClean="0">
              <a:latin typeface="Segoe UI Semilight" panose="020B0402040204020203" pitchFamily="34" charset="0"/>
              <a:cs typeface="Segoe UI Semilight" panose="020B0402040204020203" pitchFamily="34" charset="0"/>
            </a:rPr>
            <a:t>Saving of Margin Money</a:t>
          </a:r>
          <a:endParaRPr lang="en-IN" sz="1600" dirty="0">
            <a:latin typeface="Segoe UI Semilight" panose="020B0402040204020203" pitchFamily="34" charset="0"/>
            <a:cs typeface="Segoe UI Semilight" panose="020B0402040204020203" pitchFamily="34" charset="0"/>
          </a:endParaRPr>
        </a:p>
      </dgm:t>
    </dgm:pt>
    <dgm:pt modelId="{F077B571-F860-48E4-BFC3-287E8A5251A2}" type="parTrans" cxnId="{4EB4AEFB-8FA7-4C21-8503-96B0E00EFFFE}">
      <dgm:prSet/>
      <dgm:spPr/>
      <dgm:t>
        <a:bodyPr/>
        <a:lstStyle/>
        <a:p>
          <a:endParaRPr lang="en-IN"/>
        </a:p>
      </dgm:t>
    </dgm:pt>
    <dgm:pt modelId="{96AF1F08-65AC-4E8A-AE4E-5AC27DCB6BB8}" type="sibTrans" cxnId="{4EB4AEFB-8FA7-4C21-8503-96B0E00EFFFE}">
      <dgm:prSet/>
      <dgm:spPr/>
      <dgm:t>
        <a:bodyPr/>
        <a:lstStyle/>
        <a:p>
          <a:endParaRPr lang="en-IN"/>
        </a:p>
      </dgm:t>
    </dgm:pt>
    <dgm:pt modelId="{71DDBDE5-684E-443E-B15E-072909A52047}">
      <dgm:prSet phldrT="[Text]" custT="1"/>
      <dgm:spPr/>
      <dgm:t>
        <a:bodyPr/>
        <a:lstStyle/>
        <a:p>
          <a:r>
            <a:rPr lang="en-US" sz="1600" dirty="0" smtClean="0">
              <a:latin typeface="Segoe UI Semilight" panose="020B0402040204020203" pitchFamily="34" charset="0"/>
              <a:cs typeface="Segoe UI Semilight" panose="020B0402040204020203" pitchFamily="34" charset="0"/>
            </a:rPr>
            <a:t>Step 7</a:t>
          </a:r>
          <a:endParaRPr lang="en-IN" sz="1600" dirty="0">
            <a:latin typeface="Segoe UI Semilight" panose="020B0402040204020203" pitchFamily="34" charset="0"/>
            <a:cs typeface="Segoe UI Semilight" panose="020B0402040204020203" pitchFamily="34" charset="0"/>
          </a:endParaRPr>
        </a:p>
      </dgm:t>
    </dgm:pt>
    <dgm:pt modelId="{1A5E32E2-F19A-4CF2-A93C-EB3F4EE38CE4}" type="parTrans" cxnId="{7ACF1591-9150-42C3-BFEB-F3B8ED9A8176}">
      <dgm:prSet/>
      <dgm:spPr/>
      <dgm:t>
        <a:bodyPr/>
        <a:lstStyle/>
        <a:p>
          <a:endParaRPr lang="en-IN"/>
        </a:p>
      </dgm:t>
    </dgm:pt>
    <dgm:pt modelId="{970AE080-9F7C-4DB6-81B3-3D76CF3925F8}" type="sibTrans" cxnId="{7ACF1591-9150-42C3-BFEB-F3B8ED9A8176}">
      <dgm:prSet/>
      <dgm:spPr/>
      <dgm:t>
        <a:bodyPr/>
        <a:lstStyle/>
        <a:p>
          <a:endParaRPr lang="en-IN"/>
        </a:p>
      </dgm:t>
    </dgm:pt>
    <dgm:pt modelId="{79269CBB-9B1B-459E-BBBE-920AF48F3981}" type="pres">
      <dgm:prSet presAssocID="{22E33574-AB9E-417B-9E25-527C73393EA2}" presName="Name0" presStyleCnt="0">
        <dgm:presLayoutVars>
          <dgm:dir/>
          <dgm:animLvl val="lvl"/>
          <dgm:resizeHandles val="exact"/>
        </dgm:presLayoutVars>
      </dgm:prSet>
      <dgm:spPr/>
      <dgm:t>
        <a:bodyPr/>
        <a:lstStyle/>
        <a:p>
          <a:endParaRPr lang="en-IN"/>
        </a:p>
      </dgm:t>
    </dgm:pt>
    <dgm:pt modelId="{90D54C06-2F13-4974-9BE6-38CAAAD032C2}" type="pres">
      <dgm:prSet presAssocID="{D9E17BFF-15D1-4820-A26D-3C7DA4F03202}" presName="linNode" presStyleCnt="0"/>
      <dgm:spPr/>
    </dgm:pt>
    <dgm:pt modelId="{7AC0779C-157C-4A88-809A-B8E5C9362561}" type="pres">
      <dgm:prSet presAssocID="{D9E17BFF-15D1-4820-A26D-3C7DA4F03202}" presName="parentText" presStyleLbl="node1" presStyleIdx="0" presStyleCnt="6">
        <dgm:presLayoutVars>
          <dgm:chMax val="1"/>
          <dgm:bulletEnabled val="1"/>
        </dgm:presLayoutVars>
      </dgm:prSet>
      <dgm:spPr/>
      <dgm:t>
        <a:bodyPr/>
        <a:lstStyle/>
        <a:p>
          <a:endParaRPr lang="en-IN"/>
        </a:p>
      </dgm:t>
    </dgm:pt>
    <dgm:pt modelId="{E1669D9B-B037-4EE1-BF12-A6186394CA90}" type="pres">
      <dgm:prSet presAssocID="{D9E17BFF-15D1-4820-A26D-3C7DA4F03202}" presName="descendantText" presStyleLbl="alignAccFollowNode1" presStyleIdx="0" presStyleCnt="6">
        <dgm:presLayoutVars>
          <dgm:bulletEnabled val="1"/>
        </dgm:presLayoutVars>
      </dgm:prSet>
      <dgm:spPr/>
      <dgm:t>
        <a:bodyPr/>
        <a:lstStyle/>
        <a:p>
          <a:endParaRPr lang="en-IN"/>
        </a:p>
      </dgm:t>
    </dgm:pt>
    <dgm:pt modelId="{D9A84023-B966-4519-830A-55622724BD43}" type="pres">
      <dgm:prSet presAssocID="{1F941A5A-2B00-427F-9EC8-D887C01A8FD8}" presName="sp" presStyleCnt="0"/>
      <dgm:spPr/>
    </dgm:pt>
    <dgm:pt modelId="{13ED947E-E304-4A5B-B701-FBE37EDC531B}" type="pres">
      <dgm:prSet presAssocID="{71DDBDE5-684E-443E-B15E-072909A52047}" presName="linNode" presStyleCnt="0"/>
      <dgm:spPr/>
    </dgm:pt>
    <dgm:pt modelId="{B556CA7B-0F80-4067-BA9A-51157DEC7811}" type="pres">
      <dgm:prSet presAssocID="{71DDBDE5-684E-443E-B15E-072909A52047}" presName="parentText" presStyleLbl="node1" presStyleIdx="1" presStyleCnt="6">
        <dgm:presLayoutVars>
          <dgm:chMax val="1"/>
          <dgm:bulletEnabled val="1"/>
        </dgm:presLayoutVars>
      </dgm:prSet>
      <dgm:spPr/>
      <dgm:t>
        <a:bodyPr/>
        <a:lstStyle/>
        <a:p>
          <a:endParaRPr lang="en-IN"/>
        </a:p>
      </dgm:t>
    </dgm:pt>
    <dgm:pt modelId="{94513B60-8445-4702-8690-3C1A70AC703B}" type="pres">
      <dgm:prSet presAssocID="{71DDBDE5-684E-443E-B15E-072909A52047}" presName="descendantText" presStyleLbl="alignAccFollowNode1" presStyleIdx="1" presStyleCnt="6">
        <dgm:presLayoutVars>
          <dgm:bulletEnabled val="1"/>
        </dgm:presLayoutVars>
      </dgm:prSet>
      <dgm:spPr/>
      <dgm:t>
        <a:bodyPr/>
        <a:lstStyle/>
        <a:p>
          <a:endParaRPr lang="en-IN"/>
        </a:p>
      </dgm:t>
    </dgm:pt>
    <dgm:pt modelId="{15804289-D944-4B7F-88A0-8DEC668A2E04}" type="pres">
      <dgm:prSet presAssocID="{970AE080-9F7C-4DB6-81B3-3D76CF3925F8}" presName="sp" presStyleCnt="0"/>
      <dgm:spPr/>
    </dgm:pt>
    <dgm:pt modelId="{91262956-2EA1-422C-A2BA-1DE34EFC1526}" type="pres">
      <dgm:prSet presAssocID="{D5494129-9E9B-48FD-9DE0-4E441E27FAD5}" presName="linNode" presStyleCnt="0"/>
      <dgm:spPr/>
    </dgm:pt>
    <dgm:pt modelId="{368E60BA-6D43-4DE5-B14E-3DD4DC12BC28}" type="pres">
      <dgm:prSet presAssocID="{D5494129-9E9B-48FD-9DE0-4E441E27FAD5}" presName="parentText" presStyleLbl="node1" presStyleIdx="2" presStyleCnt="6">
        <dgm:presLayoutVars>
          <dgm:chMax val="1"/>
          <dgm:bulletEnabled val="1"/>
        </dgm:presLayoutVars>
      </dgm:prSet>
      <dgm:spPr/>
      <dgm:t>
        <a:bodyPr/>
        <a:lstStyle/>
        <a:p>
          <a:endParaRPr lang="en-IN"/>
        </a:p>
      </dgm:t>
    </dgm:pt>
    <dgm:pt modelId="{C942DC7E-484D-4E8B-A1D8-8521AA8BAEBC}" type="pres">
      <dgm:prSet presAssocID="{D5494129-9E9B-48FD-9DE0-4E441E27FAD5}" presName="descendantText" presStyleLbl="alignAccFollowNode1" presStyleIdx="2" presStyleCnt="6">
        <dgm:presLayoutVars>
          <dgm:bulletEnabled val="1"/>
        </dgm:presLayoutVars>
      </dgm:prSet>
      <dgm:spPr/>
      <dgm:t>
        <a:bodyPr/>
        <a:lstStyle/>
        <a:p>
          <a:endParaRPr lang="en-IN"/>
        </a:p>
      </dgm:t>
    </dgm:pt>
    <dgm:pt modelId="{012C1DD1-90F5-4BEB-95E3-73772E209E82}" type="pres">
      <dgm:prSet presAssocID="{0F6C98B6-D102-4407-B50A-DEE702FED7B3}" presName="sp" presStyleCnt="0"/>
      <dgm:spPr/>
    </dgm:pt>
    <dgm:pt modelId="{093B6247-3D7C-406A-812D-50A43A93B1F8}" type="pres">
      <dgm:prSet presAssocID="{4A8D608D-CB19-49D6-8F14-3E495045053C}" presName="linNode" presStyleCnt="0"/>
      <dgm:spPr/>
    </dgm:pt>
    <dgm:pt modelId="{5BD055B9-E0F8-4DD6-B440-FD66BA38B0B0}" type="pres">
      <dgm:prSet presAssocID="{4A8D608D-CB19-49D6-8F14-3E495045053C}" presName="parentText" presStyleLbl="node1" presStyleIdx="3" presStyleCnt="6">
        <dgm:presLayoutVars>
          <dgm:chMax val="1"/>
          <dgm:bulletEnabled val="1"/>
        </dgm:presLayoutVars>
      </dgm:prSet>
      <dgm:spPr/>
      <dgm:t>
        <a:bodyPr/>
        <a:lstStyle/>
        <a:p>
          <a:endParaRPr lang="en-IN"/>
        </a:p>
      </dgm:t>
    </dgm:pt>
    <dgm:pt modelId="{A95213BD-DE43-4849-BAAB-8C0B299494D8}" type="pres">
      <dgm:prSet presAssocID="{4A8D608D-CB19-49D6-8F14-3E495045053C}" presName="descendantText" presStyleLbl="alignAccFollowNode1" presStyleIdx="3" presStyleCnt="6">
        <dgm:presLayoutVars>
          <dgm:bulletEnabled val="1"/>
        </dgm:presLayoutVars>
      </dgm:prSet>
      <dgm:spPr/>
      <dgm:t>
        <a:bodyPr/>
        <a:lstStyle/>
        <a:p>
          <a:endParaRPr lang="en-IN"/>
        </a:p>
      </dgm:t>
    </dgm:pt>
    <dgm:pt modelId="{EFE833FE-A166-4DF6-87C7-084EE4D9950C}" type="pres">
      <dgm:prSet presAssocID="{C5ABF7F2-8E75-4A89-93A6-2690163F9BA2}" presName="sp" presStyleCnt="0"/>
      <dgm:spPr/>
    </dgm:pt>
    <dgm:pt modelId="{9C3595A6-61C1-43E4-AAA6-417D8C2613D8}" type="pres">
      <dgm:prSet presAssocID="{AB22A51E-09BC-436B-B832-C475E6153A97}" presName="linNode" presStyleCnt="0"/>
      <dgm:spPr/>
    </dgm:pt>
    <dgm:pt modelId="{03A1F634-4872-4EBB-A6A1-A45A38C7FF6F}" type="pres">
      <dgm:prSet presAssocID="{AB22A51E-09BC-436B-B832-C475E6153A97}" presName="parentText" presStyleLbl="node1" presStyleIdx="4" presStyleCnt="6">
        <dgm:presLayoutVars>
          <dgm:chMax val="1"/>
          <dgm:bulletEnabled val="1"/>
        </dgm:presLayoutVars>
      </dgm:prSet>
      <dgm:spPr/>
      <dgm:t>
        <a:bodyPr/>
        <a:lstStyle/>
        <a:p>
          <a:endParaRPr lang="en-IN"/>
        </a:p>
      </dgm:t>
    </dgm:pt>
    <dgm:pt modelId="{E27B7BED-3BB3-4757-B460-BD6E319C69A5}" type="pres">
      <dgm:prSet presAssocID="{AB22A51E-09BC-436B-B832-C475E6153A97}" presName="descendantText" presStyleLbl="alignAccFollowNode1" presStyleIdx="4" presStyleCnt="6">
        <dgm:presLayoutVars>
          <dgm:bulletEnabled val="1"/>
        </dgm:presLayoutVars>
      </dgm:prSet>
      <dgm:spPr/>
      <dgm:t>
        <a:bodyPr/>
        <a:lstStyle/>
        <a:p>
          <a:endParaRPr lang="en-IN"/>
        </a:p>
      </dgm:t>
    </dgm:pt>
    <dgm:pt modelId="{D1996FCD-28C1-4241-988E-D53E4D1BAA86}" type="pres">
      <dgm:prSet presAssocID="{4207784E-4CC8-43BF-BE71-12717922AC83}" presName="sp" presStyleCnt="0"/>
      <dgm:spPr/>
    </dgm:pt>
    <dgm:pt modelId="{B6452F64-C122-4333-8B56-9A32F1F0BE93}" type="pres">
      <dgm:prSet presAssocID="{4C41FCCB-51A7-4C0D-B110-DC01DEDA55E1}" presName="linNode" presStyleCnt="0"/>
      <dgm:spPr/>
    </dgm:pt>
    <dgm:pt modelId="{F7332E9E-D133-4EDF-B50F-8A655E7D18E0}" type="pres">
      <dgm:prSet presAssocID="{4C41FCCB-51A7-4C0D-B110-DC01DEDA55E1}" presName="parentText" presStyleLbl="node1" presStyleIdx="5" presStyleCnt="6">
        <dgm:presLayoutVars>
          <dgm:chMax val="1"/>
          <dgm:bulletEnabled val="1"/>
        </dgm:presLayoutVars>
      </dgm:prSet>
      <dgm:spPr/>
      <dgm:t>
        <a:bodyPr/>
        <a:lstStyle/>
        <a:p>
          <a:endParaRPr lang="en-IN"/>
        </a:p>
      </dgm:t>
    </dgm:pt>
    <dgm:pt modelId="{FD83D3A0-ADCD-4E14-949B-9CBC2D7450D0}" type="pres">
      <dgm:prSet presAssocID="{4C41FCCB-51A7-4C0D-B110-DC01DEDA55E1}" presName="descendantText" presStyleLbl="alignAccFollowNode1" presStyleIdx="5" presStyleCnt="6">
        <dgm:presLayoutVars>
          <dgm:bulletEnabled val="1"/>
        </dgm:presLayoutVars>
      </dgm:prSet>
      <dgm:spPr/>
      <dgm:t>
        <a:bodyPr/>
        <a:lstStyle/>
        <a:p>
          <a:endParaRPr lang="en-IN"/>
        </a:p>
      </dgm:t>
    </dgm:pt>
  </dgm:ptLst>
  <dgm:cxnLst>
    <dgm:cxn modelId="{5D1F8B53-564B-4063-9719-C033E5BF8343}" type="presOf" srcId="{0AB0E16A-5616-4AA6-89BA-92993937BECC}" destId="{E1669D9B-B037-4EE1-BF12-A6186394CA90}" srcOrd="0" destOrd="0" presId="urn:microsoft.com/office/officeart/2005/8/layout/vList5"/>
    <dgm:cxn modelId="{52E321F8-CA27-43AF-9CD4-BE3B3954DEB9}" srcId="{4A8D608D-CB19-49D6-8F14-3E495045053C}" destId="{C1A68F59-B8D4-4E25-B71F-4E07C08908EC}" srcOrd="0" destOrd="0" parTransId="{CC2AF110-D26A-43F7-93E9-E83678BC84EF}" sibTransId="{CCC23853-022B-41E6-897E-26117B265053}"/>
    <dgm:cxn modelId="{226B8014-04D8-4FE0-95BB-DFF3DD012AED}" srcId="{4C41FCCB-51A7-4C0D-B110-DC01DEDA55E1}" destId="{B88775CD-B2D1-43F9-9438-6BF96A1DB5EA}" srcOrd="0" destOrd="0" parTransId="{C96E09E8-BC9A-4D6E-98B1-80472276C6F1}" sibTransId="{C203F981-ADAA-4A1D-85EC-D4C89A3D1176}"/>
    <dgm:cxn modelId="{4F0F87A1-AC49-419B-98C3-9D9C08279FAD}" type="presOf" srcId="{B88775CD-B2D1-43F9-9438-6BF96A1DB5EA}" destId="{FD83D3A0-ADCD-4E14-949B-9CBC2D7450D0}" srcOrd="0" destOrd="0" presId="urn:microsoft.com/office/officeart/2005/8/layout/vList5"/>
    <dgm:cxn modelId="{0E1A8CD2-58A9-46E2-AD5D-F6FCE560FFD2}" type="presOf" srcId="{A9DEE151-CDA6-4774-AFDA-95397C9CE890}" destId="{94513B60-8445-4702-8690-3C1A70AC703B}" srcOrd="0" destOrd="0" presId="urn:microsoft.com/office/officeart/2005/8/layout/vList5"/>
    <dgm:cxn modelId="{F78E1323-BDFC-4828-89D4-1C94BF24D89F}" srcId="{22E33574-AB9E-417B-9E25-527C73393EA2}" destId="{4C41FCCB-51A7-4C0D-B110-DC01DEDA55E1}" srcOrd="5" destOrd="0" parTransId="{EC9B8849-D5C5-4205-8DC3-74D40DC0C0F4}" sibTransId="{F0FCA57A-09F1-4C57-AB06-3A0F3B872978}"/>
    <dgm:cxn modelId="{A20E0003-DD7B-4E37-BB87-7B0329EBA0AA}" type="presOf" srcId="{AB22A51E-09BC-436B-B832-C475E6153A97}" destId="{03A1F634-4872-4EBB-A6A1-A45A38C7FF6F}" srcOrd="0" destOrd="0" presId="urn:microsoft.com/office/officeart/2005/8/layout/vList5"/>
    <dgm:cxn modelId="{B232D2EC-F505-44D3-B977-D7C94D20DAC2}" type="presOf" srcId="{C1A68F59-B8D4-4E25-B71F-4E07C08908EC}" destId="{A95213BD-DE43-4849-BAAB-8C0B299494D8}" srcOrd="0" destOrd="0" presId="urn:microsoft.com/office/officeart/2005/8/layout/vList5"/>
    <dgm:cxn modelId="{DE31EC00-70A4-4F46-BA87-6FC559A966FA}" type="presOf" srcId="{E8F40B22-52FD-44C0-BD20-39E86E6572C8}" destId="{C942DC7E-484D-4E8B-A1D8-8521AA8BAEBC}" srcOrd="0" destOrd="0" presId="urn:microsoft.com/office/officeart/2005/8/layout/vList5"/>
    <dgm:cxn modelId="{EA62D9A7-9DCE-43F4-B072-F53EE215A4B7}" srcId="{AB22A51E-09BC-436B-B832-C475E6153A97}" destId="{6375E6E9-6B70-4164-BA91-18729858F961}" srcOrd="0" destOrd="0" parTransId="{180922D4-5CB9-4592-858C-89007595EB67}" sibTransId="{06820F63-CE2B-4535-9B20-E0546900B5DC}"/>
    <dgm:cxn modelId="{E76FEB55-0D66-49CE-B672-3F3CE0E0643F}" srcId="{22E33574-AB9E-417B-9E25-527C73393EA2}" destId="{D9E17BFF-15D1-4820-A26D-3C7DA4F03202}" srcOrd="0" destOrd="0" parTransId="{0987D1A7-6D2C-4781-B80B-E9F5E324FEF4}" sibTransId="{1F941A5A-2B00-427F-9EC8-D887C01A8FD8}"/>
    <dgm:cxn modelId="{361597C3-881C-4EAE-83BA-012E8D695528}" type="presOf" srcId="{71DDBDE5-684E-443E-B15E-072909A52047}" destId="{B556CA7B-0F80-4067-BA9A-51157DEC7811}" srcOrd="0" destOrd="0" presId="urn:microsoft.com/office/officeart/2005/8/layout/vList5"/>
    <dgm:cxn modelId="{CE258F55-4F34-4133-B514-EF7E80C3C75C}" srcId="{71DDBDE5-684E-443E-B15E-072909A52047}" destId="{A9DEE151-CDA6-4774-AFDA-95397C9CE890}" srcOrd="0" destOrd="0" parTransId="{1B16B2FD-E0C2-48B2-B0F5-EC8F4B57CB04}" sibTransId="{11D9E8B6-D05D-463E-B409-AFBBB7440798}"/>
    <dgm:cxn modelId="{382CE86E-5002-4FFA-B5AB-BDDF88127D4C}" type="presOf" srcId="{4A8D608D-CB19-49D6-8F14-3E495045053C}" destId="{5BD055B9-E0F8-4DD6-B440-FD66BA38B0B0}" srcOrd="0" destOrd="0" presId="urn:microsoft.com/office/officeart/2005/8/layout/vList5"/>
    <dgm:cxn modelId="{9D601826-C7C5-4C78-9BC7-226B20FAD3D7}" type="presOf" srcId="{4C41FCCB-51A7-4C0D-B110-DC01DEDA55E1}" destId="{F7332E9E-D133-4EDF-B50F-8A655E7D18E0}" srcOrd="0" destOrd="0" presId="urn:microsoft.com/office/officeart/2005/8/layout/vList5"/>
    <dgm:cxn modelId="{3EF19BCF-91BB-4B01-996E-91BBEF0BFB2C}" type="presOf" srcId="{6375E6E9-6B70-4164-BA91-18729858F961}" destId="{E27B7BED-3BB3-4757-B460-BD6E319C69A5}" srcOrd="0" destOrd="0" presId="urn:microsoft.com/office/officeart/2005/8/layout/vList5"/>
    <dgm:cxn modelId="{14A74C63-ECBA-47C1-97EE-D33D9B1C58AB}" srcId="{22E33574-AB9E-417B-9E25-527C73393EA2}" destId="{4A8D608D-CB19-49D6-8F14-3E495045053C}" srcOrd="3" destOrd="0" parTransId="{03BED1E1-D43F-4A7B-BD66-389E4A0E0D0C}" sibTransId="{C5ABF7F2-8E75-4A89-93A6-2690163F9BA2}"/>
    <dgm:cxn modelId="{DE069ECA-806E-426D-8D69-0F7066A1E77A}" srcId="{22E33574-AB9E-417B-9E25-527C73393EA2}" destId="{D5494129-9E9B-48FD-9DE0-4E441E27FAD5}" srcOrd="2" destOrd="0" parTransId="{90B71D30-E46F-4842-B01B-DB5A1CB9405E}" sibTransId="{0F6C98B6-D102-4407-B50A-DEE702FED7B3}"/>
    <dgm:cxn modelId="{9FAA956A-1529-4FD3-B429-ED444F57CD22}" type="presOf" srcId="{D5494129-9E9B-48FD-9DE0-4E441E27FAD5}" destId="{368E60BA-6D43-4DE5-B14E-3DD4DC12BC28}" srcOrd="0" destOrd="0" presId="urn:microsoft.com/office/officeart/2005/8/layout/vList5"/>
    <dgm:cxn modelId="{959C11A4-F1ED-42DE-A561-4815A796D5C3}" srcId="{D5494129-9E9B-48FD-9DE0-4E441E27FAD5}" destId="{E8F40B22-52FD-44C0-BD20-39E86E6572C8}" srcOrd="0" destOrd="0" parTransId="{BC7D2DF9-8CA2-4ABD-9365-31A3ED6E0C69}" sibTransId="{B8C8DF7A-F90B-42C6-96EE-862543EBC2E2}"/>
    <dgm:cxn modelId="{381D8B84-70DE-4412-A544-131DCC8BB52D}" srcId="{22E33574-AB9E-417B-9E25-527C73393EA2}" destId="{AB22A51E-09BC-436B-B832-C475E6153A97}" srcOrd="4" destOrd="0" parTransId="{D586E1B2-DFAF-4496-BBD5-2D375A347D46}" sibTransId="{4207784E-4CC8-43BF-BE71-12717922AC83}"/>
    <dgm:cxn modelId="{00FB7908-AAFB-4404-8ECC-9D79F1CFC70F}" type="presOf" srcId="{D9E17BFF-15D1-4820-A26D-3C7DA4F03202}" destId="{7AC0779C-157C-4A88-809A-B8E5C9362561}" srcOrd="0" destOrd="0" presId="urn:microsoft.com/office/officeart/2005/8/layout/vList5"/>
    <dgm:cxn modelId="{C22B3291-160A-46BD-831A-5BF496E33ACE}" type="presOf" srcId="{22E33574-AB9E-417B-9E25-527C73393EA2}" destId="{79269CBB-9B1B-459E-BBBE-920AF48F3981}" srcOrd="0" destOrd="0" presId="urn:microsoft.com/office/officeart/2005/8/layout/vList5"/>
    <dgm:cxn modelId="{7ACF1591-9150-42C3-BFEB-F3B8ED9A8176}" srcId="{22E33574-AB9E-417B-9E25-527C73393EA2}" destId="{71DDBDE5-684E-443E-B15E-072909A52047}" srcOrd="1" destOrd="0" parTransId="{1A5E32E2-F19A-4CF2-A93C-EB3F4EE38CE4}" sibTransId="{970AE080-9F7C-4DB6-81B3-3D76CF3925F8}"/>
    <dgm:cxn modelId="{4EB4AEFB-8FA7-4C21-8503-96B0E00EFFFE}" srcId="{D9E17BFF-15D1-4820-A26D-3C7DA4F03202}" destId="{0AB0E16A-5616-4AA6-89BA-92993937BECC}" srcOrd="0" destOrd="0" parTransId="{F077B571-F860-48E4-BFC3-287E8A5251A2}" sibTransId="{96AF1F08-65AC-4E8A-AE4E-5AC27DCB6BB8}"/>
    <dgm:cxn modelId="{FCC8FA6D-670C-477A-AED8-05EE80F6FAF0}" type="presParOf" srcId="{79269CBB-9B1B-459E-BBBE-920AF48F3981}" destId="{90D54C06-2F13-4974-9BE6-38CAAAD032C2}" srcOrd="0" destOrd="0" presId="urn:microsoft.com/office/officeart/2005/8/layout/vList5"/>
    <dgm:cxn modelId="{41AF138E-9421-4D18-B475-D2570A21AE4A}" type="presParOf" srcId="{90D54C06-2F13-4974-9BE6-38CAAAD032C2}" destId="{7AC0779C-157C-4A88-809A-B8E5C9362561}" srcOrd="0" destOrd="0" presId="urn:microsoft.com/office/officeart/2005/8/layout/vList5"/>
    <dgm:cxn modelId="{07BDA755-0E9D-4E29-924B-178EFD629150}" type="presParOf" srcId="{90D54C06-2F13-4974-9BE6-38CAAAD032C2}" destId="{E1669D9B-B037-4EE1-BF12-A6186394CA90}" srcOrd="1" destOrd="0" presId="urn:microsoft.com/office/officeart/2005/8/layout/vList5"/>
    <dgm:cxn modelId="{7D217D66-62C4-4703-83A2-E2840032FB9F}" type="presParOf" srcId="{79269CBB-9B1B-459E-BBBE-920AF48F3981}" destId="{D9A84023-B966-4519-830A-55622724BD43}" srcOrd="1" destOrd="0" presId="urn:microsoft.com/office/officeart/2005/8/layout/vList5"/>
    <dgm:cxn modelId="{3DC2D85E-C77D-41EE-92AF-75425F34E03C}" type="presParOf" srcId="{79269CBB-9B1B-459E-BBBE-920AF48F3981}" destId="{13ED947E-E304-4A5B-B701-FBE37EDC531B}" srcOrd="2" destOrd="0" presId="urn:microsoft.com/office/officeart/2005/8/layout/vList5"/>
    <dgm:cxn modelId="{F494000E-990D-45E7-A1A3-C30B8394AC85}" type="presParOf" srcId="{13ED947E-E304-4A5B-B701-FBE37EDC531B}" destId="{B556CA7B-0F80-4067-BA9A-51157DEC7811}" srcOrd="0" destOrd="0" presId="urn:microsoft.com/office/officeart/2005/8/layout/vList5"/>
    <dgm:cxn modelId="{30856074-A034-43A1-BFBD-4DB8534F47EC}" type="presParOf" srcId="{13ED947E-E304-4A5B-B701-FBE37EDC531B}" destId="{94513B60-8445-4702-8690-3C1A70AC703B}" srcOrd="1" destOrd="0" presId="urn:microsoft.com/office/officeart/2005/8/layout/vList5"/>
    <dgm:cxn modelId="{95CFFB9C-777D-43E8-BFDD-5FDB44943E53}" type="presParOf" srcId="{79269CBB-9B1B-459E-BBBE-920AF48F3981}" destId="{15804289-D944-4B7F-88A0-8DEC668A2E04}" srcOrd="3" destOrd="0" presId="urn:microsoft.com/office/officeart/2005/8/layout/vList5"/>
    <dgm:cxn modelId="{BC802470-1446-4CBB-9DDC-E5EE283A6107}" type="presParOf" srcId="{79269CBB-9B1B-459E-BBBE-920AF48F3981}" destId="{91262956-2EA1-422C-A2BA-1DE34EFC1526}" srcOrd="4" destOrd="0" presId="urn:microsoft.com/office/officeart/2005/8/layout/vList5"/>
    <dgm:cxn modelId="{1E8CD2A5-BADE-4BF9-9A82-248B53AC455D}" type="presParOf" srcId="{91262956-2EA1-422C-A2BA-1DE34EFC1526}" destId="{368E60BA-6D43-4DE5-B14E-3DD4DC12BC28}" srcOrd="0" destOrd="0" presId="urn:microsoft.com/office/officeart/2005/8/layout/vList5"/>
    <dgm:cxn modelId="{DB2BB58F-82E7-4AE1-9C22-7F2B8100EBC1}" type="presParOf" srcId="{91262956-2EA1-422C-A2BA-1DE34EFC1526}" destId="{C942DC7E-484D-4E8B-A1D8-8521AA8BAEBC}" srcOrd="1" destOrd="0" presId="urn:microsoft.com/office/officeart/2005/8/layout/vList5"/>
    <dgm:cxn modelId="{B59041D4-3A23-467B-A4B5-80EE0F64D53F}" type="presParOf" srcId="{79269CBB-9B1B-459E-BBBE-920AF48F3981}" destId="{012C1DD1-90F5-4BEB-95E3-73772E209E82}" srcOrd="5" destOrd="0" presId="urn:microsoft.com/office/officeart/2005/8/layout/vList5"/>
    <dgm:cxn modelId="{3F0C0B33-29C5-45E5-BFDD-90E66335D834}" type="presParOf" srcId="{79269CBB-9B1B-459E-BBBE-920AF48F3981}" destId="{093B6247-3D7C-406A-812D-50A43A93B1F8}" srcOrd="6" destOrd="0" presId="urn:microsoft.com/office/officeart/2005/8/layout/vList5"/>
    <dgm:cxn modelId="{2694E49D-705A-42CC-BA4D-9644E93D51BA}" type="presParOf" srcId="{093B6247-3D7C-406A-812D-50A43A93B1F8}" destId="{5BD055B9-E0F8-4DD6-B440-FD66BA38B0B0}" srcOrd="0" destOrd="0" presId="urn:microsoft.com/office/officeart/2005/8/layout/vList5"/>
    <dgm:cxn modelId="{7FA6A73F-4D4E-4FE5-9508-95FDB28B4783}" type="presParOf" srcId="{093B6247-3D7C-406A-812D-50A43A93B1F8}" destId="{A95213BD-DE43-4849-BAAB-8C0B299494D8}" srcOrd="1" destOrd="0" presId="urn:microsoft.com/office/officeart/2005/8/layout/vList5"/>
    <dgm:cxn modelId="{033587E2-8CBF-4CD8-8737-011F44C8D8C1}" type="presParOf" srcId="{79269CBB-9B1B-459E-BBBE-920AF48F3981}" destId="{EFE833FE-A166-4DF6-87C7-084EE4D9950C}" srcOrd="7" destOrd="0" presId="urn:microsoft.com/office/officeart/2005/8/layout/vList5"/>
    <dgm:cxn modelId="{BED90097-E671-4F88-AB68-14588B3EC657}" type="presParOf" srcId="{79269CBB-9B1B-459E-BBBE-920AF48F3981}" destId="{9C3595A6-61C1-43E4-AAA6-417D8C2613D8}" srcOrd="8" destOrd="0" presId="urn:microsoft.com/office/officeart/2005/8/layout/vList5"/>
    <dgm:cxn modelId="{1831FE32-DEBB-4D5E-BA59-CA8CC2D2C2D7}" type="presParOf" srcId="{9C3595A6-61C1-43E4-AAA6-417D8C2613D8}" destId="{03A1F634-4872-4EBB-A6A1-A45A38C7FF6F}" srcOrd="0" destOrd="0" presId="urn:microsoft.com/office/officeart/2005/8/layout/vList5"/>
    <dgm:cxn modelId="{7F49163E-BD9A-47ED-98D1-BC0FBEDC02F9}" type="presParOf" srcId="{9C3595A6-61C1-43E4-AAA6-417D8C2613D8}" destId="{E27B7BED-3BB3-4757-B460-BD6E319C69A5}" srcOrd="1" destOrd="0" presId="urn:microsoft.com/office/officeart/2005/8/layout/vList5"/>
    <dgm:cxn modelId="{2C3BC7F6-4F45-43CF-8067-DAE00285CB2B}" type="presParOf" srcId="{79269CBB-9B1B-459E-BBBE-920AF48F3981}" destId="{D1996FCD-28C1-4241-988E-D53E4D1BAA86}" srcOrd="9" destOrd="0" presId="urn:microsoft.com/office/officeart/2005/8/layout/vList5"/>
    <dgm:cxn modelId="{62276D31-8F53-415D-A269-D46C02CA1EA8}" type="presParOf" srcId="{79269CBB-9B1B-459E-BBBE-920AF48F3981}" destId="{B6452F64-C122-4333-8B56-9A32F1F0BE93}" srcOrd="10" destOrd="0" presId="urn:microsoft.com/office/officeart/2005/8/layout/vList5"/>
    <dgm:cxn modelId="{5AD7F65B-98EB-4F4E-85D6-F874F870D744}" type="presParOf" srcId="{B6452F64-C122-4333-8B56-9A32F1F0BE93}" destId="{F7332E9E-D133-4EDF-B50F-8A655E7D18E0}" srcOrd="0" destOrd="0" presId="urn:microsoft.com/office/officeart/2005/8/layout/vList5"/>
    <dgm:cxn modelId="{44CD59E3-0299-4118-ACB2-C5BDA84FB163}" type="presParOf" srcId="{B6452F64-C122-4333-8B56-9A32F1F0BE93}" destId="{FD83D3A0-ADCD-4E14-949B-9CBC2D7450D0}"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B5D07-ECD7-41DD-A7D0-56DE3026306D}"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n-US"/>
        </a:p>
      </dgm:t>
    </dgm:pt>
    <dgm:pt modelId="{117DB125-C1CF-4E56-9800-60DA22C42680}">
      <dgm:prSet phldrT="[Text]" custT="1"/>
      <dgm:spPr/>
      <dgm:t>
        <a:bodyPr/>
        <a:lstStyle/>
        <a:p>
          <a:r>
            <a:rPr lang="en-US" sz="2800" b="1" dirty="0" smtClean="0">
              <a:latin typeface="Segoe UI Semilight" panose="020B0402040204020203" pitchFamily="34" charset="0"/>
              <a:cs typeface="Segoe UI Semilight" panose="020B0402040204020203" pitchFamily="34" charset="0"/>
            </a:rPr>
            <a:t>2011</a:t>
          </a:r>
          <a:endParaRPr lang="en-US" sz="2800" b="1" dirty="0">
            <a:latin typeface="Segoe UI Semilight" panose="020B0402040204020203" pitchFamily="34" charset="0"/>
            <a:cs typeface="Segoe UI Semilight" panose="020B0402040204020203" pitchFamily="34" charset="0"/>
          </a:endParaRPr>
        </a:p>
      </dgm:t>
    </dgm:pt>
    <dgm:pt modelId="{407D3192-16EC-400C-B78D-FCE2B3535316}" type="parTrans" cxnId="{DECA4499-840E-474F-A523-DA991616004A}">
      <dgm:prSet/>
      <dgm:spPr/>
      <dgm:t>
        <a:bodyPr/>
        <a:lstStyle/>
        <a:p>
          <a:endParaRPr lang="en-US" sz="1800">
            <a:latin typeface="Segoe UI Semilight" panose="020B0402040204020203" pitchFamily="34" charset="0"/>
            <a:cs typeface="Segoe UI Semilight" panose="020B0402040204020203" pitchFamily="34" charset="0"/>
          </a:endParaRPr>
        </a:p>
      </dgm:t>
    </dgm:pt>
    <dgm:pt modelId="{61B13664-7BC3-47AC-A983-AF8CDE2EC5AA}" type="sibTrans" cxnId="{DECA4499-840E-474F-A523-DA991616004A}">
      <dgm:prSet/>
      <dgm:spPr/>
      <dgm:t>
        <a:bodyPr/>
        <a:lstStyle/>
        <a:p>
          <a:endParaRPr lang="en-US" sz="1800">
            <a:latin typeface="Segoe UI Semilight" panose="020B0402040204020203" pitchFamily="34" charset="0"/>
            <a:cs typeface="Segoe UI Semilight" panose="020B0402040204020203" pitchFamily="34" charset="0"/>
          </a:endParaRPr>
        </a:p>
      </dgm:t>
    </dgm:pt>
    <dgm:pt modelId="{40764417-44AA-4A3A-A72A-B4E7B5BCE28D}">
      <dgm:prSet phldrT="[Text]" custT="1"/>
      <dgm:spPr/>
      <dgm:t>
        <a:bodyPr/>
        <a:lstStyle/>
        <a:p>
          <a:pPr>
            <a:lnSpc>
              <a:spcPct val="100000"/>
            </a:lnSpc>
          </a:pPr>
          <a:r>
            <a:rPr lang="en-US" sz="1800" dirty="0" err="1" smtClean="0">
              <a:latin typeface="Segoe UI Semilight" panose="020B0402040204020203" pitchFamily="34" charset="0"/>
              <a:cs typeface="Segoe UI Semilight" panose="020B0402040204020203" pitchFamily="34" charset="0"/>
            </a:rPr>
            <a:t>Griha</a:t>
          </a:r>
          <a:r>
            <a:rPr lang="en-US" sz="1800" dirty="0" smtClean="0">
              <a:latin typeface="Segoe UI Semilight" panose="020B0402040204020203" pitchFamily="34" charset="0"/>
              <a:cs typeface="Segoe UI Semilight" panose="020B0402040204020203" pitchFamily="34" charset="0"/>
            </a:rPr>
            <a:t> Pravesh </a:t>
          </a:r>
          <a:r>
            <a:rPr lang="en-US" sz="1800" b="1" dirty="0" smtClean="0">
              <a:latin typeface="Segoe UI Semilight" panose="020B0402040204020203" pitchFamily="34" charset="0"/>
              <a:cs typeface="Segoe UI Semilight" panose="020B0402040204020203" pitchFamily="34" charset="0"/>
            </a:rPr>
            <a:t>Initiated </a:t>
          </a:r>
          <a:r>
            <a:rPr lang="en-US" sz="1800" dirty="0" smtClean="0">
              <a:latin typeface="Segoe UI Semilight" panose="020B0402040204020203" pitchFamily="34" charset="0"/>
              <a:cs typeface="Segoe UI Semilight" panose="020B0402040204020203" pitchFamily="34" charset="0"/>
            </a:rPr>
            <a:t>in Ahmedabad</a:t>
          </a:r>
          <a:endParaRPr lang="en-US" sz="1800" dirty="0">
            <a:latin typeface="Segoe UI Semilight" panose="020B0402040204020203" pitchFamily="34" charset="0"/>
            <a:cs typeface="Segoe UI Semilight" panose="020B0402040204020203" pitchFamily="34" charset="0"/>
          </a:endParaRPr>
        </a:p>
      </dgm:t>
    </dgm:pt>
    <dgm:pt modelId="{8A37110E-2C9C-46AE-88CC-2F751AD8ACA7}" type="parTrans" cxnId="{FE946428-BB1D-4A01-93BA-64F0D47114C2}">
      <dgm:prSet/>
      <dgm:spPr/>
      <dgm:t>
        <a:bodyPr/>
        <a:lstStyle/>
        <a:p>
          <a:endParaRPr lang="en-US" sz="1800">
            <a:latin typeface="Segoe UI Semilight" panose="020B0402040204020203" pitchFamily="34" charset="0"/>
            <a:cs typeface="Segoe UI Semilight" panose="020B0402040204020203" pitchFamily="34" charset="0"/>
          </a:endParaRPr>
        </a:p>
      </dgm:t>
    </dgm:pt>
    <dgm:pt modelId="{773B924F-3375-483A-9FC0-7F76C49F85A6}" type="sibTrans" cxnId="{FE946428-BB1D-4A01-93BA-64F0D47114C2}">
      <dgm:prSet/>
      <dgm:spPr/>
      <dgm:t>
        <a:bodyPr/>
        <a:lstStyle/>
        <a:p>
          <a:endParaRPr lang="en-US" sz="1800">
            <a:latin typeface="Segoe UI Semilight" panose="020B0402040204020203" pitchFamily="34" charset="0"/>
            <a:cs typeface="Segoe UI Semilight" panose="020B0402040204020203" pitchFamily="34" charset="0"/>
          </a:endParaRPr>
        </a:p>
      </dgm:t>
    </dgm:pt>
    <dgm:pt modelId="{66523BDB-497C-4A18-ADBA-05801BE84136}">
      <dgm:prSet phldrT="[Text]" custT="1"/>
      <dgm:spPr/>
      <dgm:t>
        <a:bodyPr/>
        <a:lstStyle/>
        <a:p>
          <a:r>
            <a:rPr lang="en-US" sz="2800" b="1" dirty="0" smtClean="0">
              <a:latin typeface="Segoe UI Semilight" panose="020B0402040204020203" pitchFamily="34" charset="0"/>
              <a:cs typeface="Segoe UI Semilight" panose="020B0402040204020203" pitchFamily="34" charset="0"/>
            </a:rPr>
            <a:t>2012</a:t>
          </a:r>
          <a:endParaRPr lang="en-US" sz="2800" b="1" dirty="0">
            <a:latin typeface="Segoe UI Semilight" panose="020B0402040204020203" pitchFamily="34" charset="0"/>
            <a:cs typeface="Segoe UI Semilight" panose="020B0402040204020203" pitchFamily="34" charset="0"/>
          </a:endParaRPr>
        </a:p>
      </dgm:t>
    </dgm:pt>
    <dgm:pt modelId="{60D1674B-1D9E-4D55-8384-4C7E321A66C5}" type="parTrans" cxnId="{CF5AB36E-DA0E-49D2-90CB-59A9800A7ADA}">
      <dgm:prSet/>
      <dgm:spPr/>
      <dgm:t>
        <a:bodyPr/>
        <a:lstStyle/>
        <a:p>
          <a:endParaRPr lang="en-US" sz="1800">
            <a:latin typeface="Segoe UI Semilight" panose="020B0402040204020203" pitchFamily="34" charset="0"/>
            <a:cs typeface="Segoe UI Semilight" panose="020B0402040204020203" pitchFamily="34" charset="0"/>
          </a:endParaRPr>
        </a:p>
      </dgm:t>
    </dgm:pt>
    <dgm:pt modelId="{FF366B20-B6C7-4C2F-936D-95175F29AE52}" type="sibTrans" cxnId="{CF5AB36E-DA0E-49D2-90CB-59A9800A7ADA}">
      <dgm:prSet/>
      <dgm:spPr/>
      <dgm:t>
        <a:bodyPr/>
        <a:lstStyle/>
        <a:p>
          <a:endParaRPr lang="en-US" sz="1800">
            <a:latin typeface="Segoe UI Semilight" panose="020B0402040204020203" pitchFamily="34" charset="0"/>
            <a:cs typeface="Segoe UI Semilight" panose="020B0402040204020203" pitchFamily="34" charset="0"/>
          </a:endParaRPr>
        </a:p>
      </dgm:t>
    </dgm:pt>
    <dgm:pt modelId="{FF9EDCAB-11F0-47E6-91F7-6947D6A4F7AD}">
      <dgm:prSet custT="1"/>
      <dgm:spPr/>
      <dgm:t>
        <a:bodyPr/>
        <a:lstStyle/>
        <a:p>
          <a:pPr>
            <a:lnSpc>
              <a:spcPct val="100000"/>
            </a:lnSpc>
          </a:pPr>
          <a:r>
            <a:rPr lang="en-US" sz="1800" dirty="0" smtClean="0">
              <a:latin typeface="Segoe UI Semilight" panose="020B0402040204020203" pitchFamily="34" charset="0"/>
              <a:cs typeface="Segoe UI Semilight" panose="020B0402040204020203" pitchFamily="34" charset="0"/>
            </a:rPr>
            <a:t>Operations expanded to </a:t>
          </a:r>
          <a:r>
            <a:rPr lang="en-US" sz="1800" b="1" dirty="0" smtClean="0">
              <a:latin typeface="Segoe UI Semilight" panose="020B0402040204020203" pitchFamily="34" charset="0"/>
              <a:cs typeface="Segoe UI Semilight" panose="020B0402040204020203" pitchFamily="34" charset="0"/>
            </a:rPr>
            <a:t>Surat</a:t>
          </a:r>
          <a:endParaRPr lang="en-US" sz="1800" b="1" dirty="0">
            <a:latin typeface="Segoe UI Semilight" panose="020B0402040204020203" pitchFamily="34" charset="0"/>
            <a:cs typeface="Segoe UI Semilight" panose="020B0402040204020203" pitchFamily="34" charset="0"/>
          </a:endParaRPr>
        </a:p>
      </dgm:t>
    </dgm:pt>
    <dgm:pt modelId="{DE22BA2A-5AA0-4867-9580-3CD293C686BF}" type="parTrans" cxnId="{20D2DFCD-DCFF-4717-A806-5FE3435B2354}">
      <dgm:prSet/>
      <dgm:spPr/>
      <dgm:t>
        <a:bodyPr/>
        <a:lstStyle/>
        <a:p>
          <a:endParaRPr lang="en-US" sz="1800">
            <a:latin typeface="Segoe UI Semilight" panose="020B0402040204020203" pitchFamily="34" charset="0"/>
            <a:cs typeface="Segoe UI Semilight" panose="020B0402040204020203" pitchFamily="34" charset="0"/>
          </a:endParaRPr>
        </a:p>
      </dgm:t>
    </dgm:pt>
    <dgm:pt modelId="{CB2A29D8-9FFE-4972-B75E-59001AC840ED}" type="sibTrans" cxnId="{20D2DFCD-DCFF-4717-A806-5FE3435B2354}">
      <dgm:prSet/>
      <dgm:spPr/>
      <dgm:t>
        <a:bodyPr/>
        <a:lstStyle/>
        <a:p>
          <a:endParaRPr lang="en-US" sz="1800">
            <a:latin typeface="Segoe UI Semilight" panose="020B0402040204020203" pitchFamily="34" charset="0"/>
            <a:cs typeface="Segoe UI Semilight" panose="020B0402040204020203" pitchFamily="34" charset="0"/>
          </a:endParaRPr>
        </a:p>
      </dgm:t>
    </dgm:pt>
    <dgm:pt modelId="{8C8FED2E-C9EC-4B43-BBDF-C1EBB98168ED}">
      <dgm:prSet phldrT="[Text]" custT="1"/>
      <dgm:spPr/>
      <dgm:t>
        <a:bodyPr/>
        <a:lstStyle/>
        <a:p>
          <a:r>
            <a:rPr lang="en-US" sz="2800" b="1" dirty="0" smtClean="0">
              <a:latin typeface="Segoe UI Semilight" panose="020B0402040204020203" pitchFamily="34" charset="0"/>
              <a:cs typeface="Segoe UI Semilight" panose="020B0402040204020203" pitchFamily="34" charset="0"/>
            </a:rPr>
            <a:t>2013</a:t>
          </a:r>
          <a:endParaRPr lang="en-US" sz="2800" b="1" dirty="0">
            <a:latin typeface="Segoe UI Semilight" panose="020B0402040204020203" pitchFamily="34" charset="0"/>
            <a:cs typeface="Segoe UI Semilight" panose="020B0402040204020203" pitchFamily="34" charset="0"/>
          </a:endParaRPr>
        </a:p>
      </dgm:t>
    </dgm:pt>
    <dgm:pt modelId="{F7B65878-4FF3-4D62-82E3-C79F8C054739}" type="parTrans" cxnId="{C2AF9E1F-F8F5-4650-8358-015DF68ED62F}">
      <dgm:prSet/>
      <dgm:spPr/>
      <dgm:t>
        <a:bodyPr/>
        <a:lstStyle/>
        <a:p>
          <a:endParaRPr lang="en-US" sz="1800">
            <a:latin typeface="Segoe UI Semilight" panose="020B0402040204020203" pitchFamily="34" charset="0"/>
            <a:cs typeface="Segoe UI Semilight" panose="020B0402040204020203" pitchFamily="34" charset="0"/>
          </a:endParaRPr>
        </a:p>
      </dgm:t>
    </dgm:pt>
    <dgm:pt modelId="{3418926F-5B0D-492B-808B-DAD843F77BB7}" type="sibTrans" cxnId="{C2AF9E1F-F8F5-4650-8358-015DF68ED62F}">
      <dgm:prSet/>
      <dgm:spPr/>
      <dgm:t>
        <a:bodyPr/>
        <a:lstStyle/>
        <a:p>
          <a:endParaRPr lang="en-US" sz="1800">
            <a:latin typeface="Segoe UI Semilight" panose="020B0402040204020203" pitchFamily="34" charset="0"/>
            <a:cs typeface="Segoe UI Semilight" panose="020B0402040204020203" pitchFamily="34" charset="0"/>
          </a:endParaRPr>
        </a:p>
      </dgm:t>
    </dgm:pt>
    <dgm:pt modelId="{D7FCAB17-B348-4C42-8F34-B4F131940BAA}">
      <dgm:prSet custT="1"/>
      <dgm:spPr/>
      <dgm:t>
        <a:bodyPr/>
        <a:lstStyle/>
        <a:p>
          <a:pPr>
            <a:lnSpc>
              <a:spcPct val="100000"/>
            </a:lnSpc>
          </a:pPr>
          <a:r>
            <a:rPr lang="en-US" sz="1800" b="1" dirty="0" smtClean="0">
              <a:latin typeface="Segoe UI Semilight" panose="020B0402040204020203" pitchFamily="34" charset="0"/>
              <a:cs typeface="Segoe UI Semilight" panose="020B0402040204020203" pitchFamily="34" charset="0"/>
            </a:rPr>
            <a:t>Two Community </a:t>
          </a:r>
          <a:r>
            <a:rPr lang="en-US" sz="1800" b="1" dirty="0" err="1" smtClean="0">
              <a:latin typeface="Segoe UI Semilight" panose="020B0402040204020203" pitchFamily="34" charset="0"/>
              <a:cs typeface="Segoe UI Semilight" panose="020B0402040204020203" pitchFamily="34" charset="0"/>
            </a:rPr>
            <a:t>Centres</a:t>
          </a:r>
          <a:r>
            <a:rPr lang="en-US" sz="1800" b="1" dirty="0" smtClean="0">
              <a:latin typeface="Segoe UI Semilight" panose="020B0402040204020203" pitchFamily="34" charset="0"/>
              <a:cs typeface="Segoe UI Semilight" panose="020B0402040204020203" pitchFamily="34" charset="0"/>
            </a:rPr>
            <a:t> </a:t>
          </a:r>
          <a:r>
            <a:rPr lang="en-US" sz="1800" dirty="0" smtClean="0">
              <a:latin typeface="Segoe UI Semilight" panose="020B0402040204020203" pitchFamily="34" charset="0"/>
              <a:cs typeface="Segoe UI Semilight" panose="020B0402040204020203" pitchFamily="34" charset="0"/>
            </a:rPr>
            <a:t>in </a:t>
          </a:r>
          <a:r>
            <a:rPr lang="en-US" sz="1800" dirty="0" err="1" smtClean="0">
              <a:latin typeface="Segoe UI Semilight" panose="020B0402040204020203" pitchFamily="34" charset="0"/>
              <a:cs typeface="Segoe UI Semilight" panose="020B0402040204020203" pitchFamily="34" charset="0"/>
            </a:rPr>
            <a:t>Isanpur</a:t>
          </a:r>
          <a:r>
            <a:rPr lang="en-US" sz="1800" dirty="0" smtClean="0">
              <a:latin typeface="Segoe UI Semilight" panose="020B0402040204020203" pitchFamily="34" charset="0"/>
              <a:cs typeface="Segoe UI Semilight" panose="020B0402040204020203" pitchFamily="34" charset="0"/>
            </a:rPr>
            <a:t> and </a:t>
          </a:r>
          <a:r>
            <a:rPr lang="en-US" sz="1800" dirty="0" err="1" smtClean="0">
              <a:latin typeface="Segoe UI Semilight" panose="020B0402040204020203" pitchFamily="34" charset="0"/>
              <a:cs typeface="Segoe UI Semilight" panose="020B0402040204020203" pitchFamily="34" charset="0"/>
            </a:rPr>
            <a:t>Bapunagar</a:t>
          </a:r>
          <a:r>
            <a:rPr lang="en-US" sz="1800" dirty="0" smtClean="0">
              <a:latin typeface="Segoe UI Semilight" panose="020B0402040204020203" pitchFamily="34" charset="0"/>
              <a:cs typeface="Segoe UI Semilight" panose="020B0402040204020203" pitchFamily="34" charset="0"/>
            </a:rPr>
            <a:t> areas of Ahmedabad</a:t>
          </a:r>
          <a:endParaRPr lang="en-US" sz="1800" dirty="0">
            <a:latin typeface="Segoe UI Semilight" panose="020B0402040204020203" pitchFamily="34" charset="0"/>
            <a:cs typeface="Segoe UI Semilight" panose="020B0402040204020203" pitchFamily="34" charset="0"/>
          </a:endParaRPr>
        </a:p>
      </dgm:t>
    </dgm:pt>
    <dgm:pt modelId="{06E0CF7E-3F84-4C97-A377-B7090364C229}" type="parTrans" cxnId="{C44D5B18-BC32-4028-9FC6-FCC7DE9F2D4E}">
      <dgm:prSet/>
      <dgm:spPr/>
      <dgm:t>
        <a:bodyPr/>
        <a:lstStyle/>
        <a:p>
          <a:endParaRPr lang="en-US" sz="1800">
            <a:latin typeface="Segoe UI Semilight" panose="020B0402040204020203" pitchFamily="34" charset="0"/>
            <a:cs typeface="Segoe UI Semilight" panose="020B0402040204020203" pitchFamily="34" charset="0"/>
          </a:endParaRPr>
        </a:p>
      </dgm:t>
    </dgm:pt>
    <dgm:pt modelId="{E08333E1-F2AA-4C28-8405-1168D50B08EB}" type="sibTrans" cxnId="{C44D5B18-BC32-4028-9FC6-FCC7DE9F2D4E}">
      <dgm:prSet/>
      <dgm:spPr/>
      <dgm:t>
        <a:bodyPr/>
        <a:lstStyle/>
        <a:p>
          <a:endParaRPr lang="en-US" sz="1800">
            <a:latin typeface="Segoe UI Semilight" panose="020B0402040204020203" pitchFamily="34" charset="0"/>
            <a:cs typeface="Segoe UI Semilight" panose="020B0402040204020203" pitchFamily="34" charset="0"/>
          </a:endParaRPr>
        </a:p>
      </dgm:t>
    </dgm:pt>
    <dgm:pt modelId="{2CE574A9-C04C-4AB4-8A4F-F09981ED2915}">
      <dgm:prSet phldrT="[Text]" custT="1"/>
      <dgm:spPr/>
      <dgm:t>
        <a:bodyPr/>
        <a:lstStyle/>
        <a:p>
          <a:r>
            <a:rPr lang="en-US" sz="2800" b="1" dirty="0" smtClean="0">
              <a:latin typeface="Segoe UI Semilight" panose="020B0402040204020203" pitchFamily="34" charset="0"/>
              <a:cs typeface="Segoe UI Semilight" panose="020B0402040204020203" pitchFamily="34" charset="0"/>
            </a:rPr>
            <a:t>2014</a:t>
          </a:r>
          <a:endParaRPr lang="en-US" sz="2800" b="1" dirty="0">
            <a:latin typeface="Segoe UI Semilight" panose="020B0402040204020203" pitchFamily="34" charset="0"/>
            <a:cs typeface="Segoe UI Semilight" panose="020B0402040204020203" pitchFamily="34" charset="0"/>
          </a:endParaRPr>
        </a:p>
      </dgm:t>
    </dgm:pt>
    <dgm:pt modelId="{8054756C-19B4-4413-A92B-9C658856BABB}" type="parTrans" cxnId="{98370B6B-EBF5-46E4-99C3-67CC12FDF532}">
      <dgm:prSet/>
      <dgm:spPr/>
      <dgm:t>
        <a:bodyPr/>
        <a:lstStyle/>
        <a:p>
          <a:endParaRPr lang="en-US" sz="1800">
            <a:latin typeface="Segoe UI Semilight" panose="020B0402040204020203" pitchFamily="34" charset="0"/>
            <a:cs typeface="Segoe UI Semilight" panose="020B0402040204020203" pitchFamily="34" charset="0"/>
          </a:endParaRPr>
        </a:p>
      </dgm:t>
    </dgm:pt>
    <dgm:pt modelId="{99371564-564F-4A9A-8560-46A409E083E2}" type="sibTrans" cxnId="{98370B6B-EBF5-46E4-99C3-67CC12FDF532}">
      <dgm:prSet/>
      <dgm:spPr/>
      <dgm:t>
        <a:bodyPr/>
        <a:lstStyle/>
        <a:p>
          <a:endParaRPr lang="en-US" sz="1800">
            <a:latin typeface="Segoe UI Semilight" panose="020B0402040204020203" pitchFamily="34" charset="0"/>
            <a:cs typeface="Segoe UI Semilight" panose="020B0402040204020203" pitchFamily="34" charset="0"/>
          </a:endParaRPr>
        </a:p>
      </dgm:t>
    </dgm:pt>
    <dgm:pt modelId="{222DE3C0-EADA-4D1D-B779-6B7A6549218F}">
      <dgm:prSet custT="1"/>
      <dgm:spPr/>
      <dgm:t>
        <a:bodyPr/>
        <a:lstStyle/>
        <a:p>
          <a:pPr>
            <a:lnSpc>
              <a:spcPct val="100000"/>
            </a:lnSpc>
          </a:pPr>
          <a:r>
            <a:rPr lang="en-US" sz="1800" dirty="0" smtClean="0">
              <a:latin typeface="Segoe UI Semilight" panose="020B0402040204020203" pitchFamily="34" charset="0"/>
              <a:cs typeface="Segoe UI Semilight" panose="020B0402040204020203" pitchFamily="34" charset="0"/>
            </a:rPr>
            <a:t>Operations shifted to Head Office in Jodhpur, </a:t>
          </a:r>
          <a:r>
            <a:rPr lang="en-US" sz="1800" dirty="0" err="1" smtClean="0">
              <a:latin typeface="Segoe UI Semilight" panose="020B0402040204020203" pitchFamily="34" charset="0"/>
              <a:cs typeface="Segoe UI Semilight" panose="020B0402040204020203" pitchFamily="34" charset="0"/>
            </a:rPr>
            <a:t>Ahmedabad</a:t>
          </a:r>
          <a:endParaRPr lang="en-US" sz="1800" dirty="0">
            <a:latin typeface="Segoe UI Semilight" panose="020B0402040204020203" pitchFamily="34" charset="0"/>
            <a:cs typeface="Segoe UI Semilight" panose="020B0402040204020203" pitchFamily="34" charset="0"/>
          </a:endParaRPr>
        </a:p>
      </dgm:t>
    </dgm:pt>
    <dgm:pt modelId="{08C2C602-42C5-45BC-86FE-EEBA7FAAD115}" type="parTrans" cxnId="{46B22586-37A6-4F94-A44A-D3A2E655B7A0}">
      <dgm:prSet/>
      <dgm:spPr/>
      <dgm:t>
        <a:bodyPr/>
        <a:lstStyle/>
        <a:p>
          <a:endParaRPr lang="en-US" sz="1800">
            <a:latin typeface="Segoe UI Semilight" panose="020B0402040204020203" pitchFamily="34" charset="0"/>
            <a:cs typeface="Segoe UI Semilight" panose="020B0402040204020203" pitchFamily="34" charset="0"/>
          </a:endParaRPr>
        </a:p>
      </dgm:t>
    </dgm:pt>
    <dgm:pt modelId="{05DF9F3D-2294-4C20-AE83-F270FAA104D6}" type="sibTrans" cxnId="{46B22586-37A6-4F94-A44A-D3A2E655B7A0}">
      <dgm:prSet/>
      <dgm:spPr/>
      <dgm:t>
        <a:bodyPr/>
        <a:lstStyle/>
        <a:p>
          <a:endParaRPr lang="en-US" sz="1800">
            <a:latin typeface="Segoe UI Semilight" panose="020B0402040204020203" pitchFamily="34" charset="0"/>
            <a:cs typeface="Segoe UI Semilight" panose="020B0402040204020203" pitchFamily="34" charset="0"/>
          </a:endParaRPr>
        </a:p>
      </dgm:t>
    </dgm:pt>
    <dgm:pt modelId="{734B9687-AE0E-4BC1-84EA-8A387165E5C1}">
      <dgm:prSet phldrT="[Text]" custT="1"/>
      <dgm:spPr/>
      <dgm:t>
        <a:bodyPr/>
        <a:lstStyle/>
        <a:p>
          <a:r>
            <a:rPr lang="en-US" sz="2800" b="1" dirty="0" smtClean="0">
              <a:latin typeface="Segoe UI Semilight" panose="020B0402040204020203" pitchFamily="34" charset="0"/>
              <a:cs typeface="Segoe UI Semilight" panose="020B0402040204020203" pitchFamily="34" charset="0"/>
            </a:rPr>
            <a:t>2015</a:t>
          </a:r>
          <a:endParaRPr lang="en-US" sz="2800" b="1" dirty="0">
            <a:latin typeface="Segoe UI Semilight" panose="020B0402040204020203" pitchFamily="34" charset="0"/>
            <a:cs typeface="Segoe UI Semilight" panose="020B0402040204020203" pitchFamily="34" charset="0"/>
          </a:endParaRPr>
        </a:p>
      </dgm:t>
    </dgm:pt>
    <dgm:pt modelId="{50AF38AE-95E1-435E-9EDE-AC928D974028}" type="parTrans" cxnId="{4269502E-31AA-48E7-845A-D46DFE31305E}">
      <dgm:prSet/>
      <dgm:spPr/>
      <dgm:t>
        <a:bodyPr/>
        <a:lstStyle/>
        <a:p>
          <a:endParaRPr lang="en-US" sz="1800">
            <a:latin typeface="Segoe UI Semilight" panose="020B0402040204020203" pitchFamily="34" charset="0"/>
            <a:cs typeface="Segoe UI Semilight" panose="020B0402040204020203" pitchFamily="34" charset="0"/>
          </a:endParaRPr>
        </a:p>
      </dgm:t>
    </dgm:pt>
    <dgm:pt modelId="{6EF4A496-5B4E-4EB9-987A-482A3650E822}" type="sibTrans" cxnId="{4269502E-31AA-48E7-845A-D46DFE31305E}">
      <dgm:prSet/>
      <dgm:spPr/>
      <dgm:t>
        <a:bodyPr/>
        <a:lstStyle/>
        <a:p>
          <a:endParaRPr lang="en-US" sz="1800">
            <a:latin typeface="Segoe UI Semilight" panose="020B0402040204020203" pitchFamily="34" charset="0"/>
            <a:cs typeface="Segoe UI Semilight" panose="020B0402040204020203" pitchFamily="34" charset="0"/>
          </a:endParaRPr>
        </a:p>
      </dgm:t>
    </dgm:pt>
    <dgm:pt modelId="{8ABE0263-FDC3-4B93-8F8A-127B6A617353}">
      <dgm:prSet custT="1"/>
      <dgm:spPr/>
      <dgm:t>
        <a:bodyPr/>
        <a:lstStyle/>
        <a:p>
          <a:pPr>
            <a:lnSpc>
              <a:spcPct val="100000"/>
            </a:lnSpc>
          </a:pPr>
          <a:r>
            <a:rPr lang="en-US" sz="1800" b="1" dirty="0" smtClean="0">
              <a:latin typeface="Segoe UI Semilight" panose="020B0402040204020203" pitchFamily="34" charset="0"/>
              <a:cs typeface="Segoe UI Semilight" panose="020B0402040204020203" pitchFamily="34" charset="0"/>
            </a:rPr>
            <a:t>Customized Software </a:t>
          </a:r>
          <a:r>
            <a:rPr lang="en-US" sz="1800" dirty="0" smtClean="0">
              <a:latin typeface="Segoe UI Semilight" panose="020B0402040204020203" pitchFamily="34" charset="0"/>
              <a:cs typeface="Segoe UI Semilight" panose="020B0402040204020203" pitchFamily="34" charset="0"/>
            </a:rPr>
            <a:t>Development</a:t>
          </a:r>
        </a:p>
      </dgm:t>
    </dgm:pt>
    <dgm:pt modelId="{DC6860DD-15CC-4234-AFDB-CC32FB63C432}" type="parTrans" cxnId="{E6DA70A5-F8F8-496D-BF8F-E5C25C4F4C9D}">
      <dgm:prSet/>
      <dgm:spPr/>
      <dgm:t>
        <a:bodyPr/>
        <a:lstStyle/>
        <a:p>
          <a:endParaRPr lang="en-US" sz="1800">
            <a:latin typeface="Segoe UI Semilight" panose="020B0402040204020203" pitchFamily="34" charset="0"/>
            <a:cs typeface="Segoe UI Semilight" panose="020B0402040204020203" pitchFamily="34" charset="0"/>
          </a:endParaRPr>
        </a:p>
      </dgm:t>
    </dgm:pt>
    <dgm:pt modelId="{51EB6CA2-C7D6-4146-ADCC-ED07496A6400}" type="sibTrans" cxnId="{E6DA70A5-F8F8-496D-BF8F-E5C25C4F4C9D}">
      <dgm:prSet/>
      <dgm:spPr/>
      <dgm:t>
        <a:bodyPr/>
        <a:lstStyle/>
        <a:p>
          <a:endParaRPr lang="en-US" sz="1800">
            <a:latin typeface="Segoe UI Semilight" panose="020B0402040204020203" pitchFamily="34" charset="0"/>
            <a:cs typeface="Segoe UI Semilight" panose="020B0402040204020203" pitchFamily="34" charset="0"/>
          </a:endParaRPr>
        </a:p>
      </dgm:t>
    </dgm:pt>
    <dgm:pt modelId="{8DDDF42B-6B7E-49F5-A761-7A5D666A4EA3}">
      <dgm:prSet phldrT="[Text]" custT="1"/>
      <dgm:spPr/>
      <dgm:t>
        <a:bodyPr/>
        <a:lstStyle/>
        <a:p>
          <a:pPr>
            <a:lnSpc>
              <a:spcPct val="100000"/>
            </a:lnSpc>
          </a:pPr>
          <a:r>
            <a:rPr lang="en-US" sz="1800" dirty="0" smtClean="0">
              <a:latin typeface="Segoe UI Semilight" panose="020B0402040204020203" pitchFamily="34" charset="0"/>
              <a:cs typeface="Segoe UI Semilight" panose="020B0402040204020203" pitchFamily="34" charset="0"/>
            </a:rPr>
            <a:t>Operations expanded to </a:t>
          </a:r>
          <a:r>
            <a:rPr lang="en-US" sz="1800" b="1" dirty="0" smtClean="0">
              <a:latin typeface="Segoe UI Semilight" panose="020B0402040204020203" pitchFamily="34" charset="0"/>
              <a:cs typeface="Segoe UI Semilight" panose="020B0402040204020203" pitchFamily="34" charset="0"/>
            </a:rPr>
            <a:t>Mumbai</a:t>
          </a:r>
          <a:r>
            <a:rPr lang="en-US" sz="1800" dirty="0" smtClean="0">
              <a:latin typeface="Segoe UI Semilight" panose="020B0402040204020203" pitchFamily="34" charset="0"/>
              <a:cs typeface="Segoe UI Semilight" panose="020B0402040204020203" pitchFamily="34" charset="0"/>
            </a:rPr>
            <a:t> city</a:t>
          </a:r>
          <a:endParaRPr lang="en-US" sz="1800" dirty="0">
            <a:latin typeface="Segoe UI Semilight" panose="020B0402040204020203" pitchFamily="34" charset="0"/>
            <a:cs typeface="Segoe UI Semilight" panose="020B0402040204020203" pitchFamily="34" charset="0"/>
          </a:endParaRPr>
        </a:p>
      </dgm:t>
    </dgm:pt>
    <dgm:pt modelId="{628945F6-11B0-45A2-9587-4BAE9EA7B617}" type="parTrans" cxnId="{C73DB6D0-EA6F-4F1C-A4EF-D55B2BC02C73}">
      <dgm:prSet/>
      <dgm:spPr/>
      <dgm:t>
        <a:bodyPr/>
        <a:lstStyle/>
        <a:p>
          <a:endParaRPr lang="en-US" sz="1800">
            <a:latin typeface="Segoe UI Semilight" panose="020B0402040204020203" pitchFamily="34" charset="0"/>
            <a:cs typeface="Segoe UI Semilight" panose="020B0402040204020203" pitchFamily="34" charset="0"/>
          </a:endParaRPr>
        </a:p>
      </dgm:t>
    </dgm:pt>
    <dgm:pt modelId="{4C2D5C89-6875-4318-BC72-C5CB2EB24DFF}" type="sibTrans" cxnId="{C73DB6D0-EA6F-4F1C-A4EF-D55B2BC02C73}">
      <dgm:prSet/>
      <dgm:spPr/>
      <dgm:t>
        <a:bodyPr/>
        <a:lstStyle/>
        <a:p>
          <a:endParaRPr lang="en-US" sz="1800">
            <a:latin typeface="Segoe UI Semilight" panose="020B0402040204020203" pitchFamily="34" charset="0"/>
            <a:cs typeface="Segoe UI Semilight" panose="020B0402040204020203" pitchFamily="34" charset="0"/>
          </a:endParaRPr>
        </a:p>
      </dgm:t>
    </dgm:pt>
    <dgm:pt modelId="{08654EF4-B72F-49EC-A7C0-0787CED2107C}">
      <dgm:prSet custT="1"/>
      <dgm:spPr/>
      <dgm:t>
        <a:bodyPr/>
        <a:lstStyle/>
        <a:p>
          <a:pPr>
            <a:lnSpc>
              <a:spcPct val="100000"/>
            </a:lnSpc>
          </a:pPr>
          <a:r>
            <a:rPr lang="en-US" sz="1800" dirty="0" smtClean="0">
              <a:latin typeface="Segoe UI Semilight" panose="020B0402040204020203" pitchFamily="34" charset="0"/>
              <a:cs typeface="Segoe UI Semilight" panose="020B0402040204020203" pitchFamily="34" charset="0"/>
            </a:rPr>
            <a:t>Finalizing Training Modules on Housing Finance and Facilitation </a:t>
          </a:r>
        </a:p>
      </dgm:t>
    </dgm:pt>
    <dgm:pt modelId="{1527BB6D-DC95-4294-8DC1-EA72D8143831}" type="parTrans" cxnId="{059A70A6-CEF5-48D2-AD93-73AD9F47E980}">
      <dgm:prSet/>
      <dgm:spPr/>
      <dgm:t>
        <a:bodyPr/>
        <a:lstStyle/>
        <a:p>
          <a:endParaRPr lang="en-US" sz="1800">
            <a:latin typeface="Segoe UI Semilight" panose="020B0402040204020203" pitchFamily="34" charset="0"/>
            <a:cs typeface="Segoe UI Semilight" panose="020B0402040204020203" pitchFamily="34" charset="0"/>
          </a:endParaRPr>
        </a:p>
      </dgm:t>
    </dgm:pt>
    <dgm:pt modelId="{146F1C62-942B-4C66-AA8A-0949EE5E3117}" type="sibTrans" cxnId="{059A70A6-CEF5-48D2-AD93-73AD9F47E980}">
      <dgm:prSet/>
      <dgm:spPr/>
      <dgm:t>
        <a:bodyPr/>
        <a:lstStyle/>
        <a:p>
          <a:endParaRPr lang="en-US" sz="1800">
            <a:latin typeface="Segoe UI Semilight" panose="020B0402040204020203" pitchFamily="34" charset="0"/>
            <a:cs typeface="Segoe UI Semilight" panose="020B0402040204020203" pitchFamily="34" charset="0"/>
          </a:endParaRPr>
        </a:p>
      </dgm:t>
    </dgm:pt>
    <dgm:pt modelId="{A9C0489B-AFD0-4BB2-B2FA-38FE0C015F0C}" type="pres">
      <dgm:prSet presAssocID="{312B5D07-ECD7-41DD-A7D0-56DE3026306D}" presName="Name0" presStyleCnt="0">
        <dgm:presLayoutVars>
          <dgm:dir/>
          <dgm:animLvl val="lvl"/>
          <dgm:resizeHandles val="exact"/>
        </dgm:presLayoutVars>
      </dgm:prSet>
      <dgm:spPr/>
      <dgm:t>
        <a:bodyPr/>
        <a:lstStyle/>
        <a:p>
          <a:endParaRPr lang="en-US"/>
        </a:p>
      </dgm:t>
    </dgm:pt>
    <dgm:pt modelId="{322DFCDF-CF48-40F4-B9D6-16CF2844541A}" type="pres">
      <dgm:prSet presAssocID="{117DB125-C1CF-4E56-9800-60DA22C42680}" presName="composite" presStyleCnt="0"/>
      <dgm:spPr/>
      <dgm:t>
        <a:bodyPr/>
        <a:lstStyle/>
        <a:p>
          <a:endParaRPr lang="en-US"/>
        </a:p>
      </dgm:t>
    </dgm:pt>
    <dgm:pt modelId="{DC679663-8229-425F-80D6-747303EBB9FE}" type="pres">
      <dgm:prSet presAssocID="{117DB125-C1CF-4E56-9800-60DA22C42680}" presName="parTx" presStyleLbl="alignNode1" presStyleIdx="0" presStyleCnt="5">
        <dgm:presLayoutVars>
          <dgm:chMax val="0"/>
          <dgm:chPref val="0"/>
          <dgm:bulletEnabled val="1"/>
        </dgm:presLayoutVars>
      </dgm:prSet>
      <dgm:spPr/>
      <dgm:t>
        <a:bodyPr/>
        <a:lstStyle/>
        <a:p>
          <a:endParaRPr lang="en-US"/>
        </a:p>
      </dgm:t>
    </dgm:pt>
    <dgm:pt modelId="{63668534-C3DA-4559-9B02-73711C5AD879}" type="pres">
      <dgm:prSet presAssocID="{117DB125-C1CF-4E56-9800-60DA22C42680}" presName="desTx" presStyleLbl="alignAccFollowNode1" presStyleIdx="0" presStyleCnt="5">
        <dgm:presLayoutVars>
          <dgm:bulletEnabled val="1"/>
        </dgm:presLayoutVars>
      </dgm:prSet>
      <dgm:spPr/>
      <dgm:t>
        <a:bodyPr/>
        <a:lstStyle/>
        <a:p>
          <a:endParaRPr lang="en-US"/>
        </a:p>
      </dgm:t>
    </dgm:pt>
    <dgm:pt modelId="{8DBB7D50-14E8-4BF3-86F4-C36BACE2ED26}" type="pres">
      <dgm:prSet presAssocID="{61B13664-7BC3-47AC-A983-AF8CDE2EC5AA}" presName="space" presStyleCnt="0"/>
      <dgm:spPr/>
      <dgm:t>
        <a:bodyPr/>
        <a:lstStyle/>
        <a:p>
          <a:endParaRPr lang="en-US"/>
        </a:p>
      </dgm:t>
    </dgm:pt>
    <dgm:pt modelId="{77778B0A-036A-4813-85AE-E1A5572FCE33}" type="pres">
      <dgm:prSet presAssocID="{66523BDB-497C-4A18-ADBA-05801BE84136}" presName="composite" presStyleCnt="0"/>
      <dgm:spPr/>
      <dgm:t>
        <a:bodyPr/>
        <a:lstStyle/>
        <a:p>
          <a:endParaRPr lang="en-US"/>
        </a:p>
      </dgm:t>
    </dgm:pt>
    <dgm:pt modelId="{984CEEB0-153D-4BEF-A38D-6DD67596CE30}" type="pres">
      <dgm:prSet presAssocID="{66523BDB-497C-4A18-ADBA-05801BE84136}" presName="parTx" presStyleLbl="alignNode1" presStyleIdx="1" presStyleCnt="5">
        <dgm:presLayoutVars>
          <dgm:chMax val="0"/>
          <dgm:chPref val="0"/>
          <dgm:bulletEnabled val="1"/>
        </dgm:presLayoutVars>
      </dgm:prSet>
      <dgm:spPr/>
      <dgm:t>
        <a:bodyPr/>
        <a:lstStyle/>
        <a:p>
          <a:endParaRPr lang="en-US"/>
        </a:p>
      </dgm:t>
    </dgm:pt>
    <dgm:pt modelId="{04B31D0A-C0AA-4E73-870A-512ED44D6F48}" type="pres">
      <dgm:prSet presAssocID="{66523BDB-497C-4A18-ADBA-05801BE84136}" presName="desTx" presStyleLbl="alignAccFollowNode1" presStyleIdx="1" presStyleCnt="5">
        <dgm:presLayoutVars>
          <dgm:bulletEnabled val="1"/>
        </dgm:presLayoutVars>
      </dgm:prSet>
      <dgm:spPr/>
      <dgm:t>
        <a:bodyPr/>
        <a:lstStyle/>
        <a:p>
          <a:endParaRPr lang="en-US"/>
        </a:p>
      </dgm:t>
    </dgm:pt>
    <dgm:pt modelId="{621F5E69-31FF-4954-89EA-1A41930132F5}" type="pres">
      <dgm:prSet presAssocID="{FF366B20-B6C7-4C2F-936D-95175F29AE52}" presName="space" presStyleCnt="0"/>
      <dgm:spPr/>
      <dgm:t>
        <a:bodyPr/>
        <a:lstStyle/>
        <a:p>
          <a:endParaRPr lang="en-US"/>
        </a:p>
      </dgm:t>
    </dgm:pt>
    <dgm:pt modelId="{50703CF4-9F39-4EDD-9820-0123C9D14590}" type="pres">
      <dgm:prSet presAssocID="{8C8FED2E-C9EC-4B43-BBDF-C1EBB98168ED}" presName="composite" presStyleCnt="0"/>
      <dgm:spPr/>
      <dgm:t>
        <a:bodyPr/>
        <a:lstStyle/>
        <a:p>
          <a:endParaRPr lang="en-US"/>
        </a:p>
      </dgm:t>
    </dgm:pt>
    <dgm:pt modelId="{5C75E053-AFCB-47C6-B6C8-BB111559EBDE}" type="pres">
      <dgm:prSet presAssocID="{8C8FED2E-C9EC-4B43-BBDF-C1EBB98168ED}" presName="parTx" presStyleLbl="alignNode1" presStyleIdx="2" presStyleCnt="5">
        <dgm:presLayoutVars>
          <dgm:chMax val="0"/>
          <dgm:chPref val="0"/>
          <dgm:bulletEnabled val="1"/>
        </dgm:presLayoutVars>
      </dgm:prSet>
      <dgm:spPr/>
      <dgm:t>
        <a:bodyPr/>
        <a:lstStyle/>
        <a:p>
          <a:endParaRPr lang="en-US"/>
        </a:p>
      </dgm:t>
    </dgm:pt>
    <dgm:pt modelId="{2749C479-C063-4330-B07F-6537309597F4}" type="pres">
      <dgm:prSet presAssocID="{8C8FED2E-C9EC-4B43-BBDF-C1EBB98168ED}" presName="desTx" presStyleLbl="alignAccFollowNode1" presStyleIdx="2" presStyleCnt="5">
        <dgm:presLayoutVars>
          <dgm:bulletEnabled val="1"/>
        </dgm:presLayoutVars>
      </dgm:prSet>
      <dgm:spPr/>
      <dgm:t>
        <a:bodyPr/>
        <a:lstStyle/>
        <a:p>
          <a:endParaRPr lang="en-US"/>
        </a:p>
      </dgm:t>
    </dgm:pt>
    <dgm:pt modelId="{7A787D5C-50AE-4AC5-BC18-A36D2B999372}" type="pres">
      <dgm:prSet presAssocID="{3418926F-5B0D-492B-808B-DAD843F77BB7}" presName="space" presStyleCnt="0"/>
      <dgm:spPr/>
      <dgm:t>
        <a:bodyPr/>
        <a:lstStyle/>
        <a:p>
          <a:endParaRPr lang="en-US"/>
        </a:p>
      </dgm:t>
    </dgm:pt>
    <dgm:pt modelId="{EA67D846-B2D3-4EC1-920E-872251FCE929}" type="pres">
      <dgm:prSet presAssocID="{2CE574A9-C04C-4AB4-8A4F-F09981ED2915}" presName="composite" presStyleCnt="0"/>
      <dgm:spPr/>
      <dgm:t>
        <a:bodyPr/>
        <a:lstStyle/>
        <a:p>
          <a:endParaRPr lang="en-US"/>
        </a:p>
      </dgm:t>
    </dgm:pt>
    <dgm:pt modelId="{A02EABCB-D585-48F1-B84D-26342A39D475}" type="pres">
      <dgm:prSet presAssocID="{2CE574A9-C04C-4AB4-8A4F-F09981ED2915}" presName="parTx" presStyleLbl="alignNode1" presStyleIdx="3" presStyleCnt="5">
        <dgm:presLayoutVars>
          <dgm:chMax val="0"/>
          <dgm:chPref val="0"/>
          <dgm:bulletEnabled val="1"/>
        </dgm:presLayoutVars>
      </dgm:prSet>
      <dgm:spPr/>
      <dgm:t>
        <a:bodyPr/>
        <a:lstStyle/>
        <a:p>
          <a:endParaRPr lang="en-US"/>
        </a:p>
      </dgm:t>
    </dgm:pt>
    <dgm:pt modelId="{31A335DE-4F67-40E2-9040-4EBD888E76D3}" type="pres">
      <dgm:prSet presAssocID="{2CE574A9-C04C-4AB4-8A4F-F09981ED2915}" presName="desTx" presStyleLbl="alignAccFollowNode1" presStyleIdx="3" presStyleCnt="5">
        <dgm:presLayoutVars>
          <dgm:bulletEnabled val="1"/>
        </dgm:presLayoutVars>
      </dgm:prSet>
      <dgm:spPr/>
      <dgm:t>
        <a:bodyPr/>
        <a:lstStyle/>
        <a:p>
          <a:endParaRPr lang="en-US"/>
        </a:p>
      </dgm:t>
    </dgm:pt>
    <dgm:pt modelId="{9CFBDBEA-B220-4DA3-BA07-BA043F5251BC}" type="pres">
      <dgm:prSet presAssocID="{99371564-564F-4A9A-8560-46A409E083E2}" presName="space" presStyleCnt="0"/>
      <dgm:spPr/>
      <dgm:t>
        <a:bodyPr/>
        <a:lstStyle/>
        <a:p>
          <a:endParaRPr lang="en-US"/>
        </a:p>
      </dgm:t>
    </dgm:pt>
    <dgm:pt modelId="{8569B502-6107-46C2-8715-9E7430F617A6}" type="pres">
      <dgm:prSet presAssocID="{734B9687-AE0E-4BC1-84EA-8A387165E5C1}" presName="composite" presStyleCnt="0"/>
      <dgm:spPr/>
      <dgm:t>
        <a:bodyPr/>
        <a:lstStyle/>
        <a:p>
          <a:endParaRPr lang="en-US"/>
        </a:p>
      </dgm:t>
    </dgm:pt>
    <dgm:pt modelId="{84B9065A-E4A0-48F2-8CC8-C7346C70E12B}" type="pres">
      <dgm:prSet presAssocID="{734B9687-AE0E-4BC1-84EA-8A387165E5C1}" presName="parTx" presStyleLbl="alignNode1" presStyleIdx="4" presStyleCnt="5">
        <dgm:presLayoutVars>
          <dgm:chMax val="0"/>
          <dgm:chPref val="0"/>
          <dgm:bulletEnabled val="1"/>
        </dgm:presLayoutVars>
      </dgm:prSet>
      <dgm:spPr/>
      <dgm:t>
        <a:bodyPr/>
        <a:lstStyle/>
        <a:p>
          <a:endParaRPr lang="en-US"/>
        </a:p>
      </dgm:t>
    </dgm:pt>
    <dgm:pt modelId="{5BBDD449-4828-484F-B971-3104E8DE956F}" type="pres">
      <dgm:prSet presAssocID="{734B9687-AE0E-4BC1-84EA-8A387165E5C1}" presName="desTx" presStyleLbl="alignAccFollowNode1" presStyleIdx="4" presStyleCnt="5">
        <dgm:presLayoutVars>
          <dgm:bulletEnabled val="1"/>
        </dgm:presLayoutVars>
      </dgm:prSet>
      <dgm:spPr/>
      <dgm:t>
        <a:bodyPr/>
        <a:lstStyle/>
        <a:p>
          <a:endParaRPr lang="en-US"/>
        </a:p>
      </dgm:t>
    </dgm:pt>
  </dgm:ptLst>
  <dgm:cxnLst>
    <dgm:cxn modelId="{73ABEC95-7E3C-49C9-B4B0-728329045FC3}" type="presOf" srcId="{734B9687-AE0E-4BC1-84EA-8A387165E5C1}" destId="{84B9065A-E4A0-48F2-8CC8-C7346C70E12B}" srcOrd="0" destOrd="0" presId="urn:microsoft.com/office/officeart/2005/8/layout/hList1"/>
    <dgm:cxn modelId="{C73DB6D0-EA6F-4F1C-A4EF-D55B2BC02C73}" srcId="{734B9687-AE0E-4BC1-84EA-8A387165E5C1}" destId="{8DDDF42B-6B7E-49F5-A761-7A5D666A4EA3}" srcOrd="0" destOrd="0" parTransId="{628945F6-11B0-45A2-9587-4BAE9EA7B617}" sibTransId="{4C2D5C89-6875-4318-BC72-C5CB2EB24DFF}"/>
    <dgm:cxn modelId="{C44D5B18-BC32-4028-9FC6-FCC7DE9F2D4E}" srcId="{8C8FED2E-C9EC-4B43-BBDF-C1EBB98168ED}" destId="{D7FCAB17-B348-4C42-8F34-B4F131940BAA}" srcOrd="0" destOrd="0" parTransId="{06E0CF7E-3F84-4C97-A377-B7090364C229}" sibTransId="{E08333E1-F2AA-4C28-8405-1168D50B08EB}"/>
    <dgm:cxn modelId="{059A70A6-CEF5-48D2-AD93-73AD9F47E980}" srcId="{66523BDB-497C-4A18-ADBA-05801BE84136}" destId="{08654EF4-B72F-49EC-A7C0-0787CED2107C}" srcOrd="1" destOrd="0" parTransId="{1527BB6D-DC95-4294-8DC1-EA72D8143831}" sibTransId="{146F1C62-942B-4C66-AA8A-0949EE5E3117}"/>
    <dgm:cxn modelId="{86062E19-FF23-4666-97C5-8EBD403927FC}" type="presOf" srcId="{FF9EDCAB-11F0-47E6-91F7-6947D6A4F7AD}" destId="{04B31D0A-C0AA-4E73-870A-512ED44D6F48}" srcOrd="0" destOrd="0" presId="urn:microsoft.com/office/officeart/2005/8/layout/hList1"/>
    <dgm:cxn modelId="{CF5AB36E-DA0E-49D2-90CB-59A9800A7ADA}" srcId="{312B5D07-ECD7-41DD-A7D0-56DE3026306D}" destId="{66523BDB-497C-4A18-ADBA-05801BE84136}" srcOrd="1" destOrd="0" parTransId="{60D1674B-1D9E-4D55-8384-4C7E321A66C5}" sibTransId="{FF366B20-B6C7-4C2F-936D-95175F29AE52}"/>
    <dgm:cxn modelId="{E6DA70A5-F8F8-496D-BF8F-E5C25C4F4C9D}" srcId="{8C8FED2E-C9EC-4B43-BBDF-C1EBB98168ED}" destId="{8ABE0263-FDC3-4B93-8F8A-127B6A617353}" srcOrd="1" destOrd="0" parTransId="{DC6860DD-15CC-4234-AFDB-CC32FB63C432}" sibTransId="{51EB6CA2-C7D6-4146-ADCC-ED07496A6400}"/>
    <dgm:cxn modelId="{EA26C975-511E-4B4B-9B6F-9AFEA6756AD2}" type="presOf" srcId="{117DB125-C1CF-4E56-9800-60DA22C42680}" destId="{DC679663-8229-425F-80D6-747303EBB9FE}" srcOrd="0" destOrd="0" presId="urn:microsoft.com/office/officeart/2005/8/layout/hList1"/>
    <dgm:cxn modelId="{D35E7ECC-2F71-410C-9842-6D4FE99C48F4}" type="presOf" srcId="{2CE574A9-C04C-4AB4-8A4F-F09981ED2915}" destId="{A02EABCB-D585-48F1-B84D-26342A39D475}" srcOrd="0" destOrd="0" presId="urn:microsoft.com/office/officeart/2005/8/layout/hList1"/>
    <dgm:cxn modelId="{64098C73-8F69-4369-8C0D-38164DE72D3D}" type="presOf" srcId="{66523BDB-497C-4A18-ADBA-05801BE84136}" destId="{984CEEB0-153D-4BEF-A38D-6DD67596CE30}" srcOrd="0" destOrd="0" presId="urn:microsoft.com/office/officeart/2005/8/layout/hList1"/>
    <dgm:cxn modelId="{CDC6D32C-FCBE-4D63-8E52-C84A305ED9A9}" type="presOf" srcId="{D7FCAB17-B348-4C42-8F34-B4F131940BAA}" destId="{2749C479-C063-4330-B07F-6537309597F4}" srcOrd="0" destOrd="0" presId="urn:microsoft.com/office/officeart/2005/8/layout/hList1"/>
    <dgm:cxn modelId="{0DCF6566-54EF-43F0-B92E-BC2B06057E7B}" type="presOf" srcId="{8C8FED2E-C9EC-4B43-BBDF-C1EBB98168ED}" destId="{5C75E053-AFCB-47C6-B6C8-BB111559EBDE}" srcOrd="0" destOrd="0" presId="urn:microsoft.com/office/officeart/2005/8/layout/hList1"/>
    <dgm:cxn modelId="{C2AF9E1F-F8F5-4650-8358-015DF68ED62F}" srcId="{312B5D07-ECD7-41DD-A7D0-56DE3026306D}" destId="{8C8FED2E-C9EC-4B43-BBDF-C1EBB98168ED}" srcOrd="2" destOrd="0" parTransId="{F7B65878-4FF3-4D62-82E3-C79F8C054739}" sibTransId="{3418926F-5B0D-492B-808B-DAD843F77BB7}"/>
    <dgm:cxn modelId="{C1853AD1-6C7A-4C10-8448-F68BEDDAC41C}" type="presOf" srcId="{222DE3C0-EADA-4D1D-B779-6B7A6549218F}" destId="{31A335DE-4F67-40E2-9040-4EBD888E76D3}" srcOrd="0" destOrd="0" presId="urn:microsoft.com/office/officeart/2005/8/layout/hList1"/>
    <dgm:cxn modelId="{D093DFAE-9801-4B8B-80FE-6CB30166C19B}" type="presOf" srcId="{08654EF4-B72F-49EC-A7C0-0787CED2107C}" destId="{04B31D0A-C0AA-4E73-870A-512ED44D6F48}" srcOrd="0" destOrd="1" presId="urn:microsoft.com/office/officeart/2005/8/layout/hList1"/>
    <dgm:cxn modelId="{5FBA2C08-F37A-44A0-832E-51A8CE93F8D1}" type="presOf" srcId="{8DDDF42B-6B7E-49F5-A761-7A5D666A4EA3}" destId="{5BBDD449-4828-484F-B971-3104E8DE956F}" srcOrd="0" destOrd="0" presId="urn:microsoft.com/office/officeart/2005/8/layout/hList1"/>
    <dgm:cxn modelId="{FE946428-BB1D-4A01-93BA-64F0D47114C2}" srcId="{117DB125-C1CF-4E56-9800-60DA22C42680}" destId="{40764417-44AA-4A3A-A72A-B4E7B5BCE28D}" srcOrd="0" destOrd="0" parTransId="{8A37110E-2C9C-46AE-88CC-2F751AD8ACA7}" sibTransId="{773B924F-3375-483A-9FC0-7F76C49F85A6}"/>
    <dgm:cxn modelId="{98370B6B-EBF5-46E4-99C3-67CC12FDF532}" srcId="{312B5D07-ECD7-41DD-A7D0-56DE3026306D}" destId="{2CE574A9-C04C-4AB4-8A4F-F09981ED2915}" srcOrd="3" destOrd="0" parTransId="{8054756C-19B4-4413-A92B-9C658856BABB}" sibTransId="{99371564-564F-4A9A-8560-46A409E083E2}"/>
    <dgm:cxn modelId="{006F7AB3-F01D-4D3A-80CA-2CFAEB05F128}" type="presOf" srcId="{312B5D07-ECD7-41DD-A7D0-56DE3026306D}" destId="{A9C0489B-AFD0-4BB2-B2FA-38FE0C015F0C}" srcOrd="0" destOrd="0" presId="urn:microsoft.com/office/officeart/2005/8/layout/hList1"/>
    <dgm:cxn modelId="{4269502E-31AA-48E7-845A-D46DFE31305E}" srcId="{312B5D07-ECD7-41DD-A7D0-56DE3026306D}" destId="{734B9687-AE0E-4BC1-84EA-8A387165E5C1}" srcOrd="4" destOrd="0" parTransId="{50AF38AE-95E1-435E-9EDE-AC928D974028}" sibTransId="{6EF4A496-5B4E-4EB9-987A-482A3650E822}"/>
    <dgm:cxn modelId="{7BD9A0AB-621C-4EF0-AABD-E950F023E1EC}" type="presOf" srcId="{40764417-44AA-4A3A-A72A-B4E7B5BCE28D}" destId="{63668534-C3DA-4559-9B02-73711C5AD879}" srcOrd="0" destOrd="0" presId="urn:microsoft.com/office/officeart/2005/8/layout/hList1"/>
    <dgm:cxn modelId="{DECA4499-840E-474F-A523-DA991616004A}" srcId="{312B5D07-ECD7-41DD-A7D0-56DE3026306D}" destId="{117DB125-C1CF-4E56-9800-60DA22C42680}" srcOrd="0" destOrd="0" parTransId="{407D3192-16EC-400C-B78D-FCE2B3535316}" sibTransId="{61B13664-7BC3-47AC-A983-AF8CDE2EC5AA}"/>
    <dgm:cxn modelId="{46B22586-37A6-4F94-A44A-D3A2E655B7A0}" srcId="{2CE574A9-C04C-4AB4-8A4F-F09981ED2915}" destId="{222DE3C0-EADA-4D1D-B779-6B7A6549218F}" srcOrd="0" destOrd="0" parTransId="{08C2C602-42C5-45BC-86FE-EEBA7FAAD115}" sibTransId="{05DF9F3D-2294-4C20-AE83-F270FAA104D6}"/>
    <dgm:cxn modelId="{E466CA8E-AB37-4A42-ABA3-C4B05DC631BE}" type="presOf" srcId="{8ABE0263-FDC3-4B93-8F8A-127B6A617353}" destId="{2749C479-C063-4330-B07F-6537309597F4}" srcOrd="0" destOrd="1" presId="urn:microsoft.com/office/officeart/2005/8/layout/hList1"/>
    <dgm:cxn modelId="{20D2DFCD-DCFF-4717-A806-5FE3435B2354}" srcId="{66523BDB-497C-4A18-ADBA-05801BE84136}" destId="{FF9EDCAB-11F0-47E6-91F7-6947D6A4F7AD}" srcOrd="0" destOrd="0" parTransId="{DE22BA2A-5AA0-4867-9580-3CD293C686BF}" sibTransId="{CB2A29D8-9FFE-4972-B75E-59001AC840ED}"/>
    <dgm:cxn modelId="{D44B9F1F-7996-4123-ACE4-A136DF607F66}" type="presParOf" srcId="{A9C0489B-AFD0-4BB2-B2FA-38FE0C015F0C}" destId="{322DFCDF-CF48-40F4-B9D6-16CF2844541A}" srcOrd="0" destOrd="0" presId="urn:microsoft.com/office/officeart/2005/8/layout/hList1"/>
    <dgm:cxn modelId="{15F90BC5-FD10-49B4-B750-FA6A871A05A1}" type="presParOf" srcId="{322DFCDF-CF48-40F4-B9D6-16CF2844541A}" destId="{DC679663-8229-425F-80D6-747303EBB9FE}" srcOrd="0" destOrd="0" presId="urn:microsoft.com/office/officeart/2005/8/layout/hList1"/>
    <dgm:cxn modelId="{C7C9E4E7-0E8E-4A8B-AB77-0F40FC97E912}" type="presParOf" srcId="{322DFCDF-CF48-40F4-B9D6-16CF2844541A}" destId="{63668534-C3DA-4559-9B02-73711C5AD879}" srcOrd="1" destOrd="0" presId="urn:microsoft.com/office/officeart/2005/8/layout/hList1"/>
    <dgm:cxn modelId="{E095DAA9-1FFB-4248-B286-170A0488535F}" type="presParOf" srcId="{A9C0489B-AFD0-4BB2-B2FA-38FE0C015F0C}" destId="{8DBB7D50-14E8-4BF3-86F4-C36BACE2ED26}" srcOrd="1" destOrd="0" presId="urn:microsoft.com/office/officeart/2005/8/layout/hList1"/>
    <dgm:cxn modelId="{BAE80E35-C778-4B5F-B1BA-DF775D12F268}" type="presParOf" srcId="{A9C0489B-AFD0-4BB2-B2FA-38FE0C015F0C}" destId="{77778B0A-036A-4813-85AE-E1A5572FCE33}" srcOrd="2" destOrd="0" presId="urn:microsoft.com/office/officeart/2005/8/layout/hList1"/>
    <dgm:cxn modelId="{847AF021-98D3-405C-BD8A-BEC648DB5FB2}" type="presParOf" srcId="{77778B0A-036A-4813-85AE-E1A5572FCE33}" destId="{984CEEB0-153D-4BEF-A38D-6DD67596CE30}" srcOrd="0" destOrd="0" presId="urn:microsoft.com/office/officeart/2005/8/layout/hList1"/>
    <dgm:cxn modelId="{447104D3-9587-4BE8-AF72-CFFF11DFEA40}" type="presParOf" srcId="{77778B0A-036A-4813-85AE-E1A5572FCE33}" destId="{04B31D0A-C0AA-4E73-870A-512ED44D6F48}" srcOrd="1" destOrd="0" presId="urn:microsoft.com/office/officeart/2005/8/layout/hList1"/>
    <dgm:cxn modelId="{09647170-7B48-410D-9232-1E295B7316C4}" type="presParOf" srcId="{A9C0489B-AFD0-4BB2-B2FA-38FE0C015F0C}" destId="{621F5E69-31FF-4954-89EA-1A41930132F5}" srcOrd="3" destOrd="0" presId="urn:microsoft.com/office/officeart/2005/8/layout/hList1"/>
    <dgm:cxn modelId="{09654761-A770-4988-964A-991B65A5EB68}" type="presParOf" srcId="{A9C0489B-AFD0-4BB2-B2FA-38FE0C015F0C}" destId="{50703CF4-9F39-4EDD-9820-0123C9D14590}" srcOrd="4" destOrd="0" presId="urn:microsoft.com/office/officeart/2005/8/layout/hList1"/>
    <dgm:cxn modelId="{9A805BEA-4EB1-4B80-9C23-E92867161F7B}" type="presParOf" srcId="{50703CF4-9F39-4EDD-9820-0123C9D14590}" destId="{5C75E053-AFCB-47C6-B6C8-BB111559EBDE}" srcOrd="0" destOrd="0" presId="urn:microsoft.com/office/officeart/2005/8/layout/hList1"/>
    <dgm:cxn modelId="{0A9FC3B7-7C8A-4480-B281-CE1C2E1F6EB3}" type="presParOf" srcId="{50703CF4-9F39-4EDD-9820-0123C9D14590}" destId="{2749C479-C063-4330-B07F-6537309597F4}" srcOrd="1" destOrd="0" presId="urn:microsoft.com/office/officeart/2005/8/layout/hList1"/>
    <dgm:cxn modelId="{84699B88-087C-402E-B131-F05AABD114D6}" type="presParOf" srcId="{A9C0489B-AFD0-4BB2-B2FA-38FE0C015F0C}" destId="{7A787D5C-50AE-4AC5-BC18-A36D2B999372}" srcOrd="5" destOrd="0" presId="urn:microsoft.com/office/officeart/2005/8/layout/hList1"/>
    <dgm:cxn modelId="{CDF4EBB4-5F33-4328-B49A-16B229F63049}" type="presParOf" srcId="{A9C0489B-AFD0-4BB2-B2FA-38FE0C015F0C}" destId="{EA67D846-B2D3-4EC1-920E-872251FCE929}" srcOrd="6" destOrd="0" presId="urn:microsoft.com/office/officeart/2005/8/layout/hList1"/>
    <dgm:cxn modelId="{B49B642E-B804-4217-B8C3-B8EF51732C69}" type="presParOf" srcId="{EA67D846-B2D3-4EC1-920E-872251FCE929}" destId="{A02EABCB-D585-48F1-B84D-26342A39D475}" srcOrd="0" destOrd="0" presId="urn:microsoft.com/office/officeart/2005/8/layout/hList1"/>
    <dgm:cxn modelId="{87F29CDF-904E-4EED-B837-A649BA94B669}" type="presParOf" srcId="{EA67D846-B2D3-4EC1-920E-872251FCE929}" destId="{31A335DE-4F67-40E2-9040-4EBD888E76D3}" srcOrd="1" destOrd="0" presId="urn:microsoft.com/office/officeart/2005/8/layout/hList1"/>
    <dgm:cxn modelId="{9EBE56F2-132F-4872-8806-8731F2975A92}" type="presParOf" srcId="{A9C0489B-AFD0-4BB2-B2FA-38FE0C015F0C}" destId="{9CFBDBEA-B220-4DA3-BA07-BA043F5251BC}" srcOrd="7" destOrd="0" presId="urn:microsoft.com/office/officeart/2005/8/layout/hList1"/>
    <dgm:cxn modelId="{CBFDAC93-91FF-45C6-B9E8-98173D50A11B}" type="presParOf" srcId="{A9C0489B-AFD0-4BB2-B2FA-38FE0C015F0C}" destId="{8569B502-6107-46C2-8715-9E7430F617A6}" srcOrd="8" destOrd="0" presId="urn:microsoft.com/office/officeart/2005/8/layout/hList1"/>
    <dgm:cxn modelId="{191ABBD1-136D-4A9A-BF91-28FE78929140}" type="presParOf" srcId="{8569B502-6107-46C2-8715-9E7430F617A6}" destId="{84B9065A-E4A0-48F2-8CC8-C7346C70E12B}" srcOrd="0" destOrd="0" presId="urn:microsoft.com/office/officeart/2005/8/layout/hList1"/>
    <dgm:cxn modelId="{739A5300-477F-4035-8B47-2A3BE246F6E7}" type="presParOf" srcId="{8569B502-6107-46C2-8715-9E7430F617A6}" destId="{5BBDD449-4828-484F-B971-3104E8DE95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69D9B-B037-4EE1-BF12-A6186394CA90}">
      <dsp:nvSpPr>
        <dsp:cNvPr id="0" name=""/>
        <dsp:cNvSpPr/>
      </dsp:nvSpPr>
      <dsp:spPr>
        <a:xfrm rot="5400000">
          <a:off x="2579753" y="-914191"/>
          <a:ext cx="763720" cy="278740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Customer becomes a member</a:t>
          </a:r>
          <a:endParaRPr lang="en-IN" sz="1600" kern="1200" dirty="0">
            <a:latin typeface="Segoe UI Semilight" panose="020B0402040204020203" pitchFamily="34" charset="0"/>
            <a:cs typeface="Segoe UI Semilight" panose="020B0402040204020203" pitchFamily="34" charset="0"/>
          </a:endParaRPr>
        </a:p>
      </dsp:txBody>
      <dsp:txXfrm rot="-5400000">
        <a:off x="1567913" y="134931"/>
        <a:ext cx="2750119" cy="689156"/>
      </dsp:txXfrm>
    </dsp:sp>
    <dsp:sp modelId="{7AC0779C-157C-4A88-809A-B8E5C9362561}">
      <dsp:nvSpPr>
        <dsp:cNvPr id="0" name=""/>
        <dsp:cNvSpPr/>
      </dsp:nvSpPr>
      <dsp:spPr>
        <a:xfrm>
          <a:off x="0" y="2183"/>
          <a:ext cx="1567913" cy="9546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1</a:t>
          </a:r>
          <a:endParaRPr lang="en-IN" sz="1600" kern="1200" dirty="0">
            <a:latin typeface="Segoe UI Semilight" panose="020B0402040204020203" pitchFamily="34" charset="0"/>
            <a:cs typeface="Segoe UI Semilight" panose="020B0402040204020203" pitchFamily="34" charset="0"/>
          </a:endParaRPr>
        </a:p>
      </dsp:txBody>
      <dsp:txXfrm>
        <a:off x="46602" y="48785"/>
        <a:ext cx="1474709" cy="861446"/>
      </dsp:txXfrm>
    </dsp:sp>
    <dsp:sp modelId="{C942DC7E-484D-4E8B-A1D8-8521AA8BAEBC}">
      <dsp:nvSpPr>
        <dsp:cNvPr id="0" name=""/>
        <dsp:cNvSpPr/>
      </dsp:nvSpPr>
      <dsp:spPr>
        <a:xfrm rot="5400000">
          <a:off x="2579753" y="88191"/>
          <a:ext cx="763720" cy="2787401"/>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Detailed survey of the customer </a:t>
          </a:r>
          <a:endParaRPr lang="en-IN" sz="1600" kern="1200" dirty="0">
            <a:latin typeface="Segoe UI Semilight" panose="020B0402040204020203" pitchFamily="34" charset="0"/>
            <a:cs typeface="Segoe UI Semilight" panose="020B0402040204020203" pitchFamily="34" charset="0"/>
          </a:endParaRPr>
        </a:p>
      </dsp:txBody>
      <dsp:txXfrm rot="-5400000">
        <a:off x="1567913" y="1137313"/>
        <a:ext cx="2750119" cy="689156"/>
      </dsp:txXfrm>
    </dsp:sp>
    <dsp:sp modelId="{368E60BA-6D43-4DE5-B14E-3DD4DC12BC28}">
      <dsp:nvSpPr>
        <dsp:cNvPr id="0" name=""/>
        <dsp:cNvSpPr/>
      </dsp:nvSpPr>
      <dsp:spPr>
        <a:xfrm>
          <a:off x="0" y="1004566"/>
          <a:ext cx="1567913" cy="9546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2</a:t>
          </a:r>
          <a:endParaRPr lang="en-IN" sz="1600" kern="1200" dirty="0">
            <a:latin typeface="Segoe UI Semilight" panose="020B0402040204020203" pitchFamily="34" charset="0"/>
            <a:cs typeface="Segoe UI Semilight" panose="020B0402040204020203" pitchFamily="34" charset="0"/>
          </a:endParaRPr>
        </a:p>
      </dsp:txBody>
      <dsp:txXfrm>
        <a:off x="46602" y="1051168"/>
        <a:ext cx="1474709" cy="861446"/>
      </dsp:txXfrm>
    </dsp:sp>
    <dsp:sp modelId="{A95213BD-DE43-4849-BAAB-8C0B299494D8}">
      <dsp:nvSpPr>
        <dsp:cNvPr id="0" name=""/>
        <dsp:cNvSpPr/>
      </dsp:nvSpPr>
      <dsp:spPr>
        <a:xfrm rot="5400000">
          <a:off x="2579753" y="1090575"/>
          <a:ext cx="763720" cy="2787401"/>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Address verification </a:t>
          </a:r>
          <a:endParaRPr lang="en-IN" sz="1600" kern="1200" dirty="0">
            <a:latin typeface="Segoe UI Semilight" panose="020B0402040204020203" pitchFamily="34" charset="0"/>
            <a:cs typeface="Segoe UI Semilight" panose="020B0402040204020203" pitchFamily="34" charset="0"/>
          </a:endParaRPr>
        </a:p>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Verification of KYC</a:t>
          </a:r>
          <a:endParaRPr lang="en-IN" sz="1600" kern="1200" dirty="0">
            <a:latin typeface="Segoe UI Semilight" panose="020B0402040204020203" pitchFamily="34" charset="0"/>
            <a:cs typeface="Segoe UI Semilight" panose="020B0402040204020203" pitchFamily="34" charset="0"/>
          </a:endParaRPr>
        </a:p>
      </dsp:txBody>
      <dsp:txXfrm rot="-5400000">
        <a:off x="1567913" y="2139697"/>
        <a:ext cx="2750119" cy="689156"/>
      </dsp:txXfrm>
    </dsp:sp>
    <dsp:sp modelId="{5BD055B9-E0F8-4DD6-B440-FD66BA38B0B0}">
      <dsp:nvSpPr>
        <dsp:cNvPr id="0" name=""/>
        <dsp:cNvSpPr/>
      </dsp:nvSpPr>
      <dsp:spPr>
        <a:xfrm>
          <a:off x="0" y="2006950"/>
          <a:ext cx="1567913" cy="9546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3</a:t>
          </a:r>
          <a:endParaRPr lang="en-IN" sz="1600" kern="1200" dirty="0">
            <a:latin typeface="Segoe UI Semilight" panose="020B0402040204020203" pitchFamily="34" charset="0"/>
            <a:cs typeface="Segoe UI Semilight" panose="020B0402040204020203" pitchFamily="34" charset="0"/>
          </a:endParaRPr>
        </a:p>
      </dsp:txBody>
      <dsp:txXfrm>
        <a:off x="46602" y="2053552"/>
        <a:ext cx="1474709" cy="861446"/>
      </dsp:txXfrm>
    </dsp:sp>
    <dsp:sp modelId="{E27B7BED-3BB3-4757-B460-BD6E319C69A5}">
      <dsp:nvSpPr>
        <dsp:cNvPr id="0" name=""/>
        <dsp:cNvSpPr/>
      </dsp:nvSpPr>
      <dsp:spPr>
        <a:xfrm rot="5400000">
          <a:off x="2579753" y="2092958"/>
          <a:ext cx="763720" cy="278740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Guidance based on diagnostic report </a:t>
          </a:r>
          <a:endParaRPr lang="en-IN" sz="1600" kern="1200" dirty="0">
            <a:latin typeface="Segoe UI Semilight" panose="020B0402040204020203" pitchFamily="34" charset="0"/>
            <a:cs typeface="Segoe UI Semilight" panose="020B0402040204020203" pitchFamily="34" charset="0"/>
          </a:endParaRPr>
        </a:p>
      </dsp:txBody>
      <dsp:txXfrm rot="-5400000">
        <a:off x="1567913" y="3142080"/>
        <a:ext cx="2750119" cy="689156"/>
      </dsp:txXfrm>
    </dsp:sp>
    <dsp:sp modelId="{03A1F634-4872-4EBB-A6A1-A45A38C7FF6F}">
      <dsp:nvSpPr>
        <dsp:cNvPr id="0" name=""/>
        <dsp:cNvSpPr/>
      </dsp:nvSpPr>
      <dsp:spPr>
        <a:xfrm>
          <a:off x="0" y="3009334"/>
          <a:ext cx="1567913" cy="9546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4</a:t>
          </a:r>
          <a:endParaRPr lang="en-IN" sz="1600" kern="1200" dirty="0">
            <a:latin typeface="Segoe UI Semilight" panose="020B0402040204020203" pitchFamily="34" charset="0"/>
            <a:cs typeface="Segoe UI Semilight" panose="020B0402040204020203" pitchFamily="34" charset="0"/>
          </a:endParaRPr>
        </a:p>
      </dsp:txBody>
      <dsp:txXfrm>
        <a:off x="46602" y="3055936"/>
        <a:ext cx="1474709" cy="861446"/>
      </dsp:txXfrm>
    </dsp:sp>
    <dsp:sp modelId="{FD83D3A0-ADCD-4E14-949B-9CBC2D7450D0}">
      <dsp:nvSpPr>
        <dsp:cNvPr id="0" name=""/>
        <dsp:cNvSpPr/>
      </dsp:nvSpPr>
      <dsp:spPr>
        <a:xfrm rot="5400000">
          <a:off x="2579753" y="3095342"/>
          <a:ext cx="763720" cy="2787401"/>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Connect to community development programs</a:t>
          </a:r>
          <a:endParaRPr lang="en-IN" sz="1600" kern="1200" dirty="0">
            <a:latin typeface="Segoe UI Semilight" panose="020B0402040204020203" pitchFamily="34" charset="0"/>
            <a:cs typeface="Segoe UI Semilight" panose="020B0402040204020203" pitchFamily="34" charset="0"/>
          </a:endParaRPr>
        </a:p>
      </dsp:txBody>
      <dsp:txXfrm rot="-5400000">
        <a:off x="1567913" y="4144464"/>
        <a:ext cx="2750119" cy="689156"/>
      </dsp:txXfrm>
    </dsp:sp>
    <dsp:sp modelId="{F7332E9E-D133-4EDF-B50F-8A655E7D18E0}">
      <dsp:nvSpPr>
        <dsp:cNvPr id="0" name=""/>
        <dsp:cNvSpPr/>
      </dsp:nvSpPr>
      <dsp:spPr>
        <a:xfrm>
          <a:off x="0" y="4011717"/>
          <a:ext cx="1567913" cy="9546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5</a:t>
          </a:r>
          <a:endParaRPr lang="en-IN" sz="1600" kern="1200" dirty="0">
            <a:latin typeface="Segoe UI Semilight" panose="020B0402040204020203" pitchFamily="34" charset="0"/>
            <a:cs typeface="Segoe UI Semilight" panose="020B0402040204020203" pitchFamily="34" charset="0"/>
          </a:endParaRPr>
        </a:p>
      </dsp:txBody>
      <dsp:txXfrm>
        <a:off x="46602" y="4058319"/>
        <a:ext cx="1474709" cy="861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69D9B-B037-4EE1-BF12-A6186394CA90}">
      <dsp:nvSpPr>
        <dsp:cNvPr id="0" name=""/>
        <dsp:cNvSpPr/>
      </dsp:nvSpPr>
      <dsp:spPr>
        <a:xfrm rot="5400000">
          <a:off x="2809708" y="-1073144"/>
          <a:ext cx="635625" cy="294354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Saving of Margin Money</a:t>
          </a:r>
          <a:endParaRPr lang="en-IN" sz="1600" kern="1200" dirty="0">
            <a:latin typeface="Segoe UI Semilight" panose="020B0402040204020203" pitchFamily="34" charset="0"/>
            <a:cs typeface="Segoe UI Semilight" panose="020B0402040204020203" pitchFamily="34" charset="0"/>
          </a:endParaRPr>
        </a:p>
      </dsp:txBody>
      <dsp:txXfrm rot="-5400000">
        <a:off x="1655747" y="111846"/>
        <a:ext cx="2912520" cy="573567"/>
      </dsp:txXfrm>
    </dsp:sp>
    <dsp:sp modelId="{7AC0779C-157C-4A88-809A-B8E5C9362561}">
      <dsp:nvSpPr>
        <dsp:cNvPr id="0" name=""/>
        <dsp:cNvSpPr/>
      </dsp:nvSpPr>
      <dsp:spPr>
        <a:xfrm>
          <a:off x="0" y="1364"/>
          <a:ext cx="1655746" cy="7945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6</a:t>
          </a:r>
          <a:endParaRPr lang="en-IN" sz="1600" kern="1200" dirty="0">
            <a:latin typeface="Segoe UI Semilight" panose="020B0402040204020203" pitchFamily="34" charset="0"/>
            <a:cs typeface="Segoe UI Semilight" panose="020B0402040204020203" pitchFamily="34" charset="0"/>
          </a:endParaRPr>
        </a:p>
      </dsp:txBody>
      <dsp:txXfrm>
        <a:off x="38786" y="40150"/>
        <a:ext cx="1578174" cy="716959"/>
      </dsp:txXfrm>
    </dsp:sp>
    <dsp:sp modelId="{94513B60-8445-4702-8690-3C1A70AC703B}">
      <dsp:nvSpPr>
        <dsp:cNvPr id="0" name=""/>
        <dsp:cNvSpPr/>
      </dsp:nvSpPr>
      <dsp:spPr>
        <a:xfrm rot="5400000">
          <a:off x="2809708" y="-238886"/>
          <a:ext cx="635625" cy="2943549"/>
        </a:xfrm>
        <a:prstGeom prst="round2SameRect">
          <a:avLst/>
        </a:prstGeom>
        <a:solidFill>
          <a:schemeClr val="accent5">
            <a:tint val="40000"/>
            <a:alpha val="90000"/>
            <a:hueOff val="-1478351"/>
            <a:satOff val="-2563"/>
            <a:lumOff val="-258"/>
            <a:alphaOff val="0"/>
          </a:schemeClr>
        </a:solidFill>
        <a:ln w="12700" cap="flat" cmpd="sng" algn="ctr">
          <a:solidFill>
            <a:schemeClr val="accent5">
              <a:tint val="40000"/>
              <a:alpha val="90000"/>
              <a:hueOff val="-1478351"/>
              <a:satOff val="-2563"/>
              <a:lumOff val="-2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Selection of home/ Site Visits</a:t>
          </a:r>
          <a:endParaRPr lang="en-IN" sz="1600" kern="1200" dirty="0">
            <a:latin typeface="Segoe UI Semilight" panose="020B0402040204020203" pitchFamily="34" charset="0"/>
            <a:cs typeface="Segoe UI Semilight" panose="020B0402040204020203" pitchFamily="34" charset="0"/>
          </a:endParaRPr>
        </a:p>
      </dsp:txBody>
      <dsp:txXfrm rot="-5400000">
        <a:off x="1655747" y="946104"/>
        <a:ext cx="2912520" cy="573567"/>
      </dsp:txXfrm>
    </dsp:sp>
    <dsp:sp modelId="{B556CA7B-0F80-4067-BA9A-51157DEC7811}">
      <dsp:nvSpPr>
        <dsp:cNvPr id="0" name=""/>
        <dsp:cNvSpPr/>
      </dsp:nvSpPr>
      <dsp:spPr>
        <a:xfrm>
          <a:off x="0" y="835622"/>
          <a:ext cx="1655746" cy="794531"/>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7</a:t>
          </a:r>
          <a:endParaRPr lang="en-IN" sz="1600" kern="1200" dirty="0">
            <a:latin typeface="Segoe UI Semilight" panose="020B0402040204020203" pitchFamily="34" charset="0"/>
            <a:cs typeface="Segoe UI Semilight" panose="020B0402040204020203" pitchFamily="34" charset="0"/>
          </a:endParaRPr>
        </a:p>
      </dsp:txBody>
      <dsp:txXfrm>
        <a:off x="38786" y="874408"/>
        <a:ext cx="1578174" cy="716959"/>
      </dsp:txXfrm>
    </dsp:sp>
    <dsp:sp modelId="{C942DC7E-484D-4E8B-A1D8-8521AA8BAEBC}">
      <dsp:nvSpPr>
        <dsp:cNvPr id="0" name=""/>
        <dsp:cNvSpPr/>
      </dsp:nvSpPr>
      <dsp:spPr>
        <a:xfrm rot="5400000">
          <a:off x="2809708" y="595372"/>
          <a:ext cx="635625" cy="2943549"/>
        </a:xfrm>
        <a:prstGeom prst="round2SameRect">
          <a:avLst/>
        </a:prstGeom>
        <a:solidFill>
          <a:schemeClr val="accent5">
            <a:tint val="40000"/>
            <a:alpha val="90000"/>
            <a:hueOff val="-2956702"/>
            <a:satOff val="-5126"/>
            <a:lumOff val="-516"/>
            <a:alphaOff val="0"/>
          </a:schemeClr>
        </a:solidFill>
        <a:ln w="12700" cap="flat" cmpd="sng" algn="ctr">
          <a:solidFill>
            <a:schemeClr val="accent5">
              <a:tint val="40000"/>
              <a:alpha val="90000"/>
              <a:hueOff val="-2956702"/>
              <a:satOff val="-5126"/>
              <a:lumOff val="-5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Application for loan</a:t>
          </a:r>
          <a:endParaRPr lang="en-IN" sz="1600" kern="1200" dirty="0">
            <a:latin typeface="Segoe UI Semilight" panose="020B0402040204020203" pitchFamily="34" charset="0"/>
            <a:cs typeface="Segoe UI Semilight" panose="020B0402040204020203" pitchFamily="34" charset="0"/>
          </a:endParaRPr>
        </a:p>
      </dsp:txBody>
      <dsp:txXfrm rot="-5400000">
        <a:off x="1655747" y="1780363"/>
        <a:ext cx="2912520" cy="573567"/>
      </dsp:txXfrm>
    </dsp:sp>
    <dsp:sp modelId="{368E60BA-6D43-4DE5-B14E-3DD4DC12BC28}">
      <dsp:nvSpPr>
        <dsp:cNvPr id="0" name=""/>
        <dsp:cNvSpPr/>
      </dsp:nvSpPr>
      <dsp:spPr>
        <a:xfrm>
          <a:off x="0" y="1669881"/>
          <a:ext cx="1655746" cy="794531"/>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8</a:t>
          </a:r>
          <a:endParaRPr lang="en-IN" sz="1600" kern="1200" dirty="0">
            <a:latin typeface="Segoe UI Semilight" panose="020B0402040204020203" pitchFamily="34" charset="0"/>
            <a:cs typeface="Segoe UI Semilight" panose="020B0402040204020203" pitchFamily="34" charset="0"/>
          </a:endParaRPr>
        </a:p>
      </dsp:txBody>
      <dsp:txXfrm>
        <a:off x="38786" y="1708667"/>
        <a:ext cx="1578174" cy="716959"/>
      </dsp:txXfrm>
    </dsp:sp>
    <dsp:sp modelId="{A95213BD-DE43-4849-BAAB-8C0B299494D8}">
      <dsp:nvSpPr>
        <dsp:cNvPr id="0" name=""/>
        <dsp:cNvSpPr/>
      </dsp:nvSpPr>
      <dsp:spPr>
        <a:xfrm rot="5400000">
          <a:off x="2809708" y="1429630"/>
          <a:ext cx="635625" cy="2943549"/>
        </a:xfrm>
        <a:prstGeom prst="round2SameRect">
          <a:avLst/>
        </a:prstGeom>
        <a:solidFill>
          <a:schemeClr val="accent5">
            <a:tint val="40000"/>
            <a:alpha val="90000"/>
            <a:hueOff val="-4435053"/>
            <a:satOff val="-7690"/>
            <a:lumOff val="-773"/>
            <a:alphaOff val="0"/>
          </a:schemeClr>
        </a:solidFill>
        <a:ln w="12700" cap="flat" cmpd="sng" algn="ctr">
          <a:solidFill>
            <a:schemeClr val="accent5">
              <a:tint val="40000"/>
              <a:alpha val="90000"/>
              <a:hueOff val="-4435053"/>
              <a:satOff val="-7690"/>
              <a:lumOff val="-7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Loan process &amp; disbursement</a:t>
          </a:r>
          <a:endParaRPr lang="en-IN" sz="1600" kern="1200" dirty="0">
            <a:latin typeface="Segoe UI Semilight" panose="020B0402040204020203" pitchFamily="34" charset="0"/>
            <a:cs typeface="Segoe UI Semilight" panose="020B0402040204020203" pitchFamily="34" charset="0"/>
          </a:endParaRPr>
        </a:p>
      </dsp:txBody>
      <dsp:txXfrm rot="-5400000">
        <a:off x="1655747" y="2614621"/>
        <a:ext cx="2912520" cy="573567"/>
      </dsp:txXfrm>
    </dsp:sp>
    <dsp:sp modelId="{5BD055B9-E0F8-4DD6-B440-FD66BA38B0B0}">
      <dsp:nvSpPr>
        <dsp:cNvPr id="0" name=""/>
        <dsp:cNvSpPr/>
      </dsp:nvSpPr>
      <dsp:spPr>
        <a:xfrm>
          <a:off x="0" y="2504139"/>
          <a:ext cx="1655746" cy="794531"/>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9</a:t>
          </a:r>
          <a:endParaRPr lang="en-IN" sz="1600" kern="1200" dirty="0">
            <a:latin typeface="Segoe UI Semilight" panose="020B0402040204020203" pitchFamily="34" charset="0"/>
            <a:cs typeface="Segoe UI Semilight" panose="020B0402040204020203" pitchFamily="34" charset="0"/>
          </a:endParaRPr>
        </a:p>
      </dsp:txBody>
      <dsp:txXfrm>
        <a:off x="38786" y="2542925"/>
        <a:ext cx="1578174" cy="716959"/>
      </dsp:txXfrm>
    </dsp:sp>
    <dsp:sp modelId="{E27B7BED-3BB3-4757-B460-BD6E319C69A5}">
      <dsp:nvSpPr>
        <dsp:cNvPr id="0" name=""/>
        <dsp:cNvSpPr/>
      </dsp:nvSpPr>
      <dsp:spPr>
        <a:xfrm rot="5400000">
          <a:off x="2809708" y="2263888"/>
          <a:ext cx="635625" cy="2943549"/>
        </a:xfrm>
        <a:prstGeom prst="round2SameRect">
          <a:avLst/>
        </a:prstGeom>
        <a:solidFill>
          <a:schemeClr val="accent5">
            <a:tint val="40000"/>
            <a:alpha val="90000"/>
            <a:hueOff val="-5913404"/>
            <a:satOff val="-10253"/>
            <a:lumOff val="-1031"/>
            <a:alphaOff val="0"/>
          </a:schemeClr>
        </a:solidFill>
        <a:ln w="12700" cap="flat" cmpd="sng" algn="ctr">
          <a:solidFill>
            <a:schemeClr val="accent5">
              <a:tint val="40000"/>
              <a:alpha val="90000"/>
              <a:hueOff val="-5913404"/>
              <a:satOff val="-10253"/>
              <a:lumOff val="-10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Segoe UI Semilight" panose="020B0402040204020203" pitchFamily="34" charset="0"/>
              <a:cs typeface="Segoe UI Semilight" panose="020B0402040204020203" pitchFamily="34" charset="0"/>
            </a:rPr>
            <a:t>Home registration &amp; stamp duty</a:t>
          </a:r>
          <a:endParaRPr lang="en-IN" sz="1600" kern="1200" dirty="0">
            <a:latin typeface="Segoe UI Semilight" panose="020B0402040204020203" pitchFamily="34" charset="0"/>
            <a:cs typeface="Segoe UI Semilight" panose="020B0402040204020203" pitchFamily="34" charset="0"/>
          </a:endParaRPr>
        </a:p>
      </dsp:txBody>
      <dsp:txXfrm rot="-5400000">
        <a:off x="1655747" y="3448879"/>
        <a:ext cx="2912520" cy="573567"/>
      </dsp:txXfrm>
    </dsp:sp>
    <dsp:sp modelId="{03A1F634-4872-4EBB-A6A1-A45A38C7FF6F}">
      <dsp:nvSpPr>
        <dsp:cNvPr id="0" name=""/>
        <dsp:cNvSpPr/>
      </dsp:nvSpPr>
      <dsp:spPr>
        <a:xfrm>
          <a:off x="0" y="3338397"/>
          <a:ext cx="1655746" cy="794531"/>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10</a:t>
          </a:r>
          <a:endParaRPr lang="en-IN" sz="1600" kern="1200" dirty="0">
            <a:latin typeface="Segoe UI Semilight" panose="020B0402040204020203" pitchFamily="34" charset="0"/>
            <a:cs typeface="Segoe UI Semilight" panose="020B0402040204020203" pitchFamily="34" charset="0"/>
          </a:endParaRPr>
        </a:p>
      </dsp:txBody>
      <dsp:txXfrm>
        <a:off x="38786" y="3377183"/>
        <a:ext cx="1578174" cy="716959"/>
      </dsp:txXfrm>
    </dsp:sp>
    <dsp:sp modelId="{FD83D3A0-ADCD-4E14-949B-9CBC2D7450D0}">
      <dsp:nvSpPr>
        <dsp:cNvPr id="0" name=""/>
        <dsp:cNvSpPr/>
      </dsp:nvSpPr>
      <dsp:spPr>
        <a:xfrm rot="5400000">
          <a:off x="2809708" y="3098146"/>
          <a:ext cx="635625" cy="2943549"/>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rgbClr val="FF0000"/>
              </a:solidFill>
              <a:latin typeface="Segoe UI Semilight" panose="020B0402040204020203" pitchFamily="34" charset="0"/>
              <a:cs typeface="Segoe UI Semilight" panose="020B0402040204020203" pitchFamily="34" charset="0"/>
            </a:rPr>
            <a:t>GRIHA PRAVESH </a:t>
          </a:r>
          <a:endParaRPr lang="en-IN" sz="1600" b="1" kern="1200" dirty="0">
            <a:solidFill>
              <a:srgbClr val="FF0000"/>
            </a:solidFill>
            <a:latin typeface="Segoe UI Semilight" panose="020B0402040204020203" pitchFamily="34" charset="0"/>
            <a:cs typeface="Segoe UI Semilight" panose="020B0402040204020203" pitchFamily="34" charset="0"/>
          </a:endParaRPr>
        </a:p>
      </dsp:txBody>
      <dsp:txXfrm rot="-5400000">
        <a:off x="1655747" y="4283137"/>
        <a:ext cx="2912520" cy="573567"/>
      </dsp:txXfrm>
    </dsp:sp>
    <dsp:sp modelId="{F7332E9E-D133-4EDF-B50F-8A655E7D18E0}">
      <dsp:nvSpPr>
        <dsp:cNvPr id="0" name=""/>
        <dsp:cNvSpPr/>
      </dsp:nvSpPr>
      <dsp:spPr>
        <a:xfrm>
          <a:off x="0" y="4172655"/>
          <a:ext cx="1655746" cy="79453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latin typeface="Segoe UI Semilight" panose="020B0402040204020203" pitchFamily="34" charset="0"/>
              <a:cs typeface="Segoe UI Semilight" panose="020B0402040204020203" pitchFamily="34" charset="0"/>
            </a:rPr>
            <a:t>Step 11</a:t>
          </a:r>
          <a:endParaRPr lang="en-IN" sz="1600" kern="1200" dirty="0">
            <a:latin typeface="Segoe UI Semilight" panose="020B0402040204020203" pitchFamily="34" charset="0"/>
            <a:cs typeface="Segoe UI Semilight" panose="020B0402040204020203" pitchFamily="34" charset="0"/>
          </a:endParaRPr>
        </a:p>
      </dsp:txBody>
      <dsp:txXfrm>
        <a:off x="38786" y="4211441"/>
        <a:ext cx="1578174" cy="716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79663-8229-425F-80D6-747303EBB9FE}">
      <dsp:nvSpPr>
        <dsp:cNvPr id="0" name=""/>
        <dsp:cNvSpPr/>
      </dsp:nvSpPr>
      <dsp:spPr>
        <a:xfrm>
          <a:off x="5546" y="501013"/>
          <a:ext cx="2126285" cy="85051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Segoe UI Semilight" panose="020B0402040204020203" pitchFamily="34" charset="0"/>
              <a:cs typeface="Segoe UI Semilight" panose="020B0402040204020203" pitchFamily="34" charset="0"/>
            </a:rPr>
            <a:t>2011</a:t>
          </a:r>
          <a:endParaRPr lang="en-US" sz="2800" b="1" kern="1200" dirty="0">
            <a:latin typeface="Segoe UI Semilight" panose="020B0402040204020203" pitchFamily="34" charset="0"/>
            <a:cs typeface="Segoe UI Semilight" panose="020B0402040204020203" pitchFamily="34" charset="0"/>
          </a:endParaRPr>
        </a:p>
      </dsp:txBody>
      <dsp:txXfrm>
        <a:off x="5546" y="501013"/>
        <a:ext cx="2126285" cy="850514"/>
      </dsp:txXfrm>
    </dsp:sp>
    <dsp:sp modelId="{63668534-C3DA-4559-9B02-73711C5AD879}">
      <dsp:nvSpPr>
        <dsp:cNvPr id="0" name=""/>
        <dsp:cNvSpPr/>
      </dsp:nvSpPr>
      <dsp:spPr>
        <a:xfrm>
          <a:off x="5546" y="1351527"/>
          <a:ext cx="2126285"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err="1" smtClean="0">
              <a:latin typeface="Segoe UI Semilight" panose="020B0402040204020203" pitchFamily="34" charset="0"/>
              <a:cs typeface="Segoe UI Semilight" panose="020B0402040204020203" pitchFamily="34" charset="0"/>
            </a:rPr>
            <a:t>Griha</a:t>
          </a:r>
          <a:r>
            <a:rPr lang="en-US" sz="1800" kern="1200" dirty="0" smtClean="0">
              <a:latin typeface="Segoe UI Semilight" panose="020B0402040204020203" pitchFamily="34" charset="0"/>
              <a:cs typeface="Segoe UI Semilight" panose="020B0402040204020203" pitchFamily="34" charset="0"/>
            </a:rPr>
            <a:t> Pravesh </a:t>
          </a:r>
          <a:r>
            <a:rPr lang="en-US" sz="1800" b="1" kern="1200" dirty="0" smtClean="0">
              <a:latin typeface="Segoe UI Semilight" panose="020B0402040204020203" pitchFamily="34" charset="0"/>
              <a:cs typeface="Segoe UI Semilight" panose="020B0402040204020203" pitchFamily="34" charset="0"/>
            </a:rPr>
            <a:t>Initiated </a:t>
          </a:r>
          <a:r>
            <a:rPr lang="en-US" sz="1800" kern="1200" dirty="0" smtClean="0">
              <a:latin typeface="Segoe UI Semilight" panose="020B0402040204020203" pitchFamily="34" charset="0"/>
              <a:cs typeface="Segoe UI Semilight" panose="020B0402040204020203" pitchFamily="34" charset="0"/>
            </a:rPr>
            <a:t>in Ahmedabad</a:t>
          </a:r>
          <a:endParaRPr lang="en-US" sz="1800" kern="1200" dirty="0">
            <a:latin typeface="Segoe UI Semilight" panose="020B0402040204020203" pitchFamily="34" charset="0"/>
            <a:cs typeface="Segoe UI Semilight" panose="020B0402040204020203" pitchFamily="34" charset="0"/>
          </a:endParaRPr>
        </a:p>
      </dsp:txBody>
      <dsp:txXfrm>
        <a:off x="5546" y="1351527"/>
        <a:ext cx="2126285" cy="2854800"/>
      </dsp:txXfrm>
    </dsp:sp>
    <dsp:sp modelId="{984CEEB0-153D-4BEF-A38D-6DD67596CE30}">
      <dsp:nvSpPr>
        <dsp:cNvPr id="0" name=""/>
        <dsp:cNvSpPr/>
      </dsp:nvSpPr>
      <dsp:spPr>
        <a:xfrm>
          <a:off x="2429512" y="501013"/>
          <a:ext cx="2126285" cy="850514"/>
        </a:xfrm>
        <a:prstGeom prst="rect">
          <a:avLst/>
        </a:prstGeom>
        <a:solidFill>
          <a:schemeClr val="accent5">
            <a:hueOff val="-1838336"/>
            <a:satOff val="-2557"/>
            <a:lumOff val="-981"/>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Segoe UI Semilight" panose="020B0402040204020203" pitchFamily="34" charset="0"/>
              <a:cs typeface="Segoe UI Semilight" panose="020B0402040204020203" pitchFamily="34" charset="0"/>
            </a:rPr>
            <a:t>2012</a:t>
          </a:r>
          <a:endParaRPr lang="en-US" sz="2800" b="1" kern="1200" dirty="0">
            <a:latin typeface="Segoe UI Semilight" panose="020B0402040204020203" pitchFamily="34" charset="0"/>
            <a:cs typeface="Segoe UI Semilight" panose="020B0402040204020203" pitchFamily="34" charset="0"/>
          </a:endParaRPr>
        </a:p>
      </dsp:txBody>
      <dsp:txXfrm>
        <a:off x="2429512" y="501013"/>
        <a:ext cx="2126285" cy="850514"/>
      </dsp:txXfrm>
    </dsp:sp>
    <dsp:sp modelId="{04B31D0A-C0AA-4E73-870A-512ED44D6F48}">
      <dsp:nvSpPr>
        <dsp:cNvPr id="0" name=""/>
        <dsp:cNvSpPr/>
      </dsp:nvSpPr>
      <dsp:spPr>
        <a:xfrm>
          <a:off x="2429512" y="1351527"/>
          <a:ext cx="2126285" cy="2854800"/>
        </a:xfrm>
        <a:prstGeom prst="rect">
          <a:avLst/>
        </a:prstGeom>
        <a:solidFill>
          <a:schemeClr val="accent5">
            <a:tint val="40000"/>
            <a:alpha val="90000"/>
            <a:hueOff val="-1847939"/>
            <a:satOff val="-3204"/>
            <a:lumOff val="-322"/>
            <a:alphaOff val="0"/>
          </a:schemeClr>
        </a:solidFill>
        <a:ln w="12700" cap="flat" cmpd="sng" algn="ctr">
          <a:solidFill>
            <a:schemeClr val="accent5">
              <a:tint val="40000"/>
              <a:alpha val="90000"/>
              <a:hueOff val="-1847939"/>
              <a:satOff val="-3204"/>
              <a:lumOff val="-3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smtClean="0">
              <a:latin typeface="Segoe UI Semilight" panose="020B0402040204020203" pitchFamily="34" charset="0"/>
              <a:cs typeface="Segoe UI Semilight" panose="020B0402040204020203" pitchFamily="34" charset="0"/>
            </a:rPr>
            <a:t>Operations expanded to </a:t>
          </a:r>
          <a:r>
            <a:rPr lang="en-US" sz="1800" b="1" kern="1200" dirty="0" smtClean="0">
              <a:latin typeface="Segoe UI Semilight" panose="020B0402040204020203" pitchFamily="34" charset="0"/>
              <a:cs typeface="Segoe UI Semilight" panose="020B0402040204020203" pitchFamily="34" charset="0"/>
            </a:rPr>
            <a:t>Surat</a:t>
          </a:r>
          <a:endParaRPr lang="en-US" sz="1800" b="1" kern="1200" dirty="0">
            <a:latin typeface="Segoe UI Semilight" panose="020B0402040204020203" pitchFamily="34" charset="0"/>
            <a:cs typeface="Segoe UI Semilight" panose="020B0402040204020203" pitchFamily="34" charset="0"/>
          </a:endParaRPr>
        </a:p>
        <a:p>
          <a:pPr marL="171450" lvl="1" indent="-171450" algn="l" defTabSz="800100">
            <a:lnSpc>
              <a:spcPct val="100000"/>
            </a:lnSpc>
            <a:spcBef>
              <a:spcPct val="0"/>
            </a:spcBef>
            <a:spcAft>
              <a:spcPct val="15000"/>
            </a:spcAft>
            <a:buChar char="••"/>
          </a:pPr>
          <a:r>
            <a:rPr lang="en-US" sz="1800" kern="1200" dirty="0" smtClean="0">
              <a:latin typeface="Segoe UI Semilight" panose="020B0402040204020203" pitchFamily="34" charset="0"/>
              <a:cs typeface="Segoe UI Semilight" panose="020B0402040204020203" pitchFamily="34" charset="0"/>
            </a:rPr>
            <a:t>Finalizing Training Modules on Housing Finance and Facilitation </a:t>
          </a:r>
        </a:p>
      </dsp:txBody>
      <dsp:txXfrm>
        <a:off x="2429512" y="1351527"/>
        <a:ext cx="2126285" cy="2854800"/>
      </dsp:txXfrm>
    </dsp:sp>
    <dsp:sp modelId="{5C75E053-AFCB-47C6-B6C8-BB111559EBDE}">
      <dsp:nvSpPr>
        <dsp:cNvPr id="0" name=""/>
        <dsp:cNvSpPr/>
      </dsp:nvSpPr>
      <dsp:spPr>
        <a:xfrm>
          <a:off x="4853478" y="501013"/>
          <a:ext cx="2126285" cy="850514"/>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Segoe UI Semilight" panose="020B0402040204020203" pitchFamily="34" charset="0"/>
              <a:cs typeface="Segoe UI Semilight" panose="020B0402040204020203" pitchFamily="34" charset="0"/>
            </a:rPr>
            <a:t>2013</a:t>
          </a:r>
          <a:endParaRPr lang="en-US" sz="2800" b="1" kern="1200" dirty="0">
            <a:latin typeface="Segoe UI Semilight" panose="020B0402040204020203" pitchFamily="34" charset="0"/>
            <a:cs typeface="Segoe UI Semilight" panose="020B0402040204020203" pitchFamily="34" charset="0"/>
          </a:endParaRPr>
        </a:p>
      </dsp:txBody>
      <dsp:txXfrm>
        <a:off x="4853478" y="501013"/>
        <a:ext cx="2126285" cy="850514"/>
      </dsp:txXfrm>
    </dsp:sp>
    <dsp:sp modelId="{2749C479-C063-4330-B07F-6537309597F4}">
      <dsp:nvSpPr>
        <dsp:cNvPr id="0" name=""/>
        <dsp:cNvSpPr/>
      </dsp:nvSpPr>
      <dsp:spPr>
        <a:xfrm>
          <a:off x="4853478" y="1351527"/>
          <a:ext cx="2126285"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b="1" kern="1200" dirty="0" smtClean="0">
              <a:latin typeface="Segoe UI Semilight" panose="020B0402040204020203" pitchFamily="34" charset="0"/>
              <a:cs typeface="Segoe UI Semilight" panose="020B0402040204020203" pitchFamily="34" charset="0"/>
            </a:rPr>
            <a:t>Two Community </a:t>
          </a:r>
          <a:r>
            <a:rPr lang="en-US" sz="1800" b="1" kern="1200" dirty="0" err="1" smtClean="0">
              <a:latin typeface="Segoe UI Semilight" panose="020B0402040204020203" pitchFamily="34" charset="0"/>
              <a:cs typeface="Segoe UI Semilight" panose="020B0402040204020203" pitchFamily="34" charset="0"/>
            </a:rPr>
            <a:t>Centres</a:t>
          </a:r>
          <a:r>
            <a:rPr lang="en-US" sz="1800" b="1" kern="1200" dirty="0" smtClean="0">
              <a:latin typeface="Segoe UI Semilight" panose="020B0402040204020203" pitchFamily="34" charset="0"/>
              <a:cs typeface="Segoe UI Semilight" panose="020B0402040204020203" pitchFamily="34" charset="0"/>
            </a:rPr>
            <a:t> </a:t>
          </a:r>
          <a:r>
            <a:rPr lang="en-US" sz="1800" kern="1200" dirty="0" smtClean="0">
              <a:latin typeface="Segoe UI Semilight" panose="020B0402040204020203" pitchFamily="34" charset="0"/>
              <a:cs typeface="Segoe UI Semilight" panose="020B0402040204020203" pitchFamily="34" charset="0"/>
            </a:rPr>
            <a:t>in </a:t>
          </a:r>
          <a:r>
            <a:rPr lang="en-US" sz="1800" kern="1200" dirty="0" err="1" smtClean="0">
              <a:latin typeface="Segoe UI Semilight" panose="020B0402040204020203" pitchFamily="34" charset="0"/>
              <a:cs typeface="Segoe UI Semilight" panose="020B0402040204020203" pitchFamily="34" charset="0"/>
            </a:rPr>
            <a:t>Isanpur</a:t>
          </a:r>
          <a:r>
            <a:rPr lang="en-US" sz="1800" kern="1200" dirty="0" smtClean="0">
              <a:latin typeface="Segoe UI Semilight" panose="020B0402040204020203" pitchFamily="34" charset="0"/>
              <a:cs typeface="Segoe UI Semilight" panose="020B0402040204020203" pitchFamily="34" charset="0"/>
            </a:rPr>
            <a:t> and </a:t>
          </a:r>
          <a:r>
            <a:rPr lang="en-US" sz="1800" kern="1200" dirty="0" err="1" smtClean="0">
              <a:latin typeface="Segoe UI Semilight" panose="020B0402040204020203" pitchFamily="34" charset="0"/>
              <a:cs typeface="Segoe UI Semilight" panose="020B0402040204020203" pitchFamily="34" charset="0"/>
            </a:rPr>
            <a:t>Bapunagar</a:t>
          </a:r>
          <a:r>
            <a:rPr lang="en-US" sz="1800" kern="1200" dirty="0" smtClean="0">
              <a:latin typeface="Segoe UI Semilight" panose="020B0402040204020203" pitchFamily="34" charset="0"/>
              <a:cs typeface="Segoe UI Semilight" panose="020B0402040204020203" pitchFamily="34" charset="0"/>
            </a:rPr>
            <a:t> areas of Ahmedabad</a:t>
          </a:r>
          <a:endParaRPr lang="en-US" sz="1800" kern="1200" dirty="0">
            <a:latin typeface="Segoe UI Semilight" panose="020B0402040204020203" pitchFamily="34" charset="0"/>
            <a:cs typeface="Segoe UI Semilight" panose="020B0402040204020203" pitchFamily="34" charset="0"/>
          </a:endParaRPr>
        </a:p>
        <a:p>
          <a:pPr marL="171450" lvl="1" indent="-171450" algn="l" defTabSz="800100">
            <a:lnSpc>
              <a:spcPct val="100000"/>
            </a:lnSpc>
            <a:spcBef>
              <a:spcPct val="0"/>
            </a:spcBef>
            <a:spcAft>
              <a:spcPct val="15000"/>
            </a:spcAft>
            <a:buChar char="••"/>
          </a:pPr>
          <a:r>
            <a:rPr lang="en-US" sz="1800" b="1" kern="1200" dirty="0" smtClean="0">
              <a:latin typeface="Segoe UI Semilight" panose="020B0402040204020203" pitchFamily="34" charset="0"/>
              <a:cs typeface="Segoe UI Semilight" panose="020B0402040204020203" pitchFamily="34" charset="0"/>
            </a:rPr>
            <a:t>Customized Software </a:t>
          </a:r>
          <a:r>
            <a:rPr lang="en-US" sz="1800" kern="1200" dirty="0" smtClean="0">
              <a:latin typeface="Segoe UI Semilight" panose="020B0402040204020203" pitchFamily="34" charset="0"/>
              <a:cs typeface="Segoe UI Semilight" panose="020B0402040204020203" pitchFamily="34" charset="0"/>
            </a:rPr>
            <a:t>Development</a:t>
          </a:r>
        </a:p>
      </dsp:txBody>
      <dsp:txXfrm>
        <a:off x="4853478" y="1351527"/>
        <a:ext cx="2126285" cy="2854800"/>
      </dsp:txXfrm>
    </dsp:sp>
    <dsp:sp modelId="{A02EABCB-D585-48F1-B84D-26342A39D475}">
      <dsp:nvSpPr>
        <dsp:cNvPr id="0" name=""/>
        <dsp:cNvSpPr/>
      </dsp:nvSpPr>
      <dsp:spPr>
        <a:xfrm>
          <a:off x="7277444" y="501013"/>
          <a:ext cx="2126285" cy="850514"/>
        </a:xfrm>
        <a:prstGeom prst="rect">
          <a:avLst/>
        </a:prstGeom>
        <a:solidFill>
          <a:schemeClr val="accent5">
            <a:hueOff val="-5515009"/>
            <a:satOff val="-7671"/>
            <a:lumOff val="-2942"/>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Segoe UI Semilight" panose="020B0402040204020203" pitchFamily="34" charset="0"/>
              <a:cs typeface="Segoe UI Semilight" panose="020B0402040204020203" pitchFamily="34" charset="0"/>
            </a:rPr>
            <a:t>2014</a:t>
          </a:r>
          <a:endParaRPr lang="en-US" sz="2800" b="1" kern="1200" dirty="0">
            <a:latin typeface="Segoe UI Semilight" panose="020B0402040204020203" pitchFamily="34" charset="0"/>
            <a:cs typeface="Segoe UI Semilight" panose="020B0402040204020203" pitchFamily="34" charset="0"/>
          </a:endParaRPr>
        </a:p>
      </dsp:txBody>
      <dsp:txXfrm>
        <a:off x="7277444" y="501013"/>
        <a:ext cx="2126285" cy="850514"/>
      </dsp:txXfrm>
    </dsp:sp>
    <dsp:sp modelId="{31A335DE-4F67-40E2-9040-4EBD888E76D3}">
      <dsp:nvSpPr>
        <dsp:cNvPr id="0" name=""/>
        <dsp:cNvSpPr/>
      </dsp:nvSpPr>
      <dsp:spPr>
        <a:xfrm>
          <a:off x="7277444" y="1351527"/>
          <a:ext cx="2126285" cy="2854800"/>
        </a:xfrm>
        <a:prstGeom prst="rect">
          <a:avLst/>
        </a:prstGeom>
        <a:solidFill>
          <a:schemeClr val="accent5">
            <a:tint val="40000"/>
            <a:alpha val="90000"/>
            <a:hueOff val="-5543816"/>
            <a:satOff val="-9612"/>
            <a:lumOff val="-967"/>
            <a:alphaOff val="0"/>
          </a:schemeClr>
        </a:solidFill>
        <a:ln w="12700" cap="flat" cmpd="sng" algn="ctr">
          <a:solidFill>
            <a:schemeClr val="accent5">
              <a:tint val="40000"/>
              <a:alpha val="90000"/>
              <a:hueOff val="-5543816"/>
              <a:satOff val="-9612"/>
              <a:lumOff val="-9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smtClean="0">
              <a:latin typeface="Segoe UI Semilight" panose="020B0402040204020203" pitchFamily="34" charset="0"/>
              <a:cs typeface="Segoe UI Semilight" panose="020B0402040204020203" pitchFamily="34" charset="0"/>
            </a:rPr>
            <a:t>Operations shifted to Head Office in Jodhpur, </a:t>
          </a:r>
          <a:r>
            <a:rPr lang="en-US" sz="1800" kern="1200" dirty="0" err="1" smtClean="0">
              <a:latin typeface="Segoe UI Semilight" panose="020B0402040204020203" pitchFamily="34" charset="0"/>
              <a:cs typeface="Segoe UI Semilight" panose="020B0402040204020203" pitchFamily="34" charset="0"/>
            </a:rPr>
            <a:t>Ahmedabad</a:t>
          </a:r>
          <a:endParaRPr lang="en-US" sz="1800" kern="1200" dirty="0">
            <a:latin typeface="Segoe UI Semilight" panose="020B0402040204020203" pitchFamily="34" charset="0"/>
            <a:cs typeface="Segoe UI Semilight" panose="020B0402040204020203" pitchFamily="34" charset="0"/>
          </a:endParaRPr>
        </a:p>
      </dsp:txBody>
      <dsp:txXfrm>
        <a:off x="7277444" y="1351527"/>
        <a:ext cx="2126285" cy="2854800"/>
      </dsp:txXfrm>
    </dsp:sp>
    <dsp:sp modelId="{84B9065A-E4A0-48F2-8CC8-C7346C70E12B}">
      <dsp:nvSpPr>
        <dsp:cNvPr id="0" name=""/>
        <dsp:cNvSpPr/>
      </dsp:nvSpPr>
      <dsp:spPr>
        <a:xfrm>
          <a:off x="9701410" y="501013"/>
          <a:ext cx="2126285" cy="850514"/>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Segoe UI Semilight" panose="020B0402040204020203" pitchFamily="34" charset="0"/>
              <a:cs typeface="Segoe UI Semilight" panose="020B0402040204020203" pitchFamily="34" charset="0"/>
            </a:rPr>
            <a:t>2015</a:t>
          </a:r>
          <a:endParaRPr lang="en-US" sz="2800" b="1" kern="1200" dirty="0">
            <a:latin typeface="Segoe UI Semilight" panose="020B0402040204020203" pitchFamily="34" charset="0"/>
            <a:cs typeface="Segoe UI Semilight" panose="020B0402040204020203" pitchFamily="34" charset="0"/>
          </a:endParaRPr>
        </a:p>
      </dsp:txBody>
      <dsp:txXfrm>
        <a:off x="9701410" y="501013"/>
        <a:ext cx="2126285" cy="850514"/>
      </dsp:txXfrm>
    </dsp:sp>
    <dsp:sp modelId="{5BBDD449-4828-484F-B971-3104E8DE956F}">
      <dsp:nvSpPr>
        <dsp:cNvPr id="0" name=""/>
        <dsp:cNvSpPr/>
      </dsp:nvSpPr>
      <dsp:spPr>
        <a:xfrm>
          <a:off x="9701410" y="1351527"/>
          <a:ext cx="2126285"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smtClean="0">
              <a:latin typeface="Segoe UI Semilight" panose="020B0402040204020203" pitchFamily="34" charset="0"/>
              <a:cs typeface="Segoe UI Semilight" panose="020B0402040204020203" pitchFamily="34" charset="0"/>
            </a:rPr>
            <a:t>Operations expanded to </a:t>
          </a:r>
          <a:r>
            <a:rPr lang="en-US" sz="1800" b="1" kern="1200" dirty="0" smtClean="0">
              <a:latin typeface="Segoe UI Semilight" panose="020B0402040204020203" pitchFamily="34" charset="0"/>
              <a:cs typeface="Segoe UI Semilight" panose="020B0402040204020203" pitchFamily="34" charset="0"/>
            </a:rPr>
            <a:t>Mumbai</a:t>
          </a:r>
          <a:r>
            <a:rPr lang="en-US" sz="1800" kern="1200" dirty="0" smtClean="0">
              <a:latin typeface="Segoe UI Semilight" panose="020B0402040204020203" pitchFamily="34" charset="0"/>
              <a:cs typeface="Segoe UI Semilight" panose="020B0402040204020203" pitchFamily="34" charset="0"/>
            </a:rPr>
            <a:t> city</a:t>
          </a:r>
          <a:endParaRPr lang="en-US" sz="1800" kern="1200" dirty="0">
            <a:latin typeface="Segoe UI Semilight" panose="020B0402040204020203" pitchFamily="34" charset="0"/>
            <a:cs typeface="Segoe UI Semilight" panose="020B0402040204020203" pitchFamily="34" charset="0"/>
          </a:endParaRPr>
        </a:p>
      </dsp:txBody>
      <dsp:txXfrm>
        <a:off x="9701410" y="1351527"/>
        <a:ext cx="2126285"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26-11-2016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055717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26-11-2016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80697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26-11-2016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251631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26-11-2016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285699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42B18A-EF07-4329-834E-FA89A39DE6E8}" type="datetimeFigureOut">
              <a:rPr lang="en-IN" smtClean="0"/>
              <a:t>26-11-2016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83698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042B18A-EF07-4329-834E-FA89A39DE6E8}" type="datetimeFigureOut">
              <a:rPr lang="en-IN" smtClean="0"/>
              <a:t>26-11-2016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95162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042B18A-EF07-4329-834E-FA89A39DE6E8}" type="datetimeFigureOut">
              <a:rPr lang="en-IN" smtClean="0"/>
              <a:t>26-11-2016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75200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042B18A-EF07-4329-834E-FA89A39DE6E8}" type="datetimeFigureOut">
              <a:rPr lang="en-IN" smtClean="0"/>
              <a:t>26-11-2016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33301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2B18A-EF07-4329-834E-FA89A39DE6E8}" type="datetimeFigureOut">
              <a:rPr lang="en-IN" smtClean="0"/>
              <a:t>26-11-2016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62670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42B18A-EF07-4329-834E-FA89A39DE6E8}" type="datetimeFigureOut">
              <a:rPr lang="en-IN" smtClean="0"/>
              <a:t>26-11-2016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48079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42B18A-EF07-4329-834E-FA89A39DE6E8}" type="datetimeFigureOut">
              <a:rPr lang="en-IN" smtClean="0"/>
              <a:t>26-11-2016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68891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2B18A-EF07-4329-834E-FA89A39DE6E8}" type="datetimeFigureOut">
              <a:rPr lang="en-IN" smtClean="0"/>
              <a:t>26-11-2016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01F9A-E977-4E87-95BA-88141F58AF9C}" type="slidenum">
              <a:rPr lang="en-IN" smtClean="0"/>
              <a:t>‹#›</a:t>
            </a:fld>
            <a:endParaRPr lang="en-IN"/>
          </a:p>
        </p:txBody>
      </p:sp>
    </p:spTree>
    <p:extLst>
      <p:ext uri="{BB962C8B-B14F-4D97-AF65-F5344CB8AC3E}">
        <p14:creationId xmlns:p14="http://schemas.microsoft.com/office/powerpoint/2010/main" val="62787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35.x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6818"/>
            <a:ext cx="12192000" cy="2387600"/>
          </a:xfrm>
        </p:spPr>
        <p:txBody>
          <a:bodyPr>
            <a:normAutofit/>
          </a:bodyPr>
          <a:lstStyle/>
          <a:p>
            <a:r>
              <a:rPr lang="en-IN" b="1" dirty="0" smtClean="0">
                <a:solidFill>
                  <a:schemeClr val="bg1">
                    <a:lumMod val="65000"/>
                  </a:schemeClr>
                </a:solidFill>
                <a:latin typeface="Segoe UI Light" panose="020B0502040204020203" pitchFamily="34" charset="0"/>
                <a:cs typeface="Segoe UI Light" panose="020B0502040204020203" pitchFamily="34" charset="0"/>
              </a:rPr>
              <a:t>www.</a:t>
            </a:r>
            <a:r>
              <a:rPr lang="en-IN" b="1" dirty="0" smtClean="0">
                <a:solidFill>
                  <a:srgbClr val="EB8821"/>
                </a:solidFill>
                <a:latin typeface="Segoe UI Light" panose="020B0502040204020203" pitchFamily="34" charset="0"/>
                <a:cs typeface="Segoe UI Light" panose="020B0502040204020203" pitchFamily="34" charset="0"/>
              </a:rPr>
              <a:t>Gruh</a:t>
            </a:r>
            <a:r>
              <a:rPr lang="en-IN" b="1" dirty="0" smtClean="0">
                <a:solidFill>
                  <a:srgbClr val="02836A"/>
                </a:solidFill>
                <a:latin typeface="Segoe UI Light" panose="020B0502040204020203" pitchFamily="34" charset="0"/>
                <a:cs typeface="Segoe UI Light" panose="020B0502040204020203" pitchFamily="34" charset="0"/>
              </a:rPr>
              <a:t>Saathi</a:t>
            </a:r>
            <a:r>
              <a:rPr lang="en-IN" b="1" dirty="0" smtClean="0">
                <a:solidFill>
                  <a:schemeClr val="bg1">
                    <a:lumMod val="65000"/>
                  </a:schemeClr>
                </a:solidFill>
                <a:latin typeface="Segoe UI Light" panose="020B0502040204020203" pitchFamily="34" charset="0"/>
                <a:cs typeface="Segoe UI Light" panose="020B0502040204020203" pitchFamily="34" charset="0"/>
              </a:rPr>
              <a:t>.com</a:t>
            </a:r>
            <a:endParaRPr lang="en-IN"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 name="Subtitle 2"/>
          <p:cNvSpPr>
            <a:spLocks noGrp="1"/>
          </p:cNvSpPr>
          <p:nvPr>
            <p:ph type="subTitle" idx="1"/>
          </p:nvPr>
        </p:nvSpPr>
        <p:spPr>
          <a:xfrm>
            <a:off x="0" y="4066493"/>
            <a:ext cx="12192000" cy="1655762"/>
          </a:xfrm>
        </p:spPr>
        <p:txBody>
          <a:bodyPr>
            <a:normAutofit/>
          </a:bodyPr>
          <a:lstStyle/>
          <a:p>
            <a:r>
              <a:rPr lang="en-IN" sz="1700" dirty="0" smtClean="0">
                <a:latin typeface="Segoe UI Light" panose="020B0502040204020203" pitchFamily="34" charset="0"/>
                <a:cs typeface="Segoe UI Light" panose="020B0502040204020203" pitchFamily="34" charset="0"/>
              </a:rPr>
              <a:t>India’s First &amp; Foremost Rapid Mass Affordable Housing Distribution Brand</a:t>
            </a:r>
          </a:p>
          <a:p>
            <a:endParaRPr lang="en-IN" sz="1700" dirty="0">
              <a:latin typeface="Segoe UI Light" panose="020B0502040204020203" pitchFamily="34" charset="0"/>
              <a:cs typeface="Segoe UI Light" panose="020B0502040204020203" pitchFamily="34" charset="0"/>
            </a:endParaRPr>
          </a:p>
        </p:txBody>
      </p:sp>
      <p:sp>
        <p:nvSpPr>
          <p:cNvPr id="5" name="Subtitle 2"/>
          <p:cNvSpPr txBox="1">
            <a:spLocks/>
          </p:cNvSpPr>
          <p:nvPr/>
        </p:nvSpPr>
        <p:spPr>
          <a:xfrm>
            <a:off x="0" y="5879994"/>
            <a:ext cx="12192000" cy="320722"/>
          </a:xfrm>
          <a:prstGeom prst="rect">
            <a:avLst/>
          </a:prstGeom>
          <a:solidFill>
            <a:schemeClr val="tx1">
              <a:lumMod val="75000"/>
              <a:lumOff val="25000"/>
            </a:schemeClr>
          </a:solidFill>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N" sz="1600" dirty="0" smtClean="0">
                <a:solidFill>
                  <a:schemeClr val="bg1"/>
                </a:solidFill>
                <a:latin typeface="Segoe UI Light" panose="020B0502040204020203" pitchFamily="34" charset="0"/>
                <a:cs typeface="Segoe UI Light" panose="020B0502040204020203" pitchFamily="34" charset="0"/>
              </a:rPr>
              <a:t>Ahmedabad, Vadodara, Surat, Mumbai, Thane, Pune, Jaipur, Udaipur, Kota, Bhopal, Indore, Jabalpur, Ghaziabad, Ranchi</a:t>
            </a:r>
            <a:endParaRPr lang="en-IN" sz="1600" dirty="0">
              <a:solidFill>
                <a:schemeClr val="bg1"/>
              </a:solidFill>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3452" t="22159" r="22964" b="21443"/>
          <a:stretch/>
        </p:blipFill>
        <p:spPr>
          <a:xfrm>
            <a:off x="5188424" y="1728704"/>
            <a:ext cx="1815152" cy="1351128"/>
          </a:xfrm>
          <a:prstGeom prst="rect">
            <a:avLst/>
          </a:prstGeom>
        </p:spPr>
      </p:pic>
    </p:spTree>
    <p:extLst>
      <p:ext uri="{BB962C8B-B14F-4D97-AF65-F5344CB8AC3E}">
        <p14:creationId xmlns:p14="http://schemas.microsoft.com/office/powerpoint/2010/main" val="154804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Why DBS</a:t>
            </a:r>
          </a:p>
        </p:txBody>
      </p:sp>
      <p:sp>
        <p:nvSpPr>
          <p:cNvPr id="9" name="Rectangle 8"/>
          <p:cNvSpPr/>
          <p:nvPr/>
        </p:nvSpPr>
        <p:spPr>
          <a:xfrm>
            <a:off x="0" y="507831"/>
            <a:ext cx="12192000" cy="3785652"/>
          </a:xfrm>
          <a:prstGeom prst="rect">
            <a:avLst/>
          </a:prstGeom>
        </p:spPr>
        <p:txBody>
          <a:bodyPr wrap="square">
            <a:spAutoFit/>
          </a:bodyPr>
          <a:lstStyle/>
          <a:p>
            <a:pPr marL="342900" indent="-34290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is the only focussed Developer working in the Affordable Housing space keeping customers in mind</a:t>
            </a:r>
          </a:p>
          <a:p>
            <a:pPr marL="342900" indent="-34290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has survived 7-8 years, delivered </a:t>
            </a:r>
            <a:r>
              <a:rPr lang="en-IN" sz="2000" b="1" dirty="0" smtClean="0">
                <a:latin typeface="Segoe UI Light" panose="020B0502040204020203" pitchFamily="34" charset="0"/>
                <a:cs typeface="Segoe UI Light" panose="020B0502040204020203" pitchFamily="34" charset="0"/>
              </a:rPr>
              <a:t>@ 4000 homes </a:t>
            </a:r>
            <a:r>
              <a:rPr lang="en-IN" sz="2000" dirty="0" smtClean="0">
                <a:latin typeface="Segoe UI Light" panose="020B0502040204020203" pitchFamily="34" charset="0"/>
                <a:cs typeface="Segoe UI Light" panose="020B0502040204020203" pitchFamily="34" charset="0"/>
              </a:rPr>
              <a:t>and have </a:t>
            </a:r>
            <a:r>
              <a:rPr lang="en-IN" sz="2000" b="1" dirty="0" smtClean="0">
                <a:latin typeface="Segoe UI Light" panose="020B0502040204020203" pitchFamily="34" charset="0"/>
                <a:cs typeface="Segoe UI Light" panose="020B0502040204020203" pitchFamily="34" charset="0"/>
              </a:rPr>
              <a:t>interacted with half-a-million</a:t>
            </a:r>
            <a:r>
              <a:rPr lang="en-IN" sz="2000" dirty="0" smtClean="0">
                <a:latin typeface="Segoe UI Light" panose="020B0502040204020203" pitchFamily="34" charset="0"/>
                <a:cs typeface="Segoe UI Light" panose="020B0502040204020203" pitchFamily="34" charset="0"/>
              </a:rPr>
              <a:t> potential customers during these years</a:t>
            </a:r>
          </a:p>
          <a:p>
            <a:pPr marL="342900" indent="-34290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By now, DBS knows the target customers first hand - possibly much better than anyone else in the country</a:t>
            </a:r>
          </a:p>
          <a:p>
            <a:pPr marL="342900" indent="-34290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has sound experience joining hands with local NGOs and on-ground people – training them quickly, motivating them and getting the desired outcome from them</a:t>
            </a:r>
            <a:endParaRPr lang="en-IN" sz="2000" dirty="0"/>
          </a:p>
        </p:txBody>
      </p:sp>
      <p:sp>
        <p:nvSpPr>
          <p:cNvPr id="6" name="Rectangle 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860062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Our Target Customer Groups</a:t>
            </a:r>
          </a:p>
        </p:txBody>
      </p:sp>
      <p:sp>
        <p:nvSpPr>
          <p:cNvPr id="5" name="Rectangle 4"/>
          <p:cNvSpPr/>
          <p:nvPr/>
        </p:nvSpPr>
        <p:spPr>
          <a:xfrm>
            <a:off x="0" y="585601"/>
            <a:ext cx="12192000" cy="5663089"/>
          </a:xfrm>
          <a:prstGeom prst="rect">
            <a:avLst/>
          </a:prstGeom>
        </p:spPr>
        <p:txBody>
          <a:bodyPr wrap="square">
            <a:spAutoFit/>
          </a:bodyPr>
          <a:lstStyle/>
          <a:p>
            <a:r>
              <a:rPr lang="en-IN" sz="2000" b="1" dirty="0" smtClean="0">
                <a:latin typeface="Segoe UI Light" panose="020B0502040204020203" pitchFamily="34" charset="0"/>
                <a:cs typeface="Segoe UI Light" panose="020B0502040204020203" pitchFamily="34" charset="0"/>
              </a:rPr>
              <a:t>Household Incomes from </a:t>
            </a:r>
            <a:r>
              <a:rPr lang="en-IN" sz="2000" b="1" dirty="0" err="1" smtClean="0">
                <a:latin typeface="Segoe UI Light" panose="020B0502040204020203" pitchFamily="34" charset="0"/>
                <a:cs typeface="Segoe UI Light" panose="020B0502040204020203" pitchFamily="34" charset="0"/>
              </a:rPr>
              <a:t>Rs</a:t>
            </a:r>
            <a:r>
              <a:rPr lang="en-IN" sz="2000" b="1" dirty="0" smtClean="0">
                <a:latin typeface="Segoe UI Light" panose="020B0502040204020203" pitchFamily="34" charset="0"/>
                <a:cs typeface="Segoe UI Light" panose="020B0502040204020203" pitchFamily="34" charset="0"/>
              </a:rPr>
              <a:t>. 30,000 to </a:t>
            </a:r>
            <a:r>
              <a:rPr lang="en-IN" sz="2000" b="1" dirty="0" err="1" smtClean="0">
                <a:latin typeface="Segoe UI Light" panose="020B0502040204020203" pitchFamily="34" charset="0"/>
                <a:cs typeface="Segoe UI Light" panose="020B0502040204020203" pitchFamily="34" charset="0"/>
              </a:rPr>
              <a:t>Rs</a:t>
            </a:r>
            <a:r>
              <a:rPr lang="en-IN" sz="2000" b="1" dirty="0" smtClean="0">
                <a:latin typeface="Segoe UI Light" panose="020B0502040204020203" pitchFamily="34" charset="0"/>
                <a:cs typeface="Segoe UI Light" panose="020B0502040204020203" pitchFamily="34" charset="0"/>
              </a:rPr>
              <a:t>. 50,000 per month, mainly they will come from below listed segments:</a:t>
            </a:r>
          </a:p>
          <a:p>
            <a:pPr marL="285750" indent="-285750">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Government &amp; Semi-Government Office - Class-3 &amp; </a:t>
            </a:r>
            <a:r>
              <a:rPr lang="en-IN" dirty="0">
                <a:latin typeface="Segoe UI Light" panose="020B0502040204020203" pitchFamily="34" charset="0"/>
                <a:cs typeface="Segoe UI Light" panose="020B0502040204020203" pitchFamily="34" charset="0"/>
              </a:rPr>
              <a:t>Class-4 Employees </a:t>
            </a: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Hospital Employees </a:t>
            </a:r>
            <a:r>
              <a:rPr lang="en-IN" dirty="0">
                <a:latin typeface="Segoe UI Light" panose="020B0502040204020203" pitchFamily="34" charset="0"/>
                <a:cs typeface="Segoe UI Light" panose="020B0502040204020203" pitchFamily="34" charset="0"/>
              </a:rPr>
              <a:t>- Class-3 &amp; Class-4</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Schools and Colleges Employees </a:t>
            </a:r>
            <a:r>
              <a:rPr lang="en-IN" dirty="0">
                <a:latin typeface="Segoe UI Light" panose="020B0502040204020203" pitchFamily="34" charset="0"/>
                <a:cs typeface="Segoe UI Light" panose="020B0502040204020203" pitchFamily="34" charset="0"/>
              </a:rPr>
              <a:t>- Class-3 &amp; Class-4</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Industry Staff and Workers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Office Employees – Base Level</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BPO / Call Centre Employees – Base Level</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Informal Sector Owners (Shopkeepers, Garage, Vendors, Service Providers, &amp; their 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Defence Services – Base Category 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Railways </a:t>
            </a:r>
            <a:r>
              <a:rPr lang="en-IN" dirty="0">
                <a:latin typeface="Segoe UI Light" panose="020B0502040204020203" pitchFamily="34" charset="0"/>
                <a:cs typeface="Segoe UI Light" panose="020B0502040204020203" pitchFamily="34" charset="0"/>
              </a:rPr>
              <a:t>– Base Category </a:t>
            </a:r>
            <a:r>
              <a:rPr lang="en-IN" dirty="0" smtClean="0">
                <a:latin typeface="Segoe UI Light" panose="020B0502040204020203" pitchFamily="34" charset="0"/>
                <a:cs typeface="Segoe UI Light" panose="020B0502040204020203" pitchFamily="34" charset="0"/>
              </a:rPr>
              <a:t>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Transport Service Operator Employees – Truck, Taxi &amp; Rickshaw</a:t>
            </a:r>
          </a:p>
          <a:p>
            <a:endParaRPr lang="en-IN" dirty="0" smtClean="0">
              <a:latin typeface="Segoe UI Light" panose="020B0502040204020203" pitchFamily="34" charset="0"/>
              <a:cs typeface="Segoe UI Light" panose="020B0502040204020203" pitchFamily="34" charset="0"/>
            </a:endParaRPr>
          </a:p>
          <a:p>
            <a:endParaRPr lang="en-IN" dirty="0" smtClean="0">
              <a:latin typeface="Segoe UI Light" panose="020B0502040204020203" pitchFamily="34" charset="0"/>
              <a:cs typeface="Segoe UI Light" panose="020B0502040204020203" pitchFamily="34" charset="0"/>
            </a:endParaRPr>
          </a:p>
          <a:p>
            <a:r>
              <a:rPr lang="en-IN" b="1" dirty="0" smtClean="0">
                <a:latin typeface="Segoe UI Light" panose="020B0502040204020203" pitchFamily="34" charset="0"/>
                <a:cs typeface="Segoe UI Light" panose="020B0502040204020203" pitchFamily="34" charset="0"/>
              </a:rPr>
              <a:t>As DBS, we have touched many of the above segments in a smaller way so we know their characteristics well</a:t>
            </a:r>
            <a:endParaRPr lang="en-IN" b="1" dirty="0">
              <a:latin typeface="Segoe UI Light" panose="020B0502040204020203" pitchFamily="34" charset="0"/>
              <a:cs typeface="Segoe UI Light" panose="020B0502040204020203" pitchFamily="34" charset="0"/>
            </a:endParaRPr>
          </a:p>
        </p:txBody>
      </p:sp>
      <p:sp>
        <p:nvSpPr>
          <p:cNvPr id="6" name="Rectangle 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1672815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77" y="3350586"/>
            <a:ext cx="5015667" cy="430887"/>
          </a:xfrm>
          <a:prstGeom prst="rect">
            <a:avLst/>
          </a:prstGeom>
          <a:solidFill>
            <a:srgbClr val="08856B"/>
          </a:solidFill>
        </p:spPr>
        <p:txBody>
          <a:bodyPr wrap="square">
            <a:spAutoFit/>
          </a:bodyPr>
          <a:lstStyle/>
          <a:p>
            <a:pPr algn="ctr"/>
            <a:r>
              <a:rPr lang="en-IN" sz="2200" dirty="0" smtClean="0">
                <a:solidFill>
                  <a:schemeClr val="bg1"/>
                </a:solidFill>
                <a:latin typeface="Segoe UI Light" panose="020B0502040204020203" pitchFamily="34" charset="0"/>
                <a:cs typeface="Segoe UI Light" panose="020B0502040204020203" pitchFamily="34" charset="0"/>
              </a:rPr>
              <a:t>Affordable Housing Price Range*</a:t>
            </a:r>
            <a:endParaRPr lang="en-IN" sz="2200" dirty="0">
              <a:solidFill>
                <a:schemeClr val="bg1"/>
              </a:solidFill>
              <a:latin typeface="Segoe UI Light" panose="020B0502040204020203" pitchFamily="34" charset="0"/>
              <a:cs typeface="Segoe UI Light" panose="020B0502040204020203" pitchFamily="34" charset="0"/>
            </a:endParaRPr>
          </a:p>
        </p:txBody>
      </p:sp>
      <p:sp>
        <p:nvSpPr>
          <p:cNvPr id="3" name="Rectangle 2"/>
          <p:cNvSpPr/>
          <p:nvPr/>
        </p:nvSpPr>
        <p:spPr>
          <a:xfrm>
            <a:off x="136477" y="3781473"/>
            <a:ext cx="5015667" cy="2400657"/>
          </a:xfrm>
          <a:prstGeom prst="rect">
            <a:avLst/>
          </a:prstGeom>
        </p:spPr>
        <p:txBody>
          <a:bodyPr wrap="square">
            <a:spAutoFit/>
          </a:bodyPr>
          <a:lstStyle/>
          <a:p>
            <a:pPr marL="342900" indent="-342900">
              <a:lnSpc>
                <a:spcPct val="150000"/>
              </a:lnSpc>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Rs</a:t>
            </a:r>
            <a:r>
              <a:rPr lang="en-IN" sz="2000" dirty="0" smtClean="0">
                <a:latin typeface="Segoe UI Light" panose="020B0502040204020203" pitchFamily="34" charset="0"/>
                <a:cs typeface="Segoe UI Light" panose="020B0502040204020203" pitchFamily="34" charset="0"/>
              </a:rPr>
              <a:t>. 5 Lakhs </a:t>
            </a:r>
            <a:r>
              <a:rPr lang="en-IN" sz="2400" dirty="0" smtClean="0">
                <a:latin typeface="Segoe UI Light" panose="020B0502040204020203" pitchFamily="34" charset="0"/>
                <a:cs typeface="Segoe UI Light" panose="020B0502040204020203" pitchFamily="34" charset="0"/>
              </a:rPr>
              <a:t>to</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Rs</a:t>
            </a:r>
            <a:r>
              <a:rPr lang="en-IN" sz="2000" dirty="0" smtClean="0">
                <a:latin typeface="Segoe UI Light" panose="020B0502040204020203" pitchFamily="34" charset="0"/>
                <a:cs typeface="Segoe UI Light" panose="020B0502040204020203" pitchFamily="34" charset="0"/>
              </a:rPr>
              <a:t>. 10 Lakhs</a:t>
            </a:r>
          </a:p>
          <a:p>
            <a:pPr marL="342900" indent="-342900">
              <a:lnSpc>
                <a:spcPct val="150000"/>
              </a:lnSpc>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Rs</a:t>
            </a:r>
            <a:r>
              <a:rPr lang="en-IN" sz="2000" dirty="0" smtClean="0">
                <a:latin typeface="Segoe UI Light" panose="020B0502040204020203" pitchFamily="34" charset="0"/>
                <a:cs typeface="Segoe UI Light" panose="020B0502040204020203" pitchFamily="34" charset="0"/>
              </a:rPr>
              <a:t>. 10 Lakhs to 15 Lakhs</a:t>
            </a:r>
          </a:p>
          <a:p>
            <a:pPr marL="342900" indent="-342900">
              <a:lnSpc>
                <a:spcPct val="150000"/>
              </a:lnSpc>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Rs</a:t>
            </a:r>
            <a:r>
              <a:rPr lang="en-IN" sz="2000" dirty="0" smtClean="0">
                <a:latin typeface="Segoe UI Light" panose="020B0502040204020203" pitchFamily="34" charset="0"/>
                <a:cs typeface="Segoe UI Light" panose="020B0502040204020203" pitchFamily="34" charset="0"/>
              </a:rPr>
              <a:t>. 15 Lakhs to 20 Lakhs</a:t>
            </a:r>
          </a:p>
          <a:p>
            <a:pPr marL="342900" indent="-342900">
              <a:lnSpc>
                <a:spcPct val="150000"/>
              </a:lnSpc>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Rs</a:t>
            </a:r>
            <a:r>
              <a:rPr lang="en-IN" sz="2000" dirty="0" smtClean="0">
                <a:latin typeface="Segoe UI Light" panose="020B0502040204020203" pitchFamily="34" charset="0"/>
                <a:cs typeface="Segoe UI Light" panose="020B0502040204020203" pitchFamily="34" charset="0"/>
              </a:rPr>
              <a:t>. 20 Lakhs to 30 Lakhs</a:t>
            </a:r>
            <a:endParaRPr lang="en-IN" sz="2000" dirty="0">
              <a:latin typeface="Segoe UI Light" panose="020B0502040204020203" pitchFamily="34" charset="0"/>
              <a:cs typeface="Segoe UI Light" panose="020B0502040204020203" pitchFamily="34" charset="0"/>
            </a:endParaRPr>
          </a:p>
          <a:p>
            <a:pPr>
              <a:lnSpc>
                <a:spcPct val="150000"/>
              </a:lnSpc>
            </a:pPr>
            <a:r>
              <a:rPr lang="en-IN" sz="1400" i="1" dirty="0" smtClean="0">
                <a:solidFill>
                  <a:srgbClr val="C00000"/>
                </a:solidFill>
                <a:latin typeface="Segoe UI Light" panose="020B0502040204020203" pitchFamily="34" charset="0"/>
                <a:cs typeface="Segoe UI Light" panose="020B0502040204020203" pitchFamily="34" charset="0"/>
              </a:rPr>
              <a:t>* Depending on City &amp; / Location of the Project</a:t>
            </a:r>
            <a:endParaRPr lang="en-IN" sz="2000" i="1" dirty="0" smtClean="0">
              <a:solidFill>
                <a:srgbClr val="C00000"/>
              </a:solidFill>
              <a:latin typeface="Segoe UI Light" panose="020B0502040204020203" pitchFamily="34" charset="0"/>
              <a:cs typeface="Segoe UI Light" panose="020B0502040204020203" pitchFamily="34" charset="0"/>
            </a:endParaRPr>
          </a:p>
        </p:txBody>
      </p:sp>
      <p:sp>
        <p:nvSpPr>
          <p:cNvPr id="4" name="Rectangle 3"/>
          <p:cNvSpPr/>
          <p:nvPr/>
        </p:nvSpPr>
        <p:spPr>
          <a:xfrm>
            <a:off x="136477" y="1180734"/>
            <a:ext cx="5015667" cy="430887"/>
          </a:xfrm>
          <a:prstGeom prst="rect">
            <a:avLst/>
          </a:prstGeom>
          <a:solidFill>
            <a:srgbClr val="08856B"/>
          </a:solidFill>
        </p:spPr>
        <p:txBody>
          <a:bodyPr wrap="square">
            <a:spAutoFit/>
          </a:bodyPr>
          <a:lstStyle/>
          <a:p>
            <a:pPr algn="ctr"/>
            <a:r>
              <a:rPr lang="en-IN" sz="2200" dirty="0" smtClean="0">
                <a:solidFill>
                  <a:schemeClr val="bg1"/>
                </a:solidFill>
                <a:latin typeface="Segoe UI Light" panose="020B0502040204020203" pitchFamily="34" charset="0"/>
                <a:cs typeface="Segoe UI Light" panose="020B0502040204020203" pitchFamily="34" charset="0"/>
              </a:rPr>
              <a:t>Typical Affordable Housing Size Range</a:t>
            </a:r>
            <a:endParaRPr lang="en-IN" sz="2200" dirty="0">
              <a:solidFill>
                <a:schemeClr val="bg1"/>
              </a:solidFill>
              <a:latin typeface="Segoe UI Light" panose="020B0502040204020203" pitchFamily="34" charset="0"/>
              <a:cs typeface="Segoe UI Light" panose="020B0502040204020203" pitchFamily="34" charset="0"/>
            </a:endParaRPr>
          </a:p>
        </p:txBody>
      </p:sp>
      <p:sp>
        <p:nvSpPr>
          <p:cNvPr id="5" name="Rectangle 4"/>
          <p:cNvSpPr/>
          <p:nvPr/>
        </p:nvSpPr>
        <p:spPr>
          <a:xfrm>
            <a:off x="136478" y="1642399"/>
            <a:ext cx="4985698" cy="1420004"/>
          </a:xfrm>
          <a:prstGeom prst="rect">
            <a:avLst/>
          </a:prstGeom>
        </p:spPr>
        <p:txBody>
          <a:bodyPr wrap="square">
            <a:spAutoFit/>
          </a:bodyPr>
          <a:lstStyle/>
          <a:p>
            <a:pPr marL="342900" indent="-34290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1 Room-Kitchen Apartments (1RK)</a:t>
            </a:r>
          </a:p>
          <a:p>
            <a:pPr marL="342900" indent="-34290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2 Room-Kitchen Apartments (2RK)</a:t>
            </a:r>
          </a:p>
          <a:p>
            <a:pPr marL="342900" indent="-34290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3 Room-Kitchen Apartments (3RK)</a:t>
            </a:r>
            <a:endParaRPr lang="en-IN" sz="2000" dirty="0">
              <a:latin typeface="Segoe UI Light" panose="020B0502040204020203" pitchFamily="34" charset="0"/>
              <a:cs typeface="Segoe UI Light" panose="020B0502040204020203" pitchFamily="34" charset="0"/>
            </a:endParaRPr>
          </a:p>
        </p:txBody>
      </p:sp>
      <p:sp>
        <p:nvSpPr>
          <p:cNvPr id="6" name="TextBox 5"/>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Gruh Saathi Product &amp; Price Offering to Customers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7" name="Rectangle 6"/>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162078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86693" y="536182"/>
            <a:ext cx="5618613" cy="5303143"/>
            <a:chOff x="3286693" y="536182"/>
            <a:chExt cx="5618613" cy="5303143"/>
          </a:xfrm>
        </p:grpSpPr>
        <p:sp>
          <p:nvSpPr>
            <p:cNvPr id="18" name="Freeform 17"/>
            <p:cNvSpPr/>
            <p:nvPr/>
          </p:nvSpPr>
          <p:spPr>
            <a:xfrm>
              <a:off x="4464263" y="53618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35130" tIns="571107" rIns="435130" bIns="1223804"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19" name="Freeform 18"/>
            <p:cNvSpPr/>
            <p:nvPr/>
          </p:nvSpPr>
          <p:spPr>
            <a:xfrm>
              <a:off x="5641833" y="257585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txBody>
            <a:bodyPr spcFirstLastPara="0" vert="horz" wrap="square" lIns="998079" tIns="843064" rIns="307311" bIns="625499"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20" name="Freeform 19"/>
            <p:cNvSpPr/>
            <p:nvPr/>
          </p:nvSpPr>
          <p:spPr>
            <a:xfrm>
              <a:off x="3286693" y="257585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txBody>
            <a:bodyPr spcFirstLastPara="0" vert="horz" wrap="square" lIns="307310" tIns="843064" rIns="998080" bIns="625499" numCol="1" spcCol="1270" anchor="ctr" anchorCtr="0">
              <a:noAutofit/>
            </a:bodyPr>
            <a:lstStyle/>
            <a:p>
              <a:pPr lvl="0" algn="ctr" defTabSz="222250">
                <a:lnSpc>
                  <a:spcPct val="90000"/>
                </a:lnSpc>
                <a:spcBef>
                  <a:spcPct val="0"/>
                </a:spcBef>
                <a:spcAft>
                  <a:spcPct val="35000"/>
                </a:spcAft>
              </a:pPr>
              <a:endParaRPr lang="en-US" sz="500" kern="1200" dirty="0"/>
            </a:p>
          </p:txBody>
        </p:sp>
      </p:grpSp>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Our Primary Business Model</a:t>
            </a:r>
          </a:p>
        </p:txBody>
      </p:sp>
      <p:pic>
        <p:nvPicPr>
          <p:cNvPr id="39" name="Picture 6" descr="Image result for curved arrows pn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260869" flipH="1">
            <a:off x="4568698" y="5811973"/>
            <a:ext cx="2700083" cy="9290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curved arrows pn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7732846" flipH="1">
            <a:off x="2467370" y="1424930"/>
            <a:ext cx="2508036" cy="10855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curved arrows png"/>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105950" flipH="1">
            <a:off x="7250307" y="1560376"/>
            <a:ext cx="2556551" cy="1106527"/>
          </a:xfrm>
          <a:prstGeom prst="rect">
            <a:avLst/>
          </a:prstGeom>
          <a:extLst>
            <a:ext uri="{909E8E84-426E-40DD-AFC4-6F175D3DCCD1}">
              <a14:hiddenFill xmlns:a14="http://schemas.microsoft.com/office/drawing/2010/main">
                <a:solidFill>
                  <a:srgbClr val="FFFFFF"/>
                </a:solidFill>
              </a14:hiddenFill>
            </a:ext>
          </a:extLst>
        </p:spPr>
      </p:pic>
      <p:sp>
        <p:nvSpPr>
          <p:cNvPr id="54" name="Rectangle 53"/>
          <p:cNvSpPr/>
          <p:nvPr/>
        </p:nvSpPr>
        <p:spPr>
          <a:xfrm>
            <a:off x="7596716" y="4195496"/>
            <a:ext cx="1447937" cy="600164"/>
          </a:xfrm>
          <a:prstGeom prst="rect">
            <a:avLst/>
          </a:prstGeom>
        </p:spPr>
        <p:txBody>
          <a:bodyPr wrap="square">
            <a:spAutoFit/>
          </a:bodyPr>
          <a:lstStyle/>
          <a:p>
            <a:pPr marL="95250" indent="-95250">
              <a:buFont typeface="Wingdings" panose="05000000000000000000" pitchFamily="2" charset="2"/>
              <a:buChar char="§"/>
            </a:pPr>
            <a:r>
              <a:rPr lang="en-IN" sz="1100" dirty="0" err="1">
                <a:latin typeface="Segoe UI Semilight" panose="020B0402040204020203" pitchFamily="34" charset="0"/>
                <a:cs typeface="Segoe UI Semilight" panose="020B0402040204020203" pitchFamily="34" charset="0"/>
              </a:rPr>
              <a:t>Gruh</a:t>
            </a:r>
            <a:r>
              <a:rPr lang="en-IN" sz="1100" dirty="0">
                <a:latin typeface="Segoe UI Semilight" panose="020B0402040204020203" pitchFamily="34" charset="0"/>
                <a:cs typeface="Segoe UI Semilight" panose="020B0402040204020203" pitchFamily="34" charset="0"/>
              </a:rPr>
              <a:t> </a:t>
            </a:r>
            <a:r>
              <a:rPr lang="en-IN" sz="1100" dirty="0" err="1" smtClean="0">
                <a:latin typeface="Segoe UI Semilight" panose="020B0402040204020203" pitchFamily="34" charset="0"/>
                <a:cs typeface="Segoe UI Semilight" panose="020B0402040204020203" pitchFamily="34" charset="0"/>
              </a:rPr>
              <a:t>Saathis</a:t>
            </a:r>
            <a:endParaRPr lang="en-IN" sz="1100" dirty="0">
              <a:latin typeface="Segoe UI Semilight" panose="020B0402040204020203" pitchFamily="34" charset="0"/>
              <a:cs typeface="Segoe UI Semilight" panose="020B0402040204020203" pitchFamily="34" charset="0"/>
            </a:endParaRPr>
          </a:p>
          <a:p>
            <a:pPr marL="95250" indent="-95250">
              <a:buFont typeface="Wingdings" panose="05000000000000000000" pitchFamily="2" charset="2"/>
              <a:buChar char="§"/>
            </a:pPr>
            <a:r>
              <a:rPr lang="en-IN" sz="1100" dirty="0" smtClean="0">
                <a:latin typeface="Segoe UI Semilight" panose="020B0402040204020203" pitchFamily="34" charset="0"/>
                <a:cs typeface="Segoe UI Semilight" panose="020B0402040204020203" pitchFamily="34" charset="0"/>
              </a:rPr>
              <a:t>NGOs &amp; MFIs</a:t>
            </a:r>
          </a:p>
          <a:p>
            <a:pPr marL="95250" indent="-95250">
              <a:buFont typeface="Wingdings" panose="05000000000000000000" pitchFamily="2" charset="2"/>
              <a:buChar char="§"/>
            </a:pPr>
            <a:r>
              <a:rPr lang="en-IN" sz="1100" dirty="0">
                <a:latin typeface="Segoe UI Semilight" panose="020B0402040204020203" pitchFamily="34" charset="0"/>
                <a:cs typeface="Segoe UI Semilight" panose="020B0402040204020203" pitchFamily="34" charset="0"/>
              </a:rPr>
              <a:t>Channel </a:t>
            </a:r>
            <a:r>
              <a:rPr lang="en-IN" sz="1100" dirty="0" smtClean="0">
                <a:latin typeface="Segoe UI Semilight" panose="020B0402040204020203" pitchFamily="34" charset="0"/>
                <a:cs typeface="Segoe UI Semilight" panose="020B0402040204020203" pitchFamily="34" charset="0"/>
              </a:rPr>
              <a:t>Partners</a:t>
            </a:r>
            <a:endParaRPr lang="en-IN" sz="1100" dirty="0">
              <a:latin typeface="Segoe UI Semilight" panose="020B0402040204020203" pitchFamily="34" charset="0"/>
              <a:cs typeface="Segoe UI Semilight" panose="020B0402040204020203" pitchFamily="34" charset="0"/>
            </a:endParaRPr>
          </a:p>
        </p:txBody>
      </p:sp>
      <p:sp>
        <p:nvSpPr>
          <p:cNvPr id="14" name="Rectangle 13"/>
          <p:cNvSpPr/>
          <p:nvPr/>
        </p:nvSpPr>
        <p:spPr>
          <a:xfrm>
            <a:off x="4636025" y="2727749"/>
            <a:ext cx="1302204"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Homes, </a:t>
            </a:r>
          </a:p>
          <a:p>
            <a:pPr algn="ctr"/>
            <a:r>
              <a:rPr lang="en-IN" sz="1100" b="1" dirty="0" smtClean="0">
                <a:latin typeface="Segoe UI Light" panose="020B0502040204020203" pitchFamily="34" charset="0"/>
                <a:cs typeface="Segoe UI Light" panose="020B0502040204020203" pitchFamily="34" charset="0"/>
              </a:rPr>
              <a:t>Home Loans &amp; Transparency</a:t>
            </a:r>
            <a:endParaRPr lang="en-IN" sz="1100" b="1" dirty="0"/>
          </a:p>
        </p:txBody>
      </p:sp>
      <p:sp>
        <p:nvSpPr>
          <p:cNvPr id="24" name="Rectangle 23"/>
          <p:cNvSpPr/>
          <p:nvPr/>
        </p:nvSpPr>
        <p:spPr>
          <a:xfrm>
            <a:off x="6393080" y="2663149"/>
            <a:ext cx="1214191"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Outreach,  Aggregation </a:t>
            </a:r>
          </a:p>
          <a:p>
            <a:pPr algn="ctr"/>
            <a:r>
              <a:rPr lang="en-IN" sz="1100" b="1" dirty="0" smtClean="0">
                <a:latin typeface="Segoe UI Light" panose="020B0502040204020203" pitchFamily="34" charset="0"/>
                <a:cs typeface="Segoe UI Light" panose="020B0502040204020203" pitchFamily="34" charset="0"/>
              </a:rPr>
              <a:t>&amp; Advocacy</a:t>
            </a:r>
            <a:endParaRPr lang="en-IN" sz="1100" b="1" dirty="0"/>
          </a:p>
        </p:txBody>
      </p:sp>
      <p:sp>
        <p:nvSpPr>
          <p:cNvPr id="25" name="Rectangle 24"/>
          <p:cNvSpPr/>
          <p:nvPr/>
        </p:nvSpPr>
        <p:spPr>
          <a:xfrm>
            <a:off x="5494718" y="4177514"/>
            <a:ext cx="1214191"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Customers </a:t>
            </a:r>
          </a:p>
          <a:p>
            <a:pPr algn="ctr"/>
            <a:r>
              <a:rPr lang="en-IN" sz="1100" b="1" dirty="0" smtClean="0">
                <a:latin typeface="Segoe UI Light" panose="020B0502040204020203" pitchFamily="34" charset="0"/>
                <a:cs typeface="Segoe UI Light" panose="020B0502040204020203" pitchFamily="34" charset="0"/>
              </a:rPr>
              <a:t>Needs &amp; Expectations</a:t>
            </a:r>
            <a:endParaRPr lang="en-IN" sz="1100" b="1" dirty="0"/>
          </a:p>
        </p:txBody>
      </p:sp>
      <p:sp>
        <p:nvSpPr>
          <p:cNvPr id="22" name="Oval 21"/>
          <p:cNvSpPr/>
          <p:nvPr/>
        </p:nvSpPr>
        <p:spPr>
          <a:xfrm>
            <a:off x="5418120" y="1756794"/>
            <a:ext cx="1296000" cy="1296000"/>
          </a:xfrm>
          <a:prstGeom prst="ellipse">
            <a:avLst/>
          </a:prstGeom>
          <a:solidFill>
            <a:srgbClr val="C00000"/>
          </a:solidFill>
          <a:ln>
            <a:solidFill>
              <a:schemeClr val="tx1"/>
            </a:solidFill>
          </a:ln>
        </p:spPr>
        <p:txBody>
          <a:bodyPr wrap="square" lIns="0" tIns="0" rIns="0" bIns="0" anchor="ctr">
            <a:spAutoFit/>
          </a:bodyPr>
          <a:lstStyle/>
          <a:p>
            <a:pPr algn="ctr"/>
            <a:r>
              <a:rPr lang="en-IN" sz="1100" dirty="0" smtClean="0">
                <a:solidFill>
                  <a:schemeClr val="bg1"/>
                </a:solidFill>
                <a:latin typeface="Segoe UI Light" panose="020B0502040204020203" pitchFamily="34" charset="0"/>
                <a:cs typeface="Segoe UI Light" panose="020B0502040204020203" pitchFamily="34" charset="0"/>
              </a:rPr>
              <a:t>Range, </a:t>
            </a:r>
          </a:p>
          <a:p>
            <a:pPr algn="ctr"/>
            <a:r>
              <a:rPr lang="en-IN" sz="1100" dirty="0" smtClean="0">
                <a:solidFill>
                  <a:schemeClr val="bg1"/>
                </a:solidFill>
                <a:latin typeface="Segoe UI Light" panose="020B0502040204020203" pitchFamily="34" charset="0"/>
                <a:cs typeface="Segoe UI Light" panose="020B0502040204020203" pitchFamily="34" charset="0"/>
              </a:rPr>
              <a:t>Right Price, Transparency, Home Loan, Margin Money</a:t>
            </a:r>
            <a:endParaRPr lang="en-IN" sz="1100" dirty="0">
              <a:solidFill>
                <a:schemeClr val="bg1"/>
              </a:solidFill>
              <a:latin typeface="Segoe UI Light" panose="020B0502040204020203" pitchFamily="34" charset="0"/>
              <a:cs typeface="Segoe UI Light" panose="020B0502040204020203" pitchFamily="34" charset="0"/>
            </a:endParaRPr>
          </a:p>
        </p:txBody>
      </p:sp>
      <p:sp>
        <p:nvSpPr>
          <p:cNvPr id="36" name="Oval 35"/>
          <p:cNvSpPr/>
          <p:nvPr/>
        </p:nvSpPr>
        <p:spPr>
          <a:xfrm>
            <a:off x="6388008" y="3374688"/>
            <a:ext cx="1296000" cy="1296000"/>
          </a:xfrm>
          <a:prstGeom prst="ellipse">
            <a:avLst/>
          </a:prstGeom>
          <a:solidFill>
            <a:srgbClr val="C00000"/>
          </a:solidFill>
          <a:ln>
            <a:solidFill>
              <a:schemeClr val="tx1"/>
            </a:solidFill>
          </a:ln>
        </p:spPr>
        <p:txBody>
          <a:bodyPr wrap="square" lIns="0" tIns="0" rIns="0" bIns="0" anchor="ctr">
            <a:spAutoFit/>
          </a:bodyPr>
          <a:lstStyle/>
          <a:p>
            <a:pPr algn="ctr"/>
            <a:r>
              <a:rPr lang="en-IN" sz="1100" dirty="0" smtClean="0">
                <a:solidFill>
                  <a:schemeClr val="bg1"/>
                </a:solidFill>
                <a:latin typeface="Segoe UI Light" panose="020B0502040204020203" pitchFamily="34" charset="0"/>
                <a:cs typeface="Segoe UI Light" panose="020B0502040204020203" pitchFamily="34" charset="0"/>
              </a:rPr>
              <a:t>Training, Publicity, Sales</a:t>
            </a:r>
          </a:p>
          <a:p>
            <a:pPr algn="ctr"/>
            <a:r>
              <a:rPr lang="en-IN" sz="1100" dirty="0" smtClean="0">
                <a:solidFill>
                  <a:schemeClr val="bg1"/>
                </a:solidFill>
                <a:latin typeface="Segoe UI Light" panose="020B0502040204020203" pitchFamily="34" charset="0"/>
                <a:cs typeface="Segoe UI Light" panose="020B0502040204020203" pitchFamily="34" charset="0"/>
              </a:rPr>
              <a:t>Support, Revenue Generation</a:t>
            </a:r>
            <a:endParaRPr lang="en-IN" sz="1100" dirty="0">
              <a:solidFill>
                <a:schemeClr val="bg1"/>
              </a:solidFill>
            </a:endParaRPr>
          </a:p>
        </p:txBody>
      </p:sp>
      <p:sp>
        <p:nvSpPr>
          <p:cNvPr id="37" name="Oval 36"/>
          <p:cNvSpPr/>
          <p:nvPr/>
        </p:nvSpPr>
        <p:spPr>
          <a:xfrm>
            <a:off x="4531391" y="3380473"/>
            <a:ext cx="1296000" cy="1296000"/>
          </a:xfrm>
          <a:prstGeom prst="ellipse">
            <a:avLst/>
          </a:prstGeom>
          <a:solidFill>
            <a:srgbClr val="C00000"/>
          </a:solidFill>
          <a:ln>
            <a:solidFill>
              <a:schemeClr val="tx1"/>
            </a:solidFill>
          </a:ln>
        </p:spPr>
        <p:txBody>
          <a:bodyPr wrap="square" lIns="0" tIns="0" rIns="0" bIns="0" anchor="ctr">
            <a:spAutoFit/>
          </a:bodyPr>
          <a:lstStyle/>
          <a:p>
            <a:pPr algn="ctr"/>
            <a:r>
              <a:rPr lang="en-IN" sz="1100" dirty="0" smtClean="0">
                <a:solidFill>
                  <a:schemeClr val="bg1"/>
                </a:solidFill>
                <a:latin typeface="Segoe UI Light" panose="020B0502040204020203" pitchFamily="34" charset="0"/>
                <a:cs typeface="Segoe UI Light" panose="020B0502040204020203" pitchFamily="34" charset="0"/>
              </a:rPr>
              <a:t>Volume, Marketing &amp; Sales, </a:t>
            </a:r>
            <a:endParaRPr lang="en-IN" sz="1100" dirty="0">
              <a:solidFill>
                <a:schemeClr val="bg1"/>
              </a:solidFill>
              <a:latin typeface="Segoe UI Light" panose="020B0502040204020203" pitchFamily="34" charset="0"/>
              <a:cs typeface="Segoe UI Light" panose="020B0502040204020203" pitchFamily="34" charset="0"/>
            </a:endParaRPr>
          </a:p>
          <a:p>
            <a:pPr algn="ctr"/>
            <a:r>
              <a:rPr lang="en-IN" sz="1100" dirty="0" smtClean="0">
                <a:solidFill>
                  <a:schemeClr val="bg1"/>
                </a:solidFill>
                <a:latin typeface="Segoe UI Light" panose="020B0502040204020203" pitchFamily="34" charset="0"/>
                <a:cs typeface="Segoe UI Light" panose="020B0502040204020203" pitchFamily="34" charset="0"/>
              </a:rPr>
              <a:t>Co-Branding, Standardization</a:t>
            </a:r>
            <a:endParaRPr lang="en-IN" sz="1100" dirty="0">
              <a:solidFill>
                <a:schemeClr val="bg1"/>
              </a:solidFill>
              <a:latin typeface="Segoe UI Light" panose="020B0502040204020203" pitchFamily="34" charset="0"/>
              <a:cs typeface="Segoe UI Light" panose="020B0502040204020203" pitchFamily="34" charset="0"/>
            </a:endParaRPr>
          </a:p>
        </p:txBody>
      </p:sp>
      <p:sp>
        <p:nvSpPr>
          <p:cNvPr id="42" name="Rectangle 41"/>
          <p:cNvSpPr/>
          <p:nvPr/>
        </p:nvSpPr>
        <p:spPr>
          <a:xfrm>
            <a:off x="8779059" y="1433469"/>
            <a:ext cx="1214191" cy="373097"/>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Post Sales </a:t>
            </a:r>
          </a:p>
          <a:p>
            <a:pPr algn="ctr"/>
            <a:r>
              <a:rPr lang="en-IN" sz="1100" dirty="0" smtClean="0">
                <a:latin typeface="Segoe UI Light" panose="020B0502040204020203" pitchFamily="34" charset="0"/>
                <a:cs typeface="Segoe UI Light" panose="020B0502040204020203" pitchFamily="34" charset="0"/>
              </a:rPr>
              <a:t>Services</a:t>
            </a:r>
            <a:endParaRPr lang="en-IN" sz="1100" dirty="0"/>
          </a:p>
        </p:txBody>
      </p:sp>
      <p:sp>
        <p:nvSpPr>
          <p:cNvPr id="43" name="Rectangle 42"/>
          <p:cNvSpPr/>
          <p:nvPr/>
        </p:nvSpPr>
        <p:spPr>
          <a:xfrm>
            <a:off x="3232978" y="1992394"/>
            <a:ext cx="1298413" cy="600164"/>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Range, Quality Assurance </a:t>
            </a:r>
          </a:p>
          <a:p>
            <a:pPr algn="ctr"/>
            <a:r>
              <a:rPr lang="en-IN" sz="1100" dirty="0" smtClean="0">
                <a:latin typeface="Segoe UI Light" panose="020B0502040204020203" pitchFamily="34" charset="0"/>
                <a:cs typeface="Segoe UI Light" panose="020B0502040204020203" pitchFamily="34" charset="0"/>
              </a:rPr>
              <a:t>&amp; Timely Delivery</a:t>
            </a:r>
            <a:endParaRPr lang="en-IN" sz="1100" dirty="0"/>
          </a:p>
        </p:txBody>
      </p:sp>
      <p:sp>
        <p:nvSpPr>
          <p:cNvPr id="5" name="Rectangle 4"/>
          <p:cNvSpPr/>
          <p:nvPr/>
        </p:nvSpPr>
        <p:spPr>
          <a:xfrm>
            <a:off x="4531391" y="1160235"/>
            <a:ext cx="3134696" cy="646331"/>
          </a:xfrm>
          <a:prstGeom prst="rect">
            <a:avLst/>
          </a:prstGeom>
        </p:spPr>
        <p:txBody>
          <a:bodyPr wrap="square">
            <a:spAutoFit/>
          </a:bodyPr>
          <a:lstStyle/>
          <a:p>
            <a:pPr lvl="0" algn="ctr">
              <a:lnSpc>
                <a:spcPct val="100000"/>
              </a:lnSpc>
              <a:spcBef>
                <a:spcPts val="0"/>
              </a:spcBef>
              <a:spcAft>
                <a:spcPts val="0"/>
              </a:spcAft>
            </a:pPr>
            <a:r>
              <a:rPr lang="en-IN" b="1" dirty="0">
                <a:solidFill>
                  <a:srgbClr val="C00000"/>
                </a:solidFill>
                <a:latin typeface="Segoe UI Light" panose="020B0502040204020203" pitchFamily="34" charset="0"/>
                <a:cs typeface="Segoe UI Light" panose="020B0502040204020203" pitchFamily="34" charset="0"/>
              </a:rPr>
              <a:t>Affordable </a:t>
            </a:r>
            <a:r>
              <a:rPr lang="en-IN" b="1" dirty="0" smtClean="0">
                <a:solidFill>
                  <a:srgbClr val="C00000"/>
                </a:solidFill>
                <a:latin typeface="Segoe UI Light" panose="020B0502040204020203" pitchFamily="34" charset="0"/>
                <a:cs typeface="Segoe UI Light" panose="020B0502040204020203" pitchFamily="34" charset="0"/>
              </a:rPr>
              <a:t>Housing </a:t>
            </a:r>
          </a:p>
          <a:p>
            <a:pPr lvl="0" algn="ctr">
              <a:lnSpc>
                <a:spcPct val="100000"/>
              </a:lnSpc>
              <a:spcBef>
                <a:spcPts val="0"/>
              </a:spcBef>
              <a:spcAft>
                <a:spcPts val="0"/>
              </a:spcAft>
            </a:pPr>
            <a:r>
              <a:rPr lang="en-IN" b="1" dirty="0" smtClean="0">
                <a:solidFill>
                  <a:srgbClr val="C00000"/>
                </a:solidFill>
                <a:latin typeface="Segoe UI Light" panose="020B0502040204020203" pitchFamily="34" charset="0"/>
                <a:cs typeface="Segoe UI Light" panose="020B0502040204020203" pitchFamily="34" charset="0"/>
              </a:rPr>
              <a:t>Customers &amp; End-Users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6" name="Rectangle 5"/>
          <p:cNvSpPr/>
          <p:nvPr/>
        </p:nvSpPr>
        <p:spPr>
          <a:xfrm>
            <a:off x="3578534" y="4646852"/>
            <a:ext cx="2134460" cy="923330"/>
          </a:xfrm>
          <a:prstGeom prst="rect">
            <a:avLst/>
          </a:prstGeom>
        </p:spPr>
        <p:txBody>
          <a:bodyPr wrap="square">
            <a:spAutoFit/>
          </a:bodyPr>
          <a:lstStyle/>
          <a:p>
            <a:pPr lvl="0" algn="ctr">
              <a:lnSpc>
                <a:spcPct val="100000"/>
              </a:lnSpc>
              <a:spcBef>
                <a:spcPts val="0"/>
              </a:spcBef>
              <a:spcAft>
                <a:spcPts val="0"/>
              </a:spcAft>
            </a:pPr>
            <a:r>
              <a:rPr lang="en-IN" b="1" dirty="0">
                <a:solidFill>
                  <a:srgbClr val="C00000"/>
                </a:solidFill>
                <a:latin typeface="Segoe UI Light" panose="020B0502040204020203" pitchFamily="34" charset="0"/>
                <a:cs typeface="Segoe UI Light" panose="020B0502040204020203" pitchFamily="34" charset="0"/>
              </a:rPr>
              <a:t>Small &amp; Medium Affordable Housing Developers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8" name="Rectangle 7"/>
          <p:cNvSpPr/>
          <p:nvPr/>
        </p:nvSpPr>
        <p:spPr>
          <a:xfrm>
            <a:off x="6476447" y="4752133"/>
            <a:ext cx="2052135" cy="646331"/>
          </a:xfrm>
          <a:prstGeom prst="rect">
            <a:avLst/>
          </a:prstGeom>
        </p:spPr>
        <p:txBody>
          <a:bodyPr wrap="square">
            <a:spAutoFit/>
          </a:bodyPr>
          <a:lstStyle/>
          <a:p>
            <a:pPr algn="ctr"/>
            <a:r>
              <a:rPr lang="en-IN" b="1" dirty="0">
                <a:solidFill>
                  <a:srgbClr val="C00000"/>
                </a:solidFill>
                <a:latin typeface="Segoe UI Light" panose="020B0502040204020203" pitchFamily="34" charset="0"/>
                <a:cs typeface="Segoe UI Light" panose="020B0502040204020203" pitchFamily="34" charset="0"/>
              </a:rPr>
              <a:t>GRUH </a:t>
            </a:r>
            <a:r>
              <a:rPr lang="en-IN" b="1" dirty="0" smtClean="0">
                <a:solidFill>
                  <a:srgbClr val="C00000"/>
                </a:solidFill>
                <a:latin typeface="Segoe UI Light" panose="020B0502040204020203" pitchFamily="34" charset="0"/>
                <a:cs typeface="Segoe UI Light" panose="020B0502040204020203" pitchFamily="34" charset="0"/>
              </a:rPr>
              <a:t>SAATHIs, </a:t>
            </a:r>
            <a:endParaRPr lang="en-US" b="1" dirty="0">
              <a:solidFill>
                <a:srgbClr val="C00000"/>
              </a:solidFill>
              <a:latin typeface="Segoe UI Light" panose="020B0502040204020203" pitchFamily="34" charset="0"/>
              <a:cs typeface="Segoe UI Light" panose="020B0502040204020203" pitchFamily="34" charset="0"/>
            </a:endParaRPr>
          </a:p>
          <a:p>
            <a:pPr lvl="0" algn="ctr">
              <a:lnSpc>
                <a:spcPct val="100000"/>
              </a:lnSpc>
              <a:spcBef>
                <a:spcPts val="0"/>
              </a:spcBef>
              <a:spcAft>
                <a:spcPts val="0"/>
              </a:spcAft>
            </a:pPr>
            <a:r>
              <a:rPr lang="en-US" b="1" dirty="0" smtClean="0">
                <a:solidFill>
                  <a:srgbClr val="C00000"/>
                </a:solidFill>
                <a:latin typeface="Segoe UI Light" panose="020B0502040204020203" pitchFamily="34" charset="0"/>
                <a:cs typeface="Segoe UI Light" panose="020B0502040204020203" pitchFamily="34" charset="0"/>
              </a:rPr>
              <a:t>NGOs &amp; MFIs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40" name="Rectangle 39"/>
          <p:cNvSpPr/>
          <p:nvPr/>
        </p:nvSpPr>
        <p:spPr>
          <a:xfrm>
            <a:off x="7684247" y="1841721"/>
            <a:ext cx="1039763" cy="769441"/>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Latent </a:t>
            </a:r>
          </a:p>
          <a:p>
            <a:pPr algn="ctr"/>
            <a:r>
              <a:rPr lang="en-IN" sz="1100" dirty="0" smtClean="0">
                <a:latin typeface="Segoe UI Light" panose="020B0502040204020203" pitchFamily="34" charset="0"/>
                <a:cs typeface="Segoe UI Light" panose="020B0502040204020203" pitchFamily="34" charset="0"/>
              </a:rPr>
              <a:t>Demand, </a:t>
            </a:r>
          </a:p>
          <a:p>
            <a:pPr algn="ctr"/>
            <a:r>
              <a:rPr lang="en-IN" sz="1100" dirty="0" smtClean="0">
                <a:latin typeface="Segoe UI Light" panose="020B0502040204020203" pitchFamily="34" charset="0"/>
                <a:cs typeface="Segoe UI Light" panose="020B0502040204020203" pitchFamily="34" charset="0"/>
              </a:rPr>
              <a:t>Needs &amp; </a:t>
            </a:r>
          </a:p>
          <a:p>
            <a:pPr algn="ctr"/>
            <a:r>
              <a:rPr lang="en-IN" sz="1100" dirty="0" smtClean="0">
                <a:latin typeface="Segoe UI Light" panose="020B0502040204020203" pitchFamily="34" charset="0"/>
                <a:cs typeface="Segoe UI Light" panose="020B0502040204020203" pitchFamily="34" charset="0"/>
              </a:rPr>
              <a:t>Expectations</a:t>
            </a:r>
            <a:endParaRPr lang="en-IN" sz="1100" dirty="0"/>
          </a:p>
        </p:txBody>
      </p:sp>
      <p:sp>
        <p:nvSpPr>
          <p:cNvPr id="64" name="Isosceles Triangle 63"/>
          <p:cNvSpPr/>
          <p:nvPr/>
        </p:nvSpPr>
        <p:spPr>
          <a:xfrm>
            <a:off x="5525282" y="2816375"/>
            <a:ext cx="1123249" cy="105979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
        <p:nvSpPr>
          <p:cNvPr id="59" name="Rectangle 58"/>
          <p:cNvSpPr/>
          <p:nvPr/>
        </p:nvSpPr>
        <p:spPr>
          <a:xfrm>
            <a:off x="5401286" y="5693257"/>
            <a:ext cx="1214191" cy="600164"/>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Potential Customer Volume</a:t>
            </a:r>
            <a:endParaRPr lang="en-IN" sz="1100" dirty="0"/>
          </a:p>
        </p:txBody>
      </p:sp>
      <p:sp>
        <p:nvSpPr>
          <p:cNvPr id="11" name="Rectangle 10"/>
          <p:cNvSpPr/>
          <p:nvPr/>
        </p:nvSpPr>
        <p:spPr>
          <a:xfrm>
            <a:off x="5772078" y="3212646"/>
            <a:ext cx="702436" cy="584775"/>
          </a:xfrm>
          <a:prstGeom prst="rect">
            <a:avLst/>
          </a:prstGeom>
        </p:spPr>
        <p:txBody>
          <a:bodyPr wrap="none">
            <a:spAutoFit/>
          </a:bodyPr>
          <a:lstStyle/>
          <a:p>
            <a:pPr lvl="0" algn="ctr"/>
            <a:r>
              <a:rPr lang="en-IN" sz="1600" dirty="0" err="1" smtClean="0">
                <a:solidFill>
                  <a:schemeClr val="bg1"/>
                </a:solidFill>
                <a:latin typeface="Segoe UI Light" panose="020B0502040204020203" pitchFamily="34" charset="0"/>
                <a:cs typeface="Segoe UI Light" panose="020B0502040204020203" pitchFamily="34" charset="0"/>
              </a:rPr>
              <a:t>Gruh</a:t>
            </a:r>
            <a:r>
              <a:rPr lang="en-IN" sz="1600" dirty="0" smtClean="0">
                <a:solidFill>
                  <a:schemeClr val="bg1"/>
                </a:solidFill>
                <a:latin typeface="Segoe UI Light" panose="020B0502040204020203" pitchFamily="34" charset="0"/>
                <a:cs typeface="Segoe UI Light" panose="020B0502040204020203" pitchFamily="34" charset="0"/>
              </a:rPr>
              <a:t> </a:t>
            </a:r>
          </a:p>
          <a:p>
            <a:pPr lvl="0" algn="ctr"/>
            <a:r>
              <a:rPr lang="en-IN" sz="1600" dirty="0" err="1" smtClean="0">
                <a:solidFill>
                  <a:schemeClr val="bg1"/>
                </a:solidFill>
                <a:latin typeface="Segoe UI Light" panose="020B0502040204020203" pitchFamily="34" charset="0"/>
                <a:cs typeface="Segoe UI Light" panose="020B0502040204020203" pitchFamily="34" charset="0"/>
              </a:rPr>
              <a:t>Saathi</a:t>
            </a:r>
            <a:endParaRPr lang="en-US" sz="2800" dirty="0">
              <a:solidFill>
                <a:schemeClr val="bg1"/>
              </a:solidFill>
            </a:endParaRPr>
          </a:p>
        </p:txBody>
      </p:sp>
      <p:sp>
        <p:nvSpPr>
          <p:cNvPr id="66" name="Rectangle 6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7" name="Picture 66"/>
          <p:cNvPicPr>
            <a:picLocks noChangeAspect="1"/>
          </p:cNvPicPr>
          <p:nvPr/>
        </p:nvPicPr>
        <p:blipFill rotWithShape="1">
          <a:blip r:embed="rId8"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1393365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Gruh Saathi Assurance to its Customers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8" name="Rectangle 7"/>
          <p:cNvSpPr/>
          <p:nvPr/>
        </p:nvSpPr>
        <p:spPr>
          <a:xfrm>
            <a:off x="0" y="461665"/>
            <a:ext cx="11218461" cy="6370975"/>
          </a:xfrm>
          <a:prstGeom prst="rect">
            <a:avLst/>
          </a:prstGeom>
        </p:spPr>
        <p:txBody>
          <a:bodyPr wrap="square">
            <a:spAutoFit/>
          </a:bodyPr>
          <a:lstStyle/>
          <a:p>
            <a:pPr>
              <a:lnSpc>
                <a:spcPct val="170000"/>
              </a:lnSpc>
            </a:pPr>
            <a:r>
              <a:rPr lang="en-IN" sz="2400" dirty="0" smtClean="0">
                <a:latin typeface="Segoe UI Light" panose="020B0502040204020203" pitchFamily="34" charset="0"/>
                <a:cs typeface="Segoe UI Light" panose="020B0502040204020203" pitchFamily="34" charset="0"/>
              </a:rPr>
              <a:t>Gruh Saathi provides </a:t>
            </a:r>
            <a:r>
              <a:rPr lang="en-IN" sz="2400" b="1" u="sng" dirty="0" smtClean="0">
                <a:solidFill>
                  <a:srgbClr val="C00000"/>
                </a:solidFill>
                <a:latin typeface="Segoe UI Light" panose="020B0502040204020203" pitchFamily="34" charset="0"/>
                <a:cs typeface="Segoe UI Light" panose="020B0502040204020203" pitchFamily="34" charset="0"/>
              </a:rPr>
              <a:t>Confidence to Customers</a:t>
            </a:r>
            <a:r>
              <a:rPr lang="en-IN" sz="2400" b="1" dirty="0" smtClean="0">
                <a:solidFill>
                  <a:srgbClr val="C00000"/>
                </a:solidFill>
                <a:latin typeface="Segoe UI Light" panose="020B0502040204020203" pitchFamily="34" charset="0"/>
                <a:cs typeface="Segoe UI Light" panose="020B0502040204020203" pitchFamily="34" charset="0"/>
              </a:rPr>
              <a:t> </a:t>
            </a:r>
            <a:r>
              <a:rPr lang="en-IN" sz="2400" dirty="0" smtClean="0">
                <a:latin typeface="Segoe UI Light" panose="020B0502040204020203" pitchFamily="34" charset="0"/>
                <a:cs typeface="Segoe UI Light" panose="020B0502040204020203" pitchFamily="34" charset="0"/>
              </a:rPr>
              <a:t>by Assuring that:</a:t>
            </a:r>
            <a:endParaRPr lang="en-IN" sz="2400" b="1" dirty="0" smtClean="0">
              <a:latin typeface="Segoe UI Light" panose="020B0502040204020203" pitchFamily="34" charset="0"/>
              <a:cs typeface="Segoe UI Light" panose="020B0502040204020203" pitchFamily="34" charset="0"/>
            </a:endParaRP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Housing Finance </a:t>
            </a:r>
            <a:r>
              <a:rPr lang="en-IN" sz="2400" dirty="0" smtClean="0">
                <a:latin typeface="Segoe UI Light" panose="020B0502040204020203" pitchFamily="34" charset="0"/>
                <a:cs typeface="Segoe UI Light" panose="020B0502040204020203" pitchFamily="34" charset="0"/>
              </a:rPr>
              <a:t>is made available to all customers</a:t>
            </a: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Govt</a:t>
            </a:r>
            <a:r>
              <a:rPr lang="en-IN" sz="2400" b="1" dirty="0">
                <a:latin typeface="Segoe UI Light" panose="020B0502040204020203" pitchFamily="34" charset="0"/>
                <a:cs typeface="Segoe UI Light" panose="020B0502040204020203" pitchFamily="34" charset="0"/>
              </a:rPr>
              <a:t>. </a:t>
            </a:r>
            <a:r>
              <a:rPr lang="en-IN" sz="2400" b="1" dirty="0" smtClean="0">
                <a:latin typeface="Segoe UI Light" panose="020B0502040204020203" pitchFamily="34" charset="0"/>
                <a:cs typeface="Segoe UI Light" panose="020B0502040204020203" pitchFamily="34" charset="0"/>
              </a:rPr>
              <a:t>Subsidy</a:t>
            </a:r>
            <a:r>
              <a:rPr lang="en-IN" sz="2400" dirty="0" smtClean="0">
                <a:latin typeface="Segoe UI Light" panose="020B0502040204020203" pitchFamily="34" charset="0"/>
                <a:cs typeface="Segoe UI Light" panose="020B0502040204020203" pitchFamily="34" charset="0"/>
              </a:rPr>
              <a:t> to Customers</a:t>
            </a:r>
            <a:r>
              <a:rPr lang="en-IN" sz="2400" b="1" dirty="0" smtClean="0">
                <a:latin typeface="Segoe UI Light" panose="020B0502040204020203" pitchFamily="34" charset="0"/>
                <a:cs typeface="Segoe UI Light" panose="020B0502040204020203" pitchFamily="34" charset="0"/>
              </a:rPr>
              <a:t> </a:t>
            </a:r>
            <a:r>
              <a:rPr lang="en-IN" sz="2400" dirty="0" smtClean="0">
                <a:latin typeface="Segoe UI Light" panose="020B0502040204020203" pitchFamily="34" charset="0"/>
                <a:cs typeface="Segoe UI Light" panose="020B0502040204020203" pitchFamily="34" charset="0"/>
              </a:rPr>
              <a:t>is fully facilitated</a:t>
            </a:r>
            <a:endParaRPr lang="en-IN" sz="2400" dirty="0">
              <a:latin typeface="Segoe UI Light" panose="020B0502040204020203" pitchFamily="34" charset="0"/>
              <a:cs typeface="Segoe UI Light" panose="020B0502040204020203" pitchFamily="34" charset="0"/>
            </a:endParaRP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Project Title &amp; Other Legal Documents</a:t>
            </a:r>
            <a:r>
              <a:rPr lang="en-IN" sz="2400" dirty="0" smtClean="0">
                <a:latin typeface="Segoe UI Light" panose="020B0502040204020203" pitchFamily="34" charset="0"/>
                <a:cs typeface="Segoe UI Light" panose="020B0502040204020203" pitchFamily="34" charset="0"/>
              </a:rPr>
              <a:t> are Clear and Complying</a:t>
            </a:r>
          </a:p>
          <a:p>
            <a:pPr marL="285750" indent="-285750">
              <a:lnSpc>
                <a:spcPct val="170000"/>
              </a:lnSpc>
              <a:buFont typeface="Wingdings" panose="05000000000000000000" pitchFamily="2" charset="2"/>
              <a:buChar char="ü"/>
            </a:pPr>
            <a:r>
              <a:rPr lang="en-IN" sz="2400" dirty="0" smtClean="0">
                <a:latin typeface="Segoe UI Light" panose="020B0502040204020203" pitchFamily="34" charset="0"/>
                <a:cs typeface="Segoe UI Light" panose="020B0502040204020203" pitchFamily="34" charset="0"/>
              </a:rPr>
              <a:t>Grievances / </a:t>
            </a:r>
            <a:r>
              <a:rPr lang="en-IN" sz="2400" b="1" dirty="0" smtClean="0">
                <a:latin typeface="Segoe UI Light" panose="020B0502040204020203" pitchFamily="34" charset="0"/>
                <a:cs typeface="Segoe UI Light" panose="020B0502040204020203" pitchFamily="34" charset="0"/>
              </a:rPr>
              <a:t>Complaints </a:t>
            </a:r>
            <a:r>
              <a:rPr lang="en-IN" sz="2400" dirty="0" smtClean="0">
                <a:latin typeface="Segoe UI Light" panose="020B0502040204020203" pitchFamily="34" charset="0"/>
                <a:cs typeface="Segoe UI Light" panose="020B0502040204020203" pitchFamily="34" charset="0"/>
              </a:rPr>
              <a:t>are addressed on time through a forum</a:t>
            </a:r>
            <a:r>
              <a:rPr lang="en-IN" sz="2400" b="1" dirty="0" smtClean="0">
                <a:latin typeface="Segoe UI Light" panose="020B0502040204020203" pitchFamily="34" charset="0"/>
                <a:cs typeface="Segoe UI Light" panose="020B0502040204020203" pitchFamily="34" charset="0"/>
              </a:rPr>
              <a:t> </a:t>
            </a:r>
            <a:endParaRPr lang="en-IN" sz="2400" b="1" dirty="0">
              <a:latin typeface="Segoe UI Light" panose="020B0502040204020203" pitchFamily="34" charset="0"/>
              <a:cs typeface="Segoe UI Light" panose="020B0502040204020203" pitchFamily="34" charset="0"/>
            </a:endParaRPr>
          </a:p>
          <a:p>
            <a:pPr marL="285750" indent="-285750">
              <a:lnSpc>
                <a:spcPct val="170000"/>
              </a:lnSpc>
              <a:buFont typeface="Wingdings" panose="05000000000000000000" pitchFamily="2" charset="2"/>
              <a:buChar char="ü"/>
            </a:pPr>
            <a:r>
              <a:rPr lang="en-IN" sz="2400" dirty="0" smtClean="0">
                <a:latin typeface="Segoe UI Light" panose="020B0502040204020203" pitchFamily="34" charset="0"/>
                <a:cs typeface="Segoe UI Light" panose="020B0502040204020203" pitchFamily="34" charset="0"/>
              </a:rPr>
              <a:t>Projects offered to customers are </a:t>
            </a:r>
            <a:r>
              <a:rPr lang="en-IN" sz="2400" b="1" dirty="0" smtClean="0">
                <a:latin typeface="Segoe UI Light" panose="020B0502040204020203" pitchFamily="34" charset="0"/>
                <a:cs typeface="Segoe UI Light" panose="020B0502040204020203" pitchFamily="34" charset="0"/>
              </a:rPr>
              <a:t>Rightly Priced</a:t>
            </a: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Co-Branded Developer </a:t>
            </a:r>
            <a:r>
              <a:rPr lang="en-IN" sz="2400" dirty="0" smtClean="0">
                <a:latin typeface="Segoe UI Light" panose="020B0502040204020203" pitchFamily="34" charset="0"/>
                <a:cs typeface="Segoe UI Light" panose="020B0502040204020203" pitchFamily="34" charset="0"/>
              </a:rPr>
              <a:t>is credible enough</a:t>
            </a:r>
            <a:endParaRPr lang="en-IN" sz="2400" dirty="0">
              <a:latin typeface="Segoe UI Light" panose="020B0502040204020203" pitchFamily="34" charset="0"/>
              <a:cs typeface="Segoe UI Light" panose="020B0502040204020203" pitchFamily="34" charset="0"/>
            </a:endParaRP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Designs and Amenities </a:t>
            </a:r>
            <a:r>
              <a:rPr lang="en-IN" sz="2400" dirty="0" smtClean="0">
                <a:latin typeface="Segoe UI Light" panose="020B0502040204020203" pitchFamily="34" charset="0"/>
                <a:cs typeface="Segoe UI Light" panose="020B0502040204020203" pitchFamily="34" charset="0"/>
              </a:rPr>
              <a:t>are made as committed</a:t>
            </a:r>
            <a:endParaRPr lang="en-IN" sz="2400" dirty="0">
              <a:latin typeface="Segoe UI Light" panose="020B0502040204020203" pitchFamily="34" charset="0"/>
              <a:cs typeface="Segoe UI Light" panose="020B0502040204020203" pitchFamily="34" charset="0"/>
            </a:endParaRP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Quality of Materials </a:t>
            </a:r>
            <a:r>
              <a:rPr lang="en-IN" sz="2400" dirty="0" smtClean="0">
                <a:latin typeface="Segoe UI Light" panose="020B0502040204020203" pitchFamily="34" charset="0"/>
                <a:cs typeface="Segoe UI Light" panose="020B0502040204020203" pitchFamily="34" charset="0"/>
              </a:rPr>
              <a:t>used and its </a:t>
            </a:r>
            <a:r>
              <a:rPr lang="en-IN" sz="2400" b="1" dirty="0" smtClean="0">
                <a:latin typeface="Segoe UI Light" panose="020B0502040204020203" pitchFamily="34" charset="0"/>
                <a:cs typeface="Segoe UI Light" panose="020B0502040204020203" pitchFamily="34" charset="0"/>
              </a:rPr>
              <a:t>Workmanship Standards</a:t>
            </a:r>
            <a:r>
              <a:rPr lang="en-IN" sz="2400" dirty="0" smtClean="0">
                <a:latin typeface="Segoe UI Light" panose="020B0502040204020203" pitchFamily="34" charset="0"/>
                <a:cs typeface="Segoe UI Light" panose="020B0502040204020203" pitchFamily="34" charset="0"/>
              </a:rPr>
              <a:t> are maintained</a:t>
            </a:r>
          </a:p>
          <a:p>
            <a:pPr marL="285750" indent="-285750">
              <a:lnSpc>
                <a:spcPct val="17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Possession </a:t>
            </a:r>
            <a:r>
              <a:rPr lang="en-IN" sz="2400" dirty="0" smtClean="0">
                <a:latin typeface="Segoe UI Light" panose="020B0502040204020203" pitchFamily="34" charset="0"/>
                <a:cs typeface="Segoe UI Light" panose="020B0502040204020203" pitchFamily="34" charset="0"/>
              </a:rPr>
              <a:t>is given to customers on-time</a:t>
            </a:r>
          </a:p>
        </p:txBody>
      </p:sp>
      <p:sp>
        <p:nvSpPr>
          <p:cNvPr id="11" name="Rectangle 10">
            <a:hlinkClick r:id="rId2" action="ppaction://hlinksldjump"/>
          </p:cNvPr>
          <p:cNvSpPr/>
          <p:nvPr/>
        </p:nvSpPr>
        <p:spPr>
          <a:xfrm>
            <a:off x="10367662" y="6247503"/>
            <a:ext cx="1644616" cy="307777"/>
          </a:xfrm>
          <a:prstGeom prst="rect">
            <a:avLst/>
          </a:prstGeom>
          <a:solidFill>
            <a:srgbClr val="C00000"/>
          </a:solidFill>
        </p:spPr>
        <p:txBody>
          <a:bodyPr wrap="none">
            <a:spAutoFit/>
          </a:bodyPr>
          <a:lstStyle/>
          <a:p>
            <a:pPr algn="ctr"/>
            <a:r>
              <a:rPr lang="en-IN" sz="1400" dirty="0" smtClean="0">
                <a:solidFill>
                  <a:schemeClr val="bg1"/>
                </a:solidFill>
                <a:latin typeface="Segoe UI Light" panose="020B0502040204020203" pitchFamily="34" charset="0"/>
                <a:cs typeface="Segoe UI Light" panose="020B0502040204020203" pitchFamily="34" charset="0"/>
              </a:rPr>
              <a:t>Click to Know More</a:t>
            </a:r>
            <a:endParaRPr lang="en-IN" sz="1400" dirty="0">
              <a:solidFill>
                <a:schemeClr val="bg1"/>
              </a:solidFill>
            </a:endParaRPr>
          </a:p>
        </p:txBody>
      </p:sp>
      <p:sp>
        <p:nvSpPr>
          <p:cNvPr id="12" name="Rectangle 11"/>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75391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a:solidFill>
                  <a:schemeClr val="bg1"/>
                </a:solidFill>
                <a:latin typeface="Segoe UI Light" panose="020B0502040204020203" pitchFamily="34" charset="0"/>
                <a:cs typeface="Segoe UI Light" panose="020B0502040204020203" pitchFamily="34" charset="0"/>
              </a:rPr>
              <a:t>Offerings &amp; Assurance to Developers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
        <p:nvSpPr>
          <p:cNvPr id="3" name="Rectangle 2"/>
          <p:cNvSpPr/>
          <p:nvPr/>
        </p:nvSpPr>
        <p:spPr>
          <a:xfrm>
            <a:off x="-2" y="461665"/>
            <a:ext cx="12192001" cy="6093976"/>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Marketing &amp; Sales of their Inventory</a:t>
            </a:r>
          </a:p>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Promotional Launch </a:t>
            </a:r>
            <a:r>
              <a:rPr lang="en-IN" sz="2000" dirty="0">
                <a:latin typeface="Segoe UI Light" panose="020B0502040204020203" pitchFamily="34" charset="0"/>
                <a:cs typeface="Segoe UI Light" panose="020B0502040204020203" pitchFamily="34" charset="0"/>
              </a:rPr>
              <a:t>Events</a:t>
            </a:r>
          </a:p>
          <a:p>
            <a:pPr marL="285750" lvl="0" indent="-285750">
              <a:lnSpc>
                <a:spcPct val="150000"/>
              </a:lnSpc>
              <a:spcAft>
                <a:spcPts val="0"/>
              </a:spcAft>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Marketing </a:t>
            </a:r>
            <a:r>
              <a:rPr lang="en-IN" sz="2000" dirty="0" smtClean="0">
                <a:latin typeface="Segoe UI Light" panose="020B0502040204020203" pitchFamily="34" charset="0"/>
                <a:cs typeface="Segoe UI Light" panose="020B0502040204020203" pitchFamily="34" charset="0"/>
              </a:rPr>
              <a:t>through Kiosk</a:t>
            </a:r>
            <a:r>
              <a:rPr lang="en-IN" sz="2000" dirty="0">
                <a:latin typeface="Segoe UI Light" panose="020B0502040204020203" pitchFamily="34" charset="0"/>
                <a:cs typeface="Segoe UI Light" panose="020B0502040204020203" pitchFamily="34" charset="0"/>
              </a:rPr>
              <a:t>, </a:t>
            </a:r>
            <a:r>
              <a:rPr lang="en-IN" sz="2000" dirty="0" smtClean="0">
                <a:latin typeface="Segoe UI Light" panose="020B0502040204020203" pitchFamily="34" charset="0"/>
                <a:cs typeface="Segoe UI Light" panose="020B0502040204020203" pitchFamily="34" charset="0"/>
              </a:rPr>
              <a:t>Roadshows</a:t>
            </a:r>
            <a:r>
              <a:rPr lang="en-IN" sz="2000" dirty="0">
                <a:latin typeface="Segoe UI Light" panose="020B0502040204020203" pitchFamily="34" charset="0"/>
                <a:cs typeface="Segoe UI Light" panose="020B0502040204020203" pitchFamily="34" charset="0"/>
              </a:rPr>
              <a:t>, </a:t>
            </a:r>
            <a:r>
              <a:rPr lang="en-IN" sz="2000" dirty="0" smtClean="0">
                <a:latin typeface="Segoe UI Light" panose="020B0502040204020203" pitchFamily="34" charset="0"/>
                <a:cs typeface="Segoe UI Light" panose="020B0502040204020203" pitchFamily="34" charset="0"/>
              </a:rPr>
              <a:t>Door-to-Door Marketing</a:t>
            </a:r>
            <a:r>
              <a:rPr lang="en-IN" sz="2000" dirty="0">
                <a:latin typeface="Segoe UI Light" panose="020B0502040204020203" pitchFamily="34" charset="0"/>
                <a:cs typeface="Segoe UI Light" panose="020B0502040204020203" pitchFamily="34" charset="0"/>
              </a:rPr>
              <a:t>, </a:t>
            </a:r>
            <a:r>
              <a:rPr lang="en-IN" sz="2000" dirty="0" smtClean="0">
                <a:latin typeface="Segoe UI Light" panose="020B0502040204020203" pitchFamily="34" charset="0"/>
                <a:cs typeface="Segoe UI Light" panose="020B0502040204020203" pitchFamily="34" charset="0"/>
              </a:rPr>
              <a:t>Newspaper Ads, Leaflets, Posters, Hoardings, Radio Jingle, Cable TV Ads, TV Commercials, etc</a:t>
            </a:r>
            <a:r>
              <a:rPr lang="en-IN" sz="2000" dirty="0">
                <a:latin typeface="Segoe UI Light" panose="020B0502040204020203" pitchFamily="34" charset="0"/>
                <a:cs typeface="Segoe UI Light" panose="020B0502040204020203" pitchFamily="34" charset="0"/>
              </a:rPr>
              <a:t>.</a:t>
            </a:r>
          </a:p>
          <a:p>
            <a:pPr marL="285750" lvl="0" indent="-285750">
              <a:lnSpc>
                <a:spcPct val="150000"/>
              </a:lnSpc>
              <a:spcAft>
                <a:spcPts val="0"/>
              </a:spcAft>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Developer Project Finance</a:t>
            </a:r>
          </a:p>
          <a:p>
            <a:pPr marL="285750" lvl="0" indent="-285750">
              <a:lnSpc>
                <a:spcPct val="150000"/>
              </a:lnSpc>
              <a:spcAft>
                <a:spcPts val="0"/>
              </a:spcAft>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Pre-sanction and Credit facilitation </a:t>
            </a:r>
          </a:p>
          <a:p>
            <a:pPr marL="285750" lvl="0" indent="-285750">
              <a:lnSpc>
                <a:spcPct val="150000"/>
              </a:lnSpc>
              <a:spcAft>
                <a:spcPts val="0"/>
              </a:spcAft>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Collected </a:t>
            </a:r>
            <a:r>
              <a:rPr lang="en-IN" sz="2000" dirty="0">
                <a:latin typeface="Segoe UI Light" panose="020B0502040204020203" pitchFamily="34" charset="0"/>
                <a:cs typeface="Segoe UI Light" panose="020B0502040204020203" pitchFamily="34" charset="0"/>
              </a:rPr>
              <a:t>data </a:t>
            </a:r>
            <a:r>
              <a:rPr lang="en-IN" sz="2000" dirty="0" smtClean="0">
                <a:latin typeface="Segoe UI Light" panose="020B0502040204020203" pitchFamily="34" charset="0"/>
                <a:cs typeface="Segoe UI Light" panose="020B0502040204020203" pitchFamily="34" charset="0"/>
              </a:rPr>
              <a:t>fed </a:t>
            </a:r>
            <a:r>
              <a:rPr lang="en-IN" sz="2000" dirty="0">
                <a:latin typeface="Segoe UI Light" panose="020B0502040204020203" pitchFamily="34" charset="0"/>
                <a:cs typeface="Segoe UI Light" panose="020B0502040204020203" pitchFamily="34" charset="0"/>
              </a:rPr>
              <a:t>into software and </a:t>
            </a:r>
            <a:r>
              <a:rPr lang="en-IN" sz="2000" dirty="0" smtClean="0">
                <a:latin typeface="Segoe UI Light" panose="020B0502040204020203" pitchFamily="34" charset="0"/>
                <a:cs typeface="Segoe UI Light" panose="020B0502040204020203" pitchFamily="34" charset="0"/>
              </a:rPr>
              <a:t>analysed</a:t>
            </a:r>
            <a:r>
              <a:rPr lang="en-IN" sz="2000" dirty="0">
                <a:latin typeface="Segoe UI Light" panose="020B0502040204020203" pitchFamily="34" charset="0"/>
                <a:cs typeface="Segoe UI Light" panose="020B0502040204020203" pitchFamily="34" charset="0"/>
              </a:rPr>
              <a:t>, Calling and follow up of the data collected</a:t>
            </a:r>
          </a:p>
          <a:p>
            <a:pPr marL="285750" lvl="0" indent="-285750">
              <a:lnSpc>
                <a:spcPct val="150000"/>
              </a:lnSpc>
              <a:spcAft>
                <a:spcPts val="0"/>
              </a:spcAft>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Site visit for </a:t>
            </a:r>
            <a:r>
              <a:rPr lang="en-IN" sz="2000" dirty="0" smtClean="0">
                <a:latin typeface="Segoe UI Light" panose="020B0502040204020203" pitchFamily="34" charset="0"/>
                <a:cs typeface="Segoe UI Light" panose="020B0502040204020203" pitchFamily="34" charset="0"/>
              </a:rPr>
              <a:t>potentially </a:t>
            </a:r>
            <a:r>
              <a:rPr lang="en-IN" sz="2000" dirty="0">
                <a:latin typeface="Segoe UI Light" panose="020B0502040204020203" pitchFamily="34" charset="0"/>
                <a:cs typeface="Segoe UI Light" panose="020B0502040204020203" pitchFamily="34" charset="0"/>
              </a:rPr>
              <a:t>shortlisted customers falling into the pre-decided criteria</a:t>
            </a:r>
          </a:p>
          <a:p>
            <a:pPr marL="285750" lvl="0" indent="-285750">
              <a:lnSpc>
                <a:spcPct val="150000"/>
              </a:lnSpc>
              <a:spcAft>
                <a:spcPts val="0"/>
              </a:spcAft>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Conversion of potential customer into home buyers</a:t>
            </a:r>
          </a:p>
          <a:p>
            <a:pPr marL="285750" lvl="0" indent="-285750">
              <a:lnSpc>
                <a:spcPct val="150000"/>
              </a:lnSpc>
              <a:spcAft>
                <a:spcPts val="0"/>
              </a:spcAft>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Community </a:t>
            </a:r>
            <a:r>
              <a:rPr lang="en-IN" sz="2000" dirty="0">
                <a:latin typeface="Segoe UI Light" panose="020B0502040204020203" pitchFamily="34" charset="0"/>
                <a:cs typeface="Segoe UI Light" panose="020B0502040204020203" pitchFamily="34" charset="0"/>
              </a:rPr>
              <a:t>Development Initiatives and post-possession </a:t>
            </a:r>
            <a:r>
              <a:rPr lang="en-IN" sz="2000" dirty="0" smtClean="0">
                <a:latin typeface="Segoe UI Light" panose="020B0502040204020203" pitchFamily="34" charset="0"/>
                <a:cs typeface="Segoe UI Light" panose="020B0502040204020203" pitchFamily="34" charset="0"/>
              </a:rPr>
              <a:t>society </a:t>
            </a:r>
            <a:r>
              <a:rPr lang="en-IN" sz="2000" dirty="0">
                <a:latin typeface="Segoe UI Light" panose="020B0502040204020203" pitchFamily="34" charset="0"/>
                <a:cs typeface="Segoe UI Light" panose="020B0502040204020203" pitchFamily="34" charset="0"/>
              </a:rPr>
              <a:t>formation</a:t>
            </a:r>
          </a:p>
          <a:p>
            <a:pPr marL="285750" lvl="0" indent="-285750">
              <a:lnSpc>
                <a:spcPct val="150000"/>
              </a:lnSpc>
              <a:spcAft>
                <a:spcPts val="0"/>
              </a:spcAft>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Area </a:t>
            </a:r>
            <a:r>
              <a:rPr lang="en-IN" sz="2000" dirty="0">
                <a:latin typeface="Segoe UI Light" panose="020B0502040204020203" pitchFamily="34" charset="0"/>
                <a:cs typeface="Segoe UI Light" panose="020B0502040204020203" pitchFamily="34" charset="0"/>
              </a:rPr>
              <a:t>mapping and </a:t>
            </a:r>
            <a:r>
              <a:rPr lang="en-IN" sz="2000" dirty="0" smtClean="0">
                <a:latin typeface="Segoe UI Light" panose="020B0502040204020203" pitchFamily="34" charset="0"/>
                <a:cs typeface="Segoe UI Light" panose="020B0502040204020203" pitchFamily="34" charset="0"/>
              </a:rPr>
              <a:t>profiling, need-based market survey </a:t>
            </a:r>
            <a:r>
              <a:rPr lang="en-IN" sz="2000" dirty="0">
                <a:latin typeface="Segoe UI Light" panose="020B0502040204020203" pitchFamily="34" charset="0"/>
                <a:cs typeface="Segoe UI Light" panose="020B0502040204020203" pitchFamily="34" charset="0"/>
              </a:rPr>
              <a:t>and analysis</a:t>
            </a:r>
          </a:p>
          <a:p>
            <a:pPr marL="285750" lvl="0" indent="-285750">
              <a:lnSpc>
                <a:spcPct val="150000"/>
              </a:lnSpc>
              <a:spcAft>
                <a:spcPts val="0"/>
              </a:spcAft>
              <a:buFont typeface="Wingdings" panose="05000000000000000000" pitchFamily="2" charset="2"/>
              <a:buChar char="ü"/>
            </a:pPr>
            <a:r>
              <a:rPr lang="en-US" sz="2000" dirty="0" smtClean="0">
                <a:latin typeface="Segoe UI Light" panose="020B0502040204020203" pitchFamily="34" charset="0"/>
                <a:cs typeface="Segoe UI Light" panose="020B0502040204020203" pitchFamily="34" charset="0"/>
              </a:rPr>
              <a:t>Develop </a:t>
            </a:r>
            <a:r>
              <a:rPr lang="en-US" sz="2000" dirty="0">
                <a:latin typeface="Segoe UI Light" panose="020B0502040204020203" pitchFamily="34" charset="0"/>
                <a:cs typeface="Segoe UI Light" panose="020B0502040204020203" pitchFamily="34" charset="0"/>
              </a:rPr>
              <a:t>customized marketing </a:t>
            </a:r>
            <a:r>
              <a:rPr lang="en-US" sz="2000" dirty="0" smtClean="0">
                <a:latin typeface="Segoe UI Light" panose="020B0502040204020203" pitchFamily="34" charset="0"/>
                <a:cs typeface="Segoe UI Light" panose="020B0502040204020203" pitchFamily="34" charset="0"/>
              </a:rPr>
              <a:t>tools</a:t>
            </a:r>
            <a:endParaRPr lang="en-IN" sz="2000" dirty="0">
              <a:latin typeface="Segoe UI Light" panose="020B0502040204020203" pitchFamily="34" charset="0"/>
              <a:cs typeface="Segoe UI Light" panose="020B0502040204020203" pitchFamily="34" charset="0"/>
            </a:endParaRPr>
          </a:p>
          <a:p>
            <a:pPr marL="285750" lvl="0" indent="-285750">
              <a:lnSpc>
                <a:spcPct val="150000"/>
              </a:lnSpc>
              <a:spcAft>
                <a:spcPts val="0"/>
              </a:spcAft>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Grievance resolution for </a:t>
            </a:r>
            <a:r>
              <a:rPr lang="en-IN" sz="2000" dirty="0">
                <a:latin typeface="Segoe UI Light" panose="020B0502040204020203" pitchFamily="34" charset="0"/>
                <a:cs typeface="Segoe UI Light" panose="020B0502040204020203" pitchFamily="34" charset="0"/>
              </a:rPr>
              <a:t>bridging the gap between </a:t>
            </a:r>
            <a:r>
              <a:rPr lang="en-IN" sz="2000" dirty="0" smtClean="0">
                <a:latin typeface="Segoe UI Light" panose="020B0502040204020203" pitchFamily="34" charset="0"/>
                <a:cs typeface="Segoe UI Light" panose="020B0502040204020203" pitchFamily="34" charset="0"/>
              </a:rPr>
              <a:t>customers </a:t>
            </a:r>
            <a:r>
              <a:rPr lang="en-IN" sz="2000" dirty="0">
                <a:latin typeface="Segoe UI Light" panose="020B0502040204020203" pitchFamily="34" charset="0"/>
                <a:cs typeface="Segoe UI Light" panose="020B0502040204020203" pitchFamily="34" charset="0"/>
              </a:rPr>
              <a:t>and developer</a:t>
            </a:r>
          </a:p>
        </p:txBody>
      </p:sp>
    </p:spTree>
    <p:extLst>
      <p:ext uri="{BB962C8B-B14F-4D97-AF65-F5344CB8AC3E}">
        <p14:creationId xmlns:p14="http://schemas.microsoft.com/office/powerpoint/2010/main" val="1935084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3"/>
            <a:ext cx="12192000" cy="400110"/>
          </a:xfrm>
          <a:prstGeom prst="rect">
            <a:avLst/>
          </a:prstGeom>
          <a:solidFill>
            <a:srgbClr val="C00000"/>
          </a:solidFill>
        </p:spPr>
        <p:txBody>
          <a:bodyPr wrap="square" rtlCol="0" anchor="ctr">
            <a:spAutoFit/>
          </a:bodyPr>
          <a:lstStyle/>
          <a:p>
            <a:r>
              <a:rPr lang="en-IN" sz="2000" dirty="0">
                <a:solidFill>
                  <a:schemeClr val="bg1"/>
                </a:solidFill>
                <a:latin typeface="Segoe UI Light" panose="020B0502040204020203" pitchFamily="34" charset="0"/>
                <a:cs typeface="Segoe UI Light" panose="020B0502040204020203" pitchFamily="34" charset="0"/>
              </a:rPr>
              <a:t>Gruh Saathi Offerings &amp; Assurance to Housing Finance Institutions (HFIs)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230083" y="362"/>
            <a:ext cx="1961918" cy="403248"/>
          </a:xfrm>
          <a:prstGeom prst="rect">
            <a:avLst/>
          </a:prstGeom>
          <a:solidFill>
            <a:srgbClr val="08856B"/>
          </a:solidFill>
        </p:spPr>
        <p:txBody>
          <a:bodyPr wrap="square" anchor="ctr">
            <a:noAutofit/>
          </a:bodyPr>
          <a:lstStyle/>
          <a:p>
            <a:pPr algn="ctr"/>
            <a:r>
              <a:rPr lang="en-IN" sz="14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634385" y="360"/>
            <a:ext cx="595698" cy="403249"/>
          </a:xfrm>
          <a:prstGeom prst="rect">
            <a:avLst/>
          </a:prstGeom>
        </p:spPr>
      </p:pic>
      <p:sp>
        <p:nvSpPr>
          <p:cNvPr id="3" name="Rectangle 2"/>
          <p:cNvSpPr/>
          <p:nvPr/>
        </p:nvSpPr>
        <p:spPr>
          <a:xfrm>
            <a:off x="-2" y="403609"/>
            <a:ext cx="12192001" cy="5632311"/>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Access to a large potential customer base </a:t>
            </a:r>
            <a:r>
              <a:rPr lang="en-IN" sz="2000" dirty="0">
                <a:latin typeface="Segoe UI Light" panose="020B0502040204020203" pitchFamily="34" charset="0"/>
                <a:cs typeface="Segoe UI Light" panose="020B0502040204020203" pitchFamily="34" charset="0"/>
              </a:rPr>
              <a:t>due to </a:t>
            </a:r>
            <a:r>
              <a:rPr lang="en-IN" sz="2000" dirty="0" smtClean="0">
                <a:latin typeface="Segoe UI Light" panose="020B0502040204020203" pitchFamily="34" charset="0"/>
                <a:cs typeface="Segoe UI Light" panose="020B0502040204020203" pitchFamily="34" charset="0"/>
              </a:rPr>
              <a:t>Gruh </a:t>
            </a:r>
            <a:r>
              <a:rPr lang="en-IN" sz="2000" dirty="0" err="1" smtClean="0">
                <a:latin typeface="Segoe UI Light" panose="020B0502040204020203" pitchFamily="34" charset="0"/>
                <a:cs typeface="Segoe UI Light" panose="020B0502040204020203" pitchFamily="34" charset="0"/>
              </a:rPr>
              <a:t>Saathi’s</a:t>
            </a:r>
            <a:r>
              <a:rPr lang="en-IN" sz="2000" dirty="0" smtClean="0">
                <a:latin typeface="Segoe UI Light" panose="020B0502040204020203" pitchFamily="34" charset="0"/>
                <a:cs typeface="Segoe UI Light" panose="020B0502040204020203" pitchFamily="34" charset="0"/>
              </a:rPr>
              <a:t> engagement </a:t>
            </a:r>
            <a:r>
              <a:rPr lang="en-IN" sz="2000" dirty="0">
                <a:latin typeface="Segoe UI Light" panose="020B0502040204020203" pitchFamily="34" charset="0"/>
                <a:cs typeface="Segoe UI Light" panose="020B0502040204020203" pitchFamily="34" charset="0"/>
              </a:rPr>
              <a:t>with </a:t>
            </a:r>
            <a:r>
              <a:rPr lang="en-IN" sz="2000" dirty="0" smtClean="0">
                <a:latin typeface="Segoe UI Light" panose="020B0502040204020203" pitchFamily="34" charset="0"/>
                <a:cs typeface="Segoe UI Light" panose="020B0502040204020203" pitchFamily="34" charset="0"/>
              </a:rPr>
              <a:t>many developers and large number of potential affordable home buyers across </a:t>
            </a:r>
            <a:r>
              <a:rPr lang="en-IN" sz="2000" dirty="0">
                <a:latin typeface="Segoe UI Light" panose="020B0502040204020203" pitchFamily="34" charset="0"/>
                <a:cs typeface="Segoe UI Light" panose="020B0502040204020203" pitchFamily="34" charset="0"/>
              </a:rPr>
              <a:t>multiple </a:t>
            </a:r>
            <a:r>
              <a:rPr lang="en-IN" sz="2000" dirty="0" smtClean="0">
                <a:latin typeface="Segoe UI Light" panose="020B0502040204020203" pitchFamily="34" charset="0"/>
                <a:cs typeface="Segoe UI Light" panose="020B0502040204020203" pitchFamily="34" charset="0"/>
              </a:rPr>
              <a:t>cities in the Gruh Saathi network - </a:t>
            </a:r>
            <a:r>
              <a:rPr lang="en-IN" sz="2000" dirty="0">
                <a:latin typeface="Segoe UI Light" panose="020B0502040204020203" pitchFamily="34" charset="0"/>
                <a:cs typeface="Segoe UI Light" panose="020B0502040204020203" pitchFamily="34" charset="0"/>
              </a:rPr>
              <a:t>Extended outreach </a:t>
            </a:r>
            <a:r>
              <a:rPr lang="en-IN" sz="2000" dirty="0" smtClean="0">
                <a:latin typeface="Segoe UI Light" panose="020B0502040204020203" pitchFamily="34" charset="0"/>
                <a:cs typeface="Segoe UI Light" panose="020B0502040204020203" pitchFamily="34" charset="0"/>
              </a:rPr>
              <a:t>across locations</a:t>
            </a:r>
          </a:p>
          <a:p>
            <a:pPr marL="285750" lvl="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Increased Business Opportunities</a:t>
            </a:r>
          </a:p>
          <a:p>
            <a:pPr marL="285750" lvl="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Aggressive Participation during Gruh Saathi Events / Melas leading to innovative and competitive financial products</a:t>
            </a:r>
          </a:p>
          <a:p>
            <a:pPr marL="285750" lvl="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Collection of EMIs on time from customers due to presence and interaction of Gruh Saathis and NGOs</a:t>
            </a:r>
          </a:p>
          <a:p>
            <a:pPr marL="285750" lvl="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Assured very low default ration due to presence and interaction of Gruh Saathis and NGOs with customers</a:t>
            </a:r>
          </a:p>
          <a:p>
            <a:pPr marL="285750" lvl="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Can </a:t>
            </a:r>
            <a:r>
              <a:rPr lang="en-IN" sz="2000" dirty="0">
                <a:latin typeface="Segoe UI Light" panose="020B0502040204020203" pitchFamily="34" charset="0"/>
                <a:cs typeface="Segoe UI Light" panose="020B0502040204020203" pitchFamily="34" charset="0"/>
              </a:rPr>
              <a:t>associate </a:t>
            </a:r>
            <a:r>
              <a:rPr lang="en-IN" sz="2000" dirty="0" smtClean="0">
                <a:latin typeface="Segoe UI Light" panose="020B0502040204020203" pitchFamily="34" charset="0"/>
                <a:cs typeface="Segoe UI Light" panose="020B0502040204020203" pitchFamily="34" charset="0"/>
              </a:rPr>
              <a:t>themselves with NGOs, </a:t>
            </a:r>
            <a:r>
              <a:rPr lang="en-IN" sz="2000" dirty="0">
                <a:latin typeface="Segoe UI Light" panose="020B0502040204020203" pitchFamily="34" charset="0"/>
                <a:cs typeface="Segoe UI Light" panose="020B0502040204020203" pitchFamily="34" charset="0"/>
              </a:rPr>
              <a:t>MFIs and Saathis for customer due diligence, loan facilitation and KYC </a:t>
            </a:r>
            <a:r>
              <a:rPr lang="en-IN" sz="2000" dirty="0" smtClean="0">
                <a:latin typeface="Segoe UI Light" panose="020B0502040204020203" pitchFamily="34" charset="0"/>
                <a:cs typeface="Segoe UI Light" panose="020B0502040204020203" pitchFamily="34" charset="0"/>
              </a:rPr>
              <a:t>documents</a:t>
            </a:r>
          </a:p>
          <a:p>
            <a:pPr marL="285750" lvl="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Increased </a:t>
            </a:r>
            <a:r>
              <a:rPr lang="en-IN" sz="2000" dirty="0" smtClean="0">
                <a:latin typeface="Segoe UI Light" panose="020B0502040204020203" pitchFamily="34" charset="0"/>
                <a:cs typeface="Segoe UI Light" panose="020B0502040204020203" pitchFamily="34" charset="0"/>
              </a:rPr>
              <a:t>access to customers leading to cross-functional sales of other HFI offerings to customers</a:t>
            </a:r>
          </a:p>
          <a:p>
            <a:pPr marL="285750" lvl="0" indent="-285750">
              <a:lnSpc>
                <a:spcPct val="150000"/>
              </a:lnSpc>
              <a:buFont typeface="Wingdings" panose="05000000000000000000" pitchFamily="2" charset="2"/>
              <a:buChar char="ü"/>
            </a:pPr>
            <a:endParaRPr lang="en-IN" sz="2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7061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3"/>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&amp; Assurance to NGOs </a:t>
            </a:r>
            <a:r>
              <a:rPr lang="en-IN" sz="2000" dirty="0" smtClean="0">
                <a:solidFill>
                  <a:schemeClr val="bg1"/>
                </a:solidFill>
                <a:latin typeface="Segoe UI Light" panose="020B0502040204020203" pitchFamily="34" charset="0"/>
                <a:cs typeface="Segoe UI Light" panose="020B0502040204020203" pitchFamily="34" charset="0"/>
              </a:rPr>
              <a:t>&amp; MFIs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230083" y="362"/>
            <a:ext cx="1961918" cy="403248"/>
          </a:xfrm>
          <a:prstGeom prst="rect">
            <a:avLst/>
          </a:prstGeom>
          <a:solidFill>
            <a:srgbClr val="08856B"/>
          </a:solidFill>
        </p:spPr>
        <p:txBody>
          <a:bodyPr wrap="square" anchor="ctr">
            <a:noAutofit/>
          </a:bodyPr>
          <a:lstStyle/>
          <a:p>
            <a:pPr algn="ctr"/>
            <a:r>
              <a:rPr lang="en-IN" sz="14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634385" y="360"/>
            <a:ext cx="595698" cy="403249"/>
          </a:xfrm>
          <a:prstGeom prst="rect">
            <a:avLst/>
          </a:prstGeom>
        </p:spPr>
      </p:pic>
      <p:sp>
        <p:nvSpPr>
          <p:cNvPr id="3" name="Rectangle 2"/>
          <p:cNvSpPr/>
          <p:nvPr/>
        </p:nvSpPr>
        <p:spPr>
          <a:xfrm>
            <a:off x="-2" y="403609"/>
            <a:ext cx="12091917" cy="3831818"/>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Donations &amp; Employment Opportunities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Database </a:t>
            </a:r>
            <a:r>
              <a:rPr lang="en-IN" dirty="0">
                <a:latin typeface="Segoe UI Light" panose="020B0502040204020203" pitchFamily="34" charset="0"/>
                <a:cs typeface="Segoe UI Light" panose="020B0502040204020203" pitchFamily="34" charset="0"/>
              </a:rPr>
              <a:t>of </a:t>
            </a:r>
            <a:r>
              <a:rPr lang="en-IN" dirty="0" smtClean="0">
                <a:latin typeface="Segoe UI Light" panose="020B0502040204020203" pitchFamily="34" charset="0"/>
                <a:cs typeface="Segoe UI Light" panose="020B0502040204020203" pitchFamily="34" charset="0"/>
              </a:rPr>
              <a:t>Clients for calling and follow-up, Extended Outreach </a:t>
            </a:r>
            <a:r>
              <a:rPr lang="en-IN" dirty="0">
                <a:latin typeface="Segoe UI Light" panose="020B0502040204020203" pitchFamily="34" charset="0"/>
                <a:cs typeface="Segoe UI Light" panose="020B0502040204020203" pitchFamily="34" charset="0"/>
              </a:rPr>
              <a:t>to </a:t>
            </a:r>
            <a:r>
              <a:rPr lang="en-IN" dirty="0" smtClean="0">
                <a:latin typeface="Segoe UI Light" panose="020B0502040204020203" pitchFamily="34" charset="0"/>
                <a:cs typeface="Segoe UI Light" panose="020B0502040204020203" pitchFamily="34" charset="0"/>
              </a:rPr>
              <a:t>Potential Customers</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Standardised </a:t>
            </a:r>
            <a:r>
              <a:rPr lang="en-IN" dirty="0" smtClean="0">
                <a:latin typeface="Segoe UI Light" panose="020B0502040204020203" pitchFamily="34" charset="0"/>
                <a:cs typeface="Segoe UI Light" panose="020B0502040204020203" pitchFamily="34" charset="0"/>
              </a:rPr>
              <a:t>Awareness and Training programs from Gruh Saathi for Teams involved in the process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Access / outreach to more no. of people who can enrol and avail NGO’s / MFI’s regular services</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Identification of Gruh Saathis – Connecting platform</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Field </a:t>
            </a:r>
            <a:r>
              <a:rPr lang="en-IN" dirty="0">
                <a:latin typeface="Segoe UI Light" panose="020B0502040204020203" pitchFamily="34" charset="0"/>
                <a:cs typeface="Segoe UI Light" panose="020B0502040204020203" pitchFamily="34" charset="0"/>
              </a:rPr>
              <a:t>activities for </a:t>
            </a:r>
            <a:r>
              <a:rPr lang="en-IN" dirty="0" smtClean="0">
                <a:latin typeface="Segoe UI Light" panose="020B0502040204020203" pitchFamily="34" charset="0"/>
                <a:cs typeface="Segoe UI Light" panose="020B0502040204020203" pitchFamily="34" charset="0"/>
              </a:rPr>
              <a:t>Launch </a:t>
            </a:r>
            <a:r>
              <a:rPr lang="en-IN" dirty="0">
                <a:latin typeface="Segoe UI Light" panose="020B0502040204020203" pitchFamily="34" charset="0"/>
                <a:cs typeface="Segoe UI Light" panose="020B0502040204020203" pitchFamily="34" charset="0"/>
              </a:rPr>
              <a:t>and </a:t>
            </a:r>
            <a:r>
              <a:rPr lang="en-IN" dirty="0" smtClean="0">
                <a:latin typeface="Segoe UI Light" panose="020B0502040204020203" pitchFamily="34" charset="0"/>
                <a:cs typeface="Segoe UI Light" panose="020B0502040204020203" pitchFamily="34" charset="0"/>
              </a:rPr>
              <a:t>Refresher Events</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Nodal NGO can work with other NGOs/MFIs in a local geography</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Co-branding </a:t>
            </a:r>
            <a:r>
              <a:rPr lang="en-IN" dirty="0" smtClean="0">
                <a:latin typeface="Segoe UI Light" panose="020B0502040204020203" pitchFamily="34" charset="0"/>
                <a:cs typeface="Segoe UI Light" panose="020B0502040204020203" pitchFamily="34" charset="0"/>
              </a:rPr>
              <a:t>Opportunity</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Access to CSR funds of </a:t>
            </a:r>
            <a:r>
              <a:rPr lang="en-IN" dirty="0" smtClean="0">
                <a:latin typeface="Segoe UI Light" panose="020B0502040204020203" pitchFamily="34" charset="0"/>
                <a:cs typeface="Segoe UI Light" panose="020B0502040204020203" pitchFamily="34" charset="0"/>
              </a:rPr>
              <a:t>large Developers</a:t>
            </a:r>
          </a:p>
        </p:txBody>
      </p:sp>
      <p:sp>
        <p:nvSpPr>
          <p:cNvPr id="10" name="TextBox 9"/>
          <p:cNvSpPr txBox="1"/>
          <p:nvPr/>
        </p:nvSpPr>
        <p:spPr>
          <a:xfrm>
            <a:off x="-2" y="4297961"/>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&amp; Assurance to </a:t>
            </a:r>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1" name="Rectangle 10"/>
          <p:cNvSpPr/>
          <p:nvPr/>
        </p:nvSpPr>
        <p:spPr>
          <a:xfrm>
            <a:off x="2" y="4698071"/>
            <a:ext cx="12191998" cy="2169825"/>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Additional income through sale of </a:t>
            </a:r>
            <a:r>
              <a:rPr lang="en-IN" dirty="0" smtClean="0">
                <a:latin typeface="Segoe UI Light" panose="020B0502040204020203" pitchFamily="34" charset="0"/>
                <a:cs typeface="Segoe UI Light" panose="020B0502040204020203" pitchFamily="34" charset="0"/>
              </a:rPr>
              <a:t>houses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Trainings on various aspects of sales</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Social status enhanced</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Feet on ground for social marketing of affordable houses and similar products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Heightened self-esteem as they are involved in a social good/purpose</a:t>
            </a:r>
          </a:p>
        </p:txBody>
      </p:sp>
    </p:spTree>
    <p:extLst>
      <p:ext uri="{BB962C8B-B14F-4D97-AF65-F5344CB8AC3E}">
        <p14:creationId xmlns:p14="http://schemas.microsoft.com/office/powerpoint/2010/main" val="2831360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3"/>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Aligning Possibility with Government</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230083" y="362"/>
            <a:ext cx="1961918" cy="403248"/>
          </a:xfrm>
          <a:prstGeom prst="rect">
            <a:avLst/>
          </a:prstGeom>
          <a:solidFill>
            <a:srgbClr val="08856B"/>
          </a:solidFill>
        </p:spPr>
        <p:txBody>
          <a:bodyPr wrap="square" anchor="ctr">
            <a:noAutofit/>
          </a:bodyPr>
          <a:lstStyle/>
          <a:p>
            <a:pPr algn="ctr"/>
            <a:r>
              <a:rPr lang="en-IN" sz="14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634385" y="360"/>
            <a:ext cx="595698" cy="403249"/>
          </a:xfrm>
          <a:prstGeom prst="rect">
            <a:avLst/>
          </a:prstGeom>
        </p:spPr>
      </p:pic>
      <p:sp>
        <p:nvSpPr>
          <p:cNvPr id="3" name="Rectangle 2"/>
          <p:cNvSpPr/>
          <p:nvPr/>
        </p:nvSpPr>
        <p:spPr>
          <a:xfrm>
            <a:off x="-1" y="403609"/>
            <a:ext cx="11858172" cy="1477328"/>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Marketing of </a:t>
            </a:r>
            <a:r>
              <a:rPr lang="en-IN" sz="2000" dirty="0" smtClean="0">
                <a:latin typeface="Segoe UI Light" panose="020B0502040204020203" pitchFamily="34" charset="0"/>
                <a:cs typeface="Segoe UI Light" panose="020B0502040204020203" pitchFamily="34" charset="0"/>
              </a:rPr>
              <a:t>Projects– </a:t>
            </a:r>
            <a:r>
              <a:rPr lang="en-IN" sz="2000" dirty="0">
                <a:latin typeface="Segoe UI Light" panose="020B0502040204020203" pitchFamily="34" charset="0"/>
                <a:cs typeface="Segoe UI Light" panose="020B0502040204020203" pitchFamily="34" charset="0"/>
              </a:rPr>
              <a:t>similar to developers</a:t>
            </a:r>
          </a:p>
          <a:p>
            <a:pPr marL="28575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Identification of customers according to scheme criteria</a:t>
            </a:r>
          </a:p>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Distribution / Allocation </a:t>
            </a:r>
            <a:r>
              <a:rPr lang="en-IN" sz="2000" dirty="0">
                <a:latin typeface="Segoe UI Light" panose="020B0502040204020203" pitchFamily="34" charset="0"/>
                <a:cs typeface="Segoe UI Light" panose="020B0502040204020203" pitchFamily="34" charset="0"/>
              </a:rPr>
              <a:t>of houses according to scheme criteria</a:t>
            </a:r>
          </a:p>
        </p:txBody>
      </p:sp>
      <p:sp>
        <p:nvSpPr>
          <p:cNvPr id="8" name="TextBox 7"/>
          <p:cNvSpPr txBox="1"/>
          <p:nvPr/>
        </p:nvSpPr>
        <p:spPr>
          <a:xfrm>
            <a:off x="-1" y="2354812"/>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t>
            </a:r>
            <a:r>
              <a:rPr lang="en-IN" sz="2000" dirty="0" smtClean="0">
                <a:solidFill>
                  <a:schemeClr val="bg1"/>
                </a:solidFill>
                <a:latin typeface="Segoe UI Light" panose="020B0502040204020203" pitchFamily="34" charset="0"/>
                <a:cs typeface="Segoe UI Light" panose="020B0502040204020203" pitchFamily="34" charset="0"/>
              </a:rPr>
              <a:t>to Others - Insurance Companies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Rectangle 8"/>
          <p:cNvSpPr/>
          <p:nvPr/>
        </p:nvSpPr>
        <p:spPr>
          <a:xfrm>
            <a:off x="2" y="2855284"/>
            <a:ext cx="12191998" cy="1477328"/>
          </a:xfrm>
          <a:prstGeom prst="rect">
            <a:avLst/>
          </a:prstGeom>
        </p:spPr>
        <p:txBody>
          <a:bodyPr wrap="square">
            <a:spAutoFit/>
          </a:bodyPr>
          <a:lstStyle/>
          <a:p>
            <a:pPr marL="285750" lvl="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Large customer base for affordable insurance products</a:t>
            </a:r>
          </a:p>
          <a:p>
            <a:pPr marL="285750" lvl="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Insuring risk for affordable housing risks for individuals</a:t>
            </a:r>
          </a:p>
          <a:p>
            <a:pPr marL="285750" lvl="0" indent="-285750">
              <a:lnSpc>
                <a:spcPct val="15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Co-branding opportunities</a:t>
            </a:r>
          </a:p>
        </p:txBody>
      </p:sp>
      <p:sp>
        <p:nvSpPr>
          <p:cNvPr id="10" name="TextBox 9"/>
          <p:cNvSpPr txBox="1"/>
          <p:nvPr/>
        </p:nvSpPr>
        <p:spPr>
          <a:xfrm>
            <a:off x="-1" y="4744932"/>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a:solidFill>
                  <a:schemeClr val="bg1"/>
                </a:solidFill>
                <a:latin typeface="Segoe UI Light" panose="020B0502040204020203" pitchFamily="34" charset="0"/>
                <a:cs typeface="Segoe UI Light" panose="020B0502040204020203" pitchFamily="34" charset="0"/>
              </a:rPr>
              <a:t> Offerings </a:t>
            </a:r>
            <a:r>
              <a:rPr lang="en-IN" sz="2000" dirty="0" smtClean="0">
                <a:solidFill>
                  <a:schemeClr val="bg1"/>
                </a:solidFill>
                <a:latin typeface="Segoe UI Light" panose="020B0502040204020203" pitchFamily="34" charset="0"/>
                <a:cs typeface="Segoe UI Light" panose="020B0502040204020203" pitchFamily="34" charset="0"/>
              </a:rPr>
              <a:t>to Others – Dealers of Household Appliances, Automobiles &amp; Furniture Manufacturers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1" name="Rectangle 10"/>
          <p:cNvSpPr/>
          <p:nvPr/>
        </p:nvSpPr>
        <p:spPr>
          <a:xfrm>
            <a:off x="2" y="5145042"/>
            <a:ext cx="12191998" cy="1477328"/>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Large customer base for affordable products</a:t>
            </a:r>
          </a:p>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Co-branding opportunities</a:t>
            </a:r>
          </a:p>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Design products, especially furniture for affordable housing needs </a:t>
            </a:r>
            <a:endParaRPr lang="en-IN" sz="2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8730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helps Customers Buy their Affordable Home</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1580247" y="3424998"/>
            <a:ext cx="3550652"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Customers</a:t>
            </a:r>
            <a:endParaRPr lang="en-IN" sz="1600" dirty="0"/>
          </a:p>
        </p:txBody>
      </p:sp>
      <p:sp>
        <p:nvSpPr>
          <p:cNvPr id="5" name="TextBox 4"/>
          <p:cNvSpPr txBox="1"/>
          <p:nvPr/>
        </p:nvSpPr>
        <p:spPr>
          <a:xfrm>
            <a:off x="431223" y="579369"/>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Customers wanting to Buy their Affordable Home are </a:t>
            </a:r>
          </a:p>
          <a:p>
            <a:pPr algn="ctr"/>
            <a:r>
              <a:rPr lang="en-IN" sz="1600" b="1" dirty="0" smtClean="0">
                <a:latin typeface="Segoe UI Light" panose="020B0502040204020203" pitchFamily="34" charset="0"/>
                <a:cs typeface="Segoe UI Light" panose="020B0502040204020203" pitchFamily="34" charset="0"/>
              </a:rPr>
              <a:t>aggregated by www.GruhSaathi.com Platform </a:t>
            </a:r>
            <a:r>
              <a:rPr lang="en-IN" sz="1600" dirty="0" smtClean="0">
                <a:latin typeface="Segoe UI Light" panose="020B0502040204020203" pitchFamily="34" charset="0"/>
                <a:cs typeface="Segoe UI Light" panose="020B0502040204020203" pitchFamily="34" charset="0"/>
              </a:rPr>
              <a:t>at Monthly Events</a:t>
            </a:r>
          </a:p>
        </p:txBody>
      </p:sp>
      <p:sp>
        <p:nvSpPr>
          <p:cNvPr id="9" name="TextBox 8"/>
          <p:cNvSpPr txBox="1"/>
          <p:nvPr/>
        </p:nvSpPr>
        <p:spPr>
          <a:xfrm>
            <a:off x="431223" y="1342907"/>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Potential (Interested &amp; Registered) Customers are </a:t>
            </a:r>
            <a:r>
              <a:rPr lang="en-IN" sz="1600" b="1" dirty="0" smtClean="0">
                <a:latin typeface="Segoe UI Light" panose="020B0502040204020203" pitchFamily="34" charset="0"/>
                <a:cs typeface="Segoe UI Light" panose="020B0502040204020203" pitchFamily="34" charset="0"/>
              </a:rPr>
              <a:t>Counselled </a:t>
            </a:r>
            <a:r>
              <a:rPr lang="en-IN" sz="1600" dirty="0" smtClean="0">
                <a:latin typeface="Segoe UI Light" panose="020B0502040204020203" pitchFamily="34" charset="0"/>
                <a:cs typeface="Segoe UI Light" panose="020B0502040204020203" pitchFamily="34" charset="0"/>
              </a:rPr>
              <a:t>&amp; made aware of the various options &amp; possibilities along with offerings available to them for buying their home.</a:t>
            </a:r>
            <a:endParaRPr lang="en-IN" sz="1400" dirty="0" smtClean="0">
              <a:latin typeface="Segoe UI Light" panose="020B0502040204020203" pitchFamily="34" charset="0"/>
              <a:cs typeface="Segoe UI Light" panose="020B0502040204020203" pitchFamily="34" charset="0"/>
            </a:endParaRPr>
          </a:p>
        </p:txBody>
      </p:sp>
      <p:sp>
        <p:nvSpPr>
          <p:cNvPr id="10" name="TextBox 9"/>
          <p:cNvSpPr txBox="1"/>
          <p:nvPr/>
        </p:nvSpPr>
        <p:spPr>
          <a:xfrm>
            <a:off x="431223" y="2837918"/>
            <a:ext cx="1133227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Potential Customers </a:t>
            </a:r>
            <a:r>
              <a:rPr lang="en-IN" sz="1600" dirty="0" smtClean="0">
                <a:latin typeface="Segoe UI Light" panose="020B0502040204020203" pitchFamily="34" charset="0"/>
                <a:cs typeface="Segoe UI Light" panose="020B0502040204020203" pitchFamily="34" charset="0"/>
              </a:rPr>
              <a:t>(registered), based on their interest, </a:t>
            </a:r>
          </a:p>
          <a:p>
            <a:pPr algn="ctr"/>
            <a:r>
              <a:rPr lang="en-IN" sz="1600" b="1" dirty="0" smtClean="0">
                <a:latin typeface="Segoe UI Light" panose="020B0502040204020203" pitchFamily="34" charset="0"/>
                <a:cs typeface="Segoe UI Light" panose="020B0502040204020203" pitchFamily="34" charset="0"/>
              </a:rPr>
              <a:t>Visits </a:t>
            </a:r>
            <a:r>
              <a:rPr lang="en-IN" sz="1600" dirty="0" smtClean="0">
                <a:latin typeface="Segoe UI Light" panose="020B0502040204020203" pitchFamily="34" charset="0"/>
                <a:cs typeface="Segoe UI Light" panose="020B0502040204020203" pitchFamily="34" charset="0"/>
              </a:rPr>
              <a:t>the opted / nearest available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Co-Branded Project</a:t>
            </a:r>
            <a:endParaRPr lang="en-IN" sz="1400" dirty="0" smtClean="0">
              <a:latin typeface="Segoe UI Light" panose="020B0502040204020203" pitchFamily="34" charset="0"/>
              <a:cs typeface="Segoe UI Light" panose="020B0502040204020203" pitchFamily="34" charset="0"/>
            </a:endParaRPr>
          </a:p>
        </p:txBody>
      </p:sp>
      <p:sp>
        <p:nvSpPr>
          <p:cNvPr id="11" name="TextBox 10"/>
          <p:cNvSpPr txBox="1"/>
          <p:nvPr/>
        </p:nvSpPr>
        <p:spPr>
          <a:xfrm>
            <a:off x="431223" y="3598842"/>
            <a:ext cx="1133227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Potential Customer </a:t>
            </a:r>
            <a:r>
              <a:rPr lang="en-IN" sz="1600" b="1" dirty="0" smtClean="0">
                <a:latin typeface="Segoe UI Light" panose="020B0502040204020203" pitchFamily="34" charset="0"/>
                <a:cs typeface="Segoe UI Light" panose="020B0502040204020203" pitchFamily="34" charset="0"/>
              </a:rPr>
              <a:t>Selects </a:t>
            </a:r>
            <a:r>
              <a:rPr lang="en-IN" sz="1600" dirty="0" smtClean="0">
                <a:latin typeface="Segoe UI Light" panose="020B0502040204020203" pitchFamily="34" charset="0"/>
                <a:cs typeface="Segoe UI Light" panose="020B0502040204020203" pitchFamily="34" charset="0"/>
              </a:rPr>
              <a:t>&amp; later </a:t>
            </a:r>
            <a:r>
              <a:rPr lang="en-IN" sz="1600" b="1" dirty="0" smtClean="0">
                <a:latin typeface="Segoe UI Light" panose="020B0502040204020203" pitchFamily="34" charset="0"/>
                <a:cs typeface="Segoe UI Light" panose="020B0502040204020203" pitchFamily="34" charset="0"/>
              </a:rPr>
              <a:t>Books his / her Apartment </a:t>
            </a:r>
            <a:r>
              <a:rPr lang="en-IN" sz="1600" dirty="0" smtClean="0">
                <a:latin typeface="Segoe UI Light" panose="020B0502040204020203" pitchFamily="34" charset="0"/>
                <a:cs typeface="Segoe UI Light" panose="020B0502040204020203" pitchFamily="34" charset="0"/>
              </a:rPr>
              <a:t>at the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Co-Branded Project </a:t>
            </a:r>
          </a:p>
          <a:p>
            <a:pPr algn="ctr"/>
            <a:r>
              <a:rPr lang="en-IN" sz="1600" b="1" dirty="0" smtClean="0">
                <a:latin typeface="Segoe UI Light" panose="020B0502040204020203" pitchFamily="34" charset="0"/>
                <a:cs typeface="Segoe UI Light" panose="020B0502040204020203" pitchFamily="34" charset="0"/>
              </a:rPr>
              <a:t>on the </a:t>
            </a:r>
            <a:r>
              <a:rPr lang="en-IN" sz="1600" b="1" dirty="0" err="1" smtClean="0">
                <a:latin typeface="Segoe UI Light" panose="020B0502040204020203" pitchFamily="34" charset="0"/>
                <a:cs typeface="Segoe UI Light" panose="020B0502040204020203" pitchFamily="34" charset="0"/>
              </a:rPr>
              <a:t>Gruh</a:t>
            </a:r>
            <a:r>
              <a:rPr lang="en-IN" sz="1600" b="1" dirty="0" smtClean="0">
                <a:latin typeface="Segoe UI Light" panose="020B0502040204020203" pitchFamily="34" charset="0"/>
                <a:cs typeface="Segoe UI Light" panose="020B0502040204020203" pitchFamily="34" charset="0"/>
              </a:rPr>
              <a:t> </a:t>
            </a:r>
            <a:r>
              <a:rPr lang="en-IN" sz="1600" b="1" dirty="0" err="1" smtClean="0">
                <a:latin typeface="Segoe UI Light" panose="020B0502040204020203" pitchFamily="34" charset="0"/>
                <a:cs typeface="Segoe UI Light" panose="020B0502040204020203" pitchFamily="34" charset="0"/>
              </a:rPr>
              <a:t>Saathi</a:t>
            </a:r>
            <a:r>
              <a:rPr lang="en-IN" sz="1600" b="1" dirty="0" smtClean="0">
                <a:latin typeface="Segoe UI Light" panose="020B0502040204020203" pitchFamily="34" charset="0"/>
                <a:cs typeface="Segoe UI Light" panose="020B0502040204020203" pitchFamily="34" charset="0"/>
              </a:rPr>
              <a:t> Portal </a:t>
            </a:r>
            <a:r>
              <a:rPr lang="en-IN" sz="1600" dirty="0" smtClean="0">
                <a:latin typeface="Segoe UI Light" panose="020B0502040204020203" pitchFamily="34" charset="0"/>
                <a:cs typeface="Segoe UI Light" panose="020B0502040204020203" pitchFamily="34" charset="0"/>
              </a:rPr>
              <a:t>with </a:t>
            </a:r>
            <a:r>
              <a:rPr lang="en-IN" sz="1600" dirty="0">
                <a:latin typeface="Segoe UI Light" panose="020B0502040204020203" pitchFamily="34" charset="0"/>
                <a:cs typeface="Segoe UI Light" panose="020B0502040204020203" pitchFamily="34" charset="0"/>
              </a:rPr>
              <a:t>d</a:t>
            </a:r>
            <a:r>
              <a:rPr lang="en-IN" sz="1600" dirty="0" smtClean="0">
                <a:latin typeface="Segoe UI Light" panose="020B0502040204020203" pitchFamily="34" charset="0"/>
                <a:cs typeface="Segoe UI Light" panose="020B0502040204020203" pitchFamily="34" charset="0"/>
              </a:rPr>
              <a:t>ue </a:t>
            </a:r>
            <a:r>
              <a:rPr lang="en-IN" sz="1600" dirty="0">
                <a:latin typeface="Segoe UI Light" panose="020B0502040204020203" pitchFamily="34" charset="0"/>
                <a:cs typeface="Segoe UI Light" panose="020B0502040204020203" pitchFamily="34" charset="0"/>
              </a:rPr>
              <a:t>a</a:t>
            </a:r>
            <a:r>
              <a:rPr lang="en-IN" sz="1600" dirty="0" smtClean="0">
                <a:latin typeface="Segoe UI Light" panose="020B0502040204020203" pitchFamily="34" charset="0"/>
                <a:cs typeface="Segoe UI Light" panose="020B0502040204020203" pitchFamily="34" charset="0"/>
              </a:rPr>
              <a:t>ssistance from a </a:t>
            </a:r>
            <a:r>
              <a:rPr lang="en-IN" sz="1600" dirty="0" err="1" smtClean="0">
                <a:latin typeface="Segoe UI Light" panose="020B0502040204020203" pitchFamily="34" charset="0"/>
                <a:cs typeface="Segoe UI Light" panose="020B0502040204020203" pitchFamily="34" charset="0"/>
              </a:rPr>
              <a:t>GruhSaathi</a:t>
            </a:r>
            <a:r>
              <a:rPr lang="en-IN" sz="1600" dirty="0" smtClean="0">
                <a:latin typeface="Segoe UI Light" panose="020B0502040204020203" pitchFamily="34" charset="0"/>
                <a:cs typeface="Segoe UI Light" panose="020B0502040204020203" pitchFamily="34" charset="0"/>
              </a:rPr>
              <a:t> (Customer makes direct payment to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a:t>
            </a:r>
          </a:p>
        </p:txBody>
      </p:sp>
      <p:sp>
        <p:nvSpPr>
          <p:cNvPr id="12" name="TextBox 11"/>
          <p:cNvSpPr txBox="1"/>
          <p:nvPr/>
        </p:nvSpPr>
        <p:spPr>
          <a:xfrm>
            <a:off x="431223" y="4340711"/>
            <a:ext cx="11329554" cy="338554"/>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The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hand-holds and supports the Customer through the following:</a:t>
            </a:r>
          </a:p>
        </p:txBody>
      </p:sp>
      <p:sp>
        <p:nvSpPr>
          <p:cNvPr id="13" name="TextBox 12"/>
          <p:cNvSpPr txBox="1"/>
          <p:nvPr/>
        </p:nvSpPr>
        <p:spPr>
          <a:xfrm>
            <a:off x="431800" y="5928790"/>
            <a:ext cx="11332274" cy="830997"/>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Customer starts living in his / her own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Home </a:t>
            </a:r>
          </a:p>
          <a:p>
            <a:pPr algn="ctr"/>
            <a:r>
              <a:rPr lang="en-IN" sz="1600" dirty="0" smtClean="0">
                <a:latin typeface="Segoe UI Light" panose="020B0502040204020203" pitchFamily="34" charset="0"/>
                <a:cs typeface="Segoe UI Light" panose="020B0502040204020203" pitchFamily="34" charset="0"/>
              </a:rPr>
              <a:t>&amp; becomes a mentor to other potential customers –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then Connects </a:t>
            </a:r>
            <a:r>
              <a:rPr lang="en-IN" sz="1600" dirty="0" smtClean="0">
                <a:latin typeface="Segoe UI Light" panose="020B0502040204020203" pitchFamily="34" charset="0"/>
                <a:cs typeface="Segoe UI Light" panose="020B0502040204020203" pitchFamily="34" charset="0"/>
              </a:rPr>
              <a:t>them with </a:t>
            </a:r>
          </a:p>
          <a:p>
            <a:pPr algn="ctr"/>
            <a:r>
              <a:rPr lang="en-IN" sz="1600" dirty="0" smtClean="0">
                <a:latin typeface="Segoe UI Light" panose="020B0502040204020203" pitchFamily="34" charset="0"/>
                <a:cs typeface="Segoe UI Light" panose="020B0502040204020203" pitchFamily="34" charset="0"/>
              </a:rPr>
              <a:t>other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Services </a:t>
            </a:r>
            <a:r>
              <a:rPr lang="en-IN" sz="1600" dirty="0" smtClean="0">
                <a:latin typeface="Segoe UI Light" panose="020B0502040204020203" pitchFamily="34" charset="0"/>
                <a:cs typeface="Segoe UI Light" panose="020B0502040204020203" pitchFamily="34" charset="0"/>
              </a:rPr>
              <a:t>incl. </a:t>
            </a:r>
            <a:r>
              <a:rPr lang="en-IN" sz="1600" b="1" dirty="0" smtClean="0">
                <a:latin typeface="Segoe UI Light" panose="020B0502040204020203" pitchFamily="34" charset="0"/>
                <a:cs typeface="Segoe UI Light" panose="020B0502040204020203" pitchFamily="34" charset="0"/>
              </a:rPr>
              <a:t>Community Development </a:t>
            </a:r>
            <a:r>
              <a:rPr lang="en-IN" sz="1600" dirty="0" smtClean="0">
                <a:latin typeface="Segoe UI Light" panose="020B0502040204020203" pitchFamily="34" charset="0"/>
                <a:cs typeface="Segoe UI Light" panose="020B0502040204020203" pitchFamily="34" charset="0"/>
              </a:rPr>
              <a:t>(NGO) / Income Increment….</a:t>
            </a:r>
          </a:p>
        </p:txBody>
      </p:sp>
      <p:cxnSp>
        <p:nvCxnSpPr>
          <p:cNvPr id="6" name="Straight Arrow Connector 5"/>
          <p:cNvCxnSpPr>
            <a:stCxn id="5" idx="2"/>
            <a:endCxn id="9" idx="0"/>
          </p:cNvCxnSpPr>
          <p:nvPr/>
        </p:nvCxnSpPr>
        <p:spPr>
          <a:xfrm>
            <a:off x="6096000" y="1164144"/>
            <a:ext cx="0" cy="1787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35" idx="0"/>
          </p:cNvCxnSpPr>
          <p:nvPr/>
        </p:nvCxnSpPr>
        <p:spPr>
          <a:xfrm>
            <a:off x="6096000" y="1927682"/>
            <a:ext cx="0" cy="15471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a:endCxn id="11" idx="0"/>
          </p:cNvCxnSpPr>
          <p:nvPr/>
        </p:nvCxnSpPr>
        <p:spPr>
          <a:xfrm>
            <a:off x="6097360" y="3422693"/>
            <a:ext cx="0" cy="17614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2" idx="0"/>
          </p:cNvCxnSpPr>
          <p:nvPr/>
        </p:nvCxnSpPr>
        <p:spPr>
          <a:xfrm flipH="1">
            <a:off x="6096000" y="4183617"/>
            <a:ext cx="1360" cy="15709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2"/>
            <a:endCxn id="13" idx="0"/>
          </p:cNvCxnSpPr>
          <p:nvPr/>
        </p:nvCxnSpPr>
        <p:spPr>
          <a:xfrm>
            <a:off x="6096000" y="4679265"/>
            <a:ext cx="1937" cy="124952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4799" y="4720209"/>
            <a:ext cx="11698514" cy="1236610"/>
          </a:xfrm>
          <a:prstGeom prst="rect">
            <a:avLst/>
          </a:prstGeom>
        </p:spPr>
        <p:txBody>
          <a:bodyPr wrap="square" numCol="2">
            <a:noAutofit/>
          </a:bodyPr>
          <a:lstStyle/>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Booking Process</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Margin Money Arrangement, if required (thru MFI / Crowd Funding, etc.)</a:t>
            </a:r>
            <a:endParaRPr lang="en-IN" sz="1200" dirty="0">
              <a:latin typeface="Segoe UI Light" panose="020B0502040204020203" pitchFamily="34" charset="0"/>
              <a:cs typeface="Segoe UI Light" panose="020B0502040204020203" pitchFamily="34" charset="0"/>
            </a:endParaRP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Selection of HFI, Loan Approval &amp; Sanction, followed by Processing, as may be </a:t>
            </a:r>
            <a:r>
              <a:rPr lang="en-IN" sz="1400" dirty="0" smtClean="0">
                <a:latin typeface="Segoe UI Light" panose="020B0502040204020203" pitchFamily="34" charset="0"/>
                <a:cs typeface="Segoe UI Light" panose="020B0502040204020203" pitchFamily="34" charset="0"/>
              </a:rPr>
              <a:t>required</a:t>
            </a:r>
            <a:endParaRPr lang="en-IN" sz="1400" dirty="0">
              <a:latin typeface="Segoe UI Light" panose="020B0502040204020203" pitchFamily="34" charset="0"/>
              <a:cs typeface="Segoe UI Light" panose="020B0502040204020203" pitchFamily="34" charset="0"/>
            </a:endParaRPr>
          </a:p>
          <a:p>
            <a:pPr marL="273050" indent="-177800">
              <a:buFont typeface="Wingdings" panose="05000000000000000000" pitchFamily="2" charset="2"/>
              <a:buChar char="§"/>
            </a:pPr>
            <a:r>
              <a:rPr lang="en-IN" sz="1400" dirty="0" smtClean="0">
                <a:latin typeface="Segoe UI Light" panose="020B0502040204020203" pitchFamily="34" charset="0"/>
                <a:cs typeface="Segoe UI Light" panose="020B0502040204020203" pitchFamily="34" charset="0"/>
              </a:rPr>
              <a:t>Applying </a:t>
            </a:r>
            <a:r>
              <a:rPr lang="en-IN" sz="1400" dirty="0">
                <a:latin typeface="Segoe UI Light" panose="020B0502040204020203" pitchFamily="34" charset="0"/>
                <a:cs typeface="Segoe UI Light" panose="020B0502040204020203" pitchFamily="34" charset="0"/>
              </a:rPr>
              <a:t>for Subsidy Schemes – PMAY, etc. as available</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EMI Collection, Regular Reminders &amp; Periodic Updates on Progress of Work &amp; Next Stage of Activities</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Preparing for Possession - Legal Documentation</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Handing-over of / Possession Process</a:t>
            </a:r>
          </a:p>
        </p:txBody>
      </p:sp>
      <p:sp>
        <p:nvSpPr>
          <p:cNvPr id="35" name="TextBox 34"/>
          <p:cNvSpPr txBox="1"/>
          <p:nvPr/>
        </p:nvSpPr>
        <p:spPr>
          <a:xfrm>
            <a:off x="431223" y="2082401"/>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Regular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Promotional Offers are kept, Free Home Allocations, </a:t>
            </a:r>
          </a:p>
          <a:p>
            <a:pPr algn="ctr"/>
            <a:r>
              <a:rPr lang="en-IN" sz="1600" dirty="0" smtClean="0">
                <a:latin typeface="Segoe UI Light" panose="020B0502040204020203" pitchFamily="34" charset="0"/>
                <a:cs typeface="Segoe UI Light" panose="020B0502040204020203" pitchFamily="34" charset="0"/>
              </a:rPr>
              <a:t>Brand Ambassador and Alliance with Marketing Agencies for Continual and Penetrated Marketing would be carried out</a:t>
            </a:r>
            <a:endParaRPr lang="en-IN" sz="1400" dirty="0" smtClean="0">
              <a:latin typeface="Segoe UI Light" panose="020B0502040204020203" pitchFamily="34" charset="0"/>
              <a:cs typeface="Segoe UI Light" panose="020B0502040204020203" pitchFamily="34" charset="0"/>
            </a:endParaRPr>
          </a:p>
        </p:txBody>
      </p:sp>
      <p:cxnSp>
        <p:nvCxnSpPr>
          <p:cNvPr id="40" name="Straight Arrow Connector 39"/>
          <p:cNvCxnSpPr>
            <a:stCxn id="35" idx="2"/>
            <a:endCxn id="10" idx="0"/>
          </p:cNvCxnSpPr>
          <p:nvPr/>
        </p:nvCxnSpPr>
        <p:spPr>
          <a:xfrm>
            <a:off x="6096000" y="2667176"/>
            <a:ext cx="1360" cy="17074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1626433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p:cNvSpPr txBox="1">
            <a:spLocks/>
          </p:cNvSpPr>
          <p:nvPr/>
        </p:nvSpPr>
        <p:spPr>
          <a:xfrm>
            <a:off x="177420" y="19381"/>
            <a:ext cx="7961443" cy="691768"/>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defRPr/>
            </a:pPr>
            <a:r>
              <a:rPr lang="en-IN" sz="2400" i="1" dirty="0">
                <a:solidFill>
                  <a:srgbClr val="564B3C"/>
                </a:solidFill>
                <a:latin typeface="Times New Roman" panose="02020603050405020304" pitchFamily="18" charset="0"/>
                <a:cs typeface="Times New Roman" panose="02020603050405020304" pitchFamily="18" charset="0"/>
              </a:rPr>
              <a:t>How nice it </a:t>
            </a:r>
            <a:r>
              <a:rPr lang="en-IN" sz="2400" i="1" dirty="0" smtClean="0">
                <a:solidFill>
                  <a:srgbClr val="564B3C"/>
                </a:solidFill>
                <a:latin typeface="Times New Roman" panose="02020603050405020304" pitchFamily="18" charset="0"/>
                <a:cs typeface="Times New Roman" panose="02020603050405020304" pitchFamily="18" charset="0"/>
              </a:rPr>
              <a:t>would be </a:t>
            </a:r>
            <a:r>
              <a:rPr lang="en-IN" sz="2400" i="1" dirty="0">
                <a:solidFill>
                  <a:srgbClr val="564B3C"/>
                </a:solidFill>
                <a:latin typeface="Times New Roman" panose="02020603050405020304" pitchFamily="18" charset="0"/>
                <a:cs typeface="Times New Roman" panose="02020603050405020304" pitchFamily="18" charset="0"/>
              </a:rPr>
              <a:t>if we could have our own house…</a:t>
            </a:r>
          </a:p>
        </p:txBody>
      </p:sp>
      <p:pic>
        <p:nvPicPr>
          <p:cNvPr id="29" name="Picture 3"/>
          <p:cNvPicPr>
            <a:picLocks noChangeAspect="1" noChangeArrowheads="1"/>
          </p:cNvPicPr>
          <p:nvPr/>
        </p:nvPicPr>
        <p:blipFill rotWithShape="1">
          <a:blip r:embed="rId2" cstate="print"/>
          <a:srcRect l="8871"/>
          <a:stretch/>
        </p:blipFill>
        <p:spPr bwMode="auto">
          <a:xfrm>
            <a:off x="2390756" y="2738255"/>
            <a:ext cx="3134894" cy="2293374"/>
          </a:xfrm>
          <a:prstGeom prst="rect">
            <a:avLst/>
          </a:prstGeom>
          <a:ln>
            <a:noFill/>
          </a:ln>
          <a:effectLst>
            <a:outerShdw blurRad="292100" dist="139700" dir="2700000" algn="tl" rotWithShape="0">
              <a:srgbClr val="333333">
                <a:alpha val="65000"/>
              </a:srgbClr>
            </a:outerShdw>
          </a:effectLst>
        </p:spPr>
      </p:pic>
      <p:pic>
        <p:nvPicPr>
          <p:cNvPr id="30" name="Picture 8"/>
          <p:cNvPicPr>
            <a:picLocks noChangeAspect="1" noChangeArrowheads="1"/>
          </p:cNvPicPr>
          <p:nvPr/>
        </p:nvPicPr>
        <p:blipFill>
          <a:blip r:embed="rId3" cstate="print"/>
          <a:srcRect/>
          <a:stretch>
            <a:fillRect/>
          </a:stretch>
        </p:blipFill>
        <p:spPr bwMode="auto">
          <a:xfrm>
            <a:off x="5807968" y="986318"/>
            <a:ext cx="3602868" cy="2401912"/>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noChangeArrowheads="1"/>
          </p:cNvPicPr>
          <p:nvPr/>
        </p:nvPicPr>
        <p:blipFill>
          <a:blip r:embed="rId4"/>
          <a:srcRect/>
          <a:stretch>
            <a:fillRect/>
          </a:stretch>
        </p:blipFill>
        <p:spPr bwMode="auto">
          <a:xfrm>
            <a:off x="5807968" y="3835400"/>
            <a:ext cx="3602868" cy="2401912"/>
          </a:xfrm>
          <a:prstGeom prst="rect">
            <a:avLst/>
          </a:prstGeom>
          <a:ln>
            <a:noFill/>
          </a:ln>
          <a:effectLst>
            <a:outerShdw blurRad="292100" dist="139700" dir="2700000" algn="tl" rotWithShape="0">
              <a:srgbClr val="333333">
                <a:alpha val="65000"/>
              </a:srgbClr>
            </a:outerShdw>
          </a:effectLst>
        </p:spPr>
      </p:pic>
      <p:sp>
        <p:nvSpPr>
          <p:cNvPr id="32" name="Oval Callout 31"/>
          <p:cNvSpPr/>
          <p:nvPr/>
        </p:nvSpPr>
        <p:spPr>
          <a:xfrm flipH="1">
            <a:off x="1524000" y="1628800"/>
            <a:ext cx="2051720" cy="1350562"/>
          </a:xfrm>
          <a:prstGeom prst="wedgeEllipseCallout">
            <a:avLst>
              <a:gd name="adj1" fmla="val -6652"/>
              <a:gd name="adj2" fmla="val 62500"/>
            </a:avLst>
          </a:prstGeom>
          <a:solidFill>
            <a:srgbClr val="93A299"/>
          </a:solidFill>
          <a:ln w="19050" cap="flat" cmpd="sng" algn="ctr">
            <a:noFill/>
            <a:prstDash val="solid"/>
          </a:ln>
          <a:effectLst/>
        </p:spPr>
        <p:txBody>
          <a:bodyPr rtlCol="0" anchor="ctr"/>
          <a:lstStyle/>
          <a:p>
            <a:pPr algn="ctr">
              <a:defRPr/>
            </a:pPr>
            <a:r>
              <a:rPr lang="en-IN" i="1" kern="0" dirty="0">
                <a:solidFill>
                  <a:prstClr val="white"/>
                </a:solidFill>
                <a:latin typeface="Times New Roman" panose="02020603050405020304" pitchFamily="18" charset="0"/>
                <a:cs typeface="Times New Roman" panose="02020603050405020304" pitchFamily="18" charset="0"/>
              </a:rPr>
              <a:t>But where should I buy the house?</a:t>
            </a:r>
          </a:p>
        </p:txBody>
      </p:sp>
      <p:sp>
        <p:nvSpPr>
          <p:cNvPr id="33" name="Cloud Callout 32"/>
          <p:cNvSpPr/>
          <p:nvPr/>
        </p:nvSpPr>
        <p:spPr>
          <a:xfrm>
            <a:off x="3719736" y="1412776"/>
            <a:ext cx="1805914" cy="1566586"/>
          </a:xfrm>
          <a:prstGeom prst="cloudCallout">
            <a:avLst>
              <a:gd name="adj1" fmla="val -35010"/>
              <a:gd name="adj2" fmla="val 57320"/>
            </a:avLst>
          </a:prstGeom>
          <a:solidFill>
            <a:srgbClr val="E8B54D"/>
          </a:solidFill>
          <a:ln w="19050" cap="flat" cmpd="sng" algn="ctr">
            <a:noFill/>
            <a:prstDash val="solid"/>
          </a:ln>
          <a:effectLst/>
        </p:spPr>
        <p:txBody>
          <a:bodyPr rtlCol="0" anchor="ctr"/>
          <a:lstStyle/>
          <a:p>
            <a:pPr algn="ctr">
              <a:defRPr/>
            </a:pPr>
            <a:r>
              <a:rPr lang="en-IN" i="1" kern="0" dirty="0">
                <a:solidFill>
                  <a:prstClr val="white"/>
                </a:solidFill>
                <a:latin typeface="Times New Roman" panose="02020603050405020304" pitchFamily="18" charset="0"/>
                <a:cs typeface="Times New Roman" panose="02020603050405020304" pitchFamily="18" charset="0"/>
              </a:rPr>
              <a:t>Who will give me loan?</a:t>
            </a:r>
          </a:p>
        </p:txBody>
      </p:sp>
      <p:sp>
        <p:nvSpPr>
          <p:cNvPr id="34" name="Oval Callout 33"/>
          <p:cNvSpPr/>
          <p:nvPr/>
        </p:nvSpPr>
        <p:spPr>
          <a:xfrm>
            <a:off x="3575720" y="4833257"/>
            <a:ext cx="2520280" cy="1858415"/>
          </a:xfrm>
          <a:prstGeom prst="wedgeEllipseCallout">
            <a:avLst>
              <a:gd name="adj1" fmla="val 55269"/>
              <a:gd name="adj2" fmla="val -57049"/>
            </a:avLst>
          </a:prstGeom>
          <a:solidFill>
            <a:srgbClr val="CF543F"/>
          </a:solidFill>
          <a:ln w="19050" cap="flat" cmpd="sng" algn="ctr">
            <a:noFill/>
            <a:prstDash val="solid"/>
          </a:ln>
          <a:effectLst/>
        </p:spPr>
        <p:txBody>
          <a:bodyPr rtlCol="0" anchor="ctr"/>
          <a:lstStyle/>
          <a:p>
            <a:pPr algn="ctr">
              <a:defRPr/>
            </a:pPr>
            <a:r>
              <a:rPr lang="en-IN" i="1" kern="0" dirty="0">
                <a:solidFill>
                  <a:prstClr val="white"/>
                </a:solidFill>
                <a:latin typeface="Times New Roman" panose="02020603050405020304" pitchFamily="18" charset="0"/>
                <a:cs typeface="Times New Roman" panose="02020603050405020304" pitchFamily="18" charset="0"/>
              </a:rPr>
              <a:t>I don’t have a bank account or salary slips. Can I still buy a house?</a:t>
            </a:r>
          </a:p>
        </p:txBody>
      </p:sp>
      <p:sp>
        <p:nvSpPr>
          <p:cNvPr id="35" name="Cloud Callout 34"/>
          <p:cNvSpPr/>
          <p:nvPr/>
        </p:nvSpPr>
        <p:spPr>
          <a:xfrm>
            <a:off x="1703512" y="4725144"/>
            <a:ext cx="1728192" cy="1224136"/>
          </a:xfrm>
          <a:prstGeom prst="cloudCallout">
            <a:avLst>
              <a:gd name="adj1" fmla="val 36086"/>
              <a:gd name="adj2" fmla="val -86841"/>
            </a:avLst>
          </a:prstGeom>
          <a:solidFill>
            <a:srgbClr val="B5AE53"/>
          </a:solidFill>
          <a:ln w="19050" cap="flat" cmpd="sng" algn="ctr">
            <a:noFill/>
            <a:prstDash val="solid"/>
          </a:ln>
          <a:effectLst/>
        </p:spPr>
        <p:txBody>
          <a:bodyPr rtlCol="0" anchor="ctr"/>
          <a:lstStyle/>
          <a:p>
            <a:pPr algn="ctr">
              <a:defRPr/>
            </a:pPr>
            <a:r>
              <a:rPr lang="en-US" i="1" kern="0" dirty="0">
                <a:solidFill>
                  <a:prstClr val="white"/>
                </a:solidFill>
                <a:latin typeface="Times New Roman" panose="02020603050405020304" pitchFamily="18" charset="0"/>
                <a:cs typeface="Times New Roman" panose="02020603050405020304" pitchFamily="18" charset="0"/>
              </a:rPr>
              <a:t>What is Form 16?</a:t>
            </a:r>
          </a:p>
        </p:txBody>
      </p:sp>
      <p:sp>
        <p:nvSpPr>
          <p:cNvPr id="36" name="Cloud Callout 35"/>
          <p:cNvSpPr/>
          <p:nvPr/>
        </p:nvSpPr>
        <p:spPr>
          <a:xfrm>
            <a:off x="6212894" y="2747205"/>
            <a:ext cx="1755314" cy="1386605"/>
          </a:xfrm>
          <a:prstGeom prst="cloudCallout">
            <a:avLst>
              <a:gd name="adj1" fmla="val 5849"/>
              <a:gd name="adj2" fmla="val 82483"/>
            </a:avLst>
          </a:prstGeom>
          <a:solidFill>
            <a:srgbClr val="93A299"/>
          </a:solidFill>
          <a:ln w="19050" cap="flat" cmpd="sng" algn="ctr">
            <a:noFill/>
            <a:prstDash val="solid"/>
          </a:ln>
          <a:effectLst/>
        </p:spPr>
        <p:txBody>
          <a:bodyPr rtlCol="0" anchor="ctr"/>
          <a:lstStyle/>
          <a:p>
            <a:pPr algn="ctr">
              <a:defRPr/>
            </a:pPr>
            <a:r>
              <a:rPr lang="en-US" i="1" kern="0" dirty="0">
                <a:solidFill>
                  <a:prstClr val="white"/>
                </a:solidFill>
                <a:latin typeface="Times New Roman" panose="02020603050405020304" pitchFamily="18" charset="0"/>
                <a:cs typeface="Times New Roman" panose="02020603050405020304" pitchFamily="18" charset="0"/>
              </a:rPr>
              <a:t>What is Super built up?</a:t>
            </a:r>
          </a:p>
        </p:txBody>
      </p:sp>
      <p:sp>
        <p:nvSpPr>
          <p:cNvPr id="37" name="Oval Callout 36"/>
          <p:cNvSpPr/>
          <p:nvPr/>
        </p:nvSpPr>
        <p:spPr>
          <a:xfrm>
            <a:off x="7248128" y="203200"/>
            <a:ext cx="2574032" cy="1425600"/>
          </a:xfrm>
          <a:prstGeom prst="wedgeEllipseCallout">
            <a:avLst>
              <a:gd name="adj1" fmla="val -40991"/>
              <a:gd name="adj2" fmla="val 55446"/>
            </a:avLst>
          </a:prstGeom>
          <a:solidFill>
            <a:srgbClr val="786C71"/>
          </a:solidFill>
          <a:ln w="19050" cap="flat" cmpd="sng" algn="ctr">
            <a:noFill/>
            <a:prstDash val="solid"/>
          </a:ln>
          <a:effectLst/>
        </p:spPr>
        <p:txBody>
          <a:bodyPr rtlCol="0" anchor="ctr"/>
          <a:lstStyle/>
          <a:p>
            <a:pPr algn="ctr">
              <a:defRPr/>
            </a:pPr>
            <a:r>
              <a:rPr lang="en-IN" i="1" kern="0" dirty="0">
                <a:solidFill>
                  <a:prstClr val="white"/>
                </a:solidFill>
                <a:latin typeface="Times New Roman" panose="02020603050405020304" pitchFamily="18" charset="0"/>
                <a:cs typeface="Times New Roman" panose="02020603050405020304" pitchFamily="18" charset="0"/>
              </a:rPr>
              <a:t>Have you seen the application form? … It is so complicated</a:t>
            </a:r>
          </a:p>
        </p:txBody>
      </p:sp>
      <p:sp>
        <p:nvSpPr>
          <p:cNvPr id="38" name="Cloud Callout 37"/>
          <p:cNvSpPr/>
          <p:nvPr/>
        </p:nvSpPr>
        <p:spPr>
          <a:xfrm>
            <a:off x="8688288" y="2747205"/>
            <a:ext cx="2115228" cy="1725911"/>
          </a:xfrm>
          <a:prstGeom prst="cloudCallout">
            <a:avLst>
              <a:gd name="adj1" fmla="val -58331"/>
              <a:gd name="adj2" fmla="val 53298"/>
            </a:avLst>
          </a:prstGeom>
          <a:solidFill>
            <a:srgbClr val="B5AE53"/>
          </a:solidFill>
          <a:ln w="19050" cap="flat" cmpd="sng" algn="ctr">
            <a:noFill/>
            <a:prstDash val="solid"/>
          </a:ln>
          <a:effectLst/>
        </p:spPr>
        <p:txBody>
          <a:bodyPr rtlCol="0" anchor="ctr"/>
          <a:lstStyle/>
          <a:p>
            <a:pPr algn="ctr">
              <a:defRPr/>
            </a:pPr>
            <a:r>
              <a:rPr lang="en-US" i="1" kern="0" dirty="0">
                <a:solidFill>
                  <a:prstClr val="white"/>
                </a:solidFill>
                <a:latin typeface="Times New Roman" panose="02020603050405020304" pitchFamily="18" charset="0"/>
                <a:cs typeface="Times New Roman" panose="02020603050405020304" pitchFamily="18" charset="0"/>
              </a:rPr>
              <a:t>How much stamp duty do I have to pay?</a:t>
            </a:r>
            <a:endParaRPr lang="en-IN" i="1" kern="0" dirty="0">
              <a:solidFill>
                <a:prstClr val="white"/>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6004560" y="6237313"/>
            <a:ext cx="3406276" cy="447169"/>
          </a:xfrm>
          <a:prstGeom prst="rect">
            <a:avLst/>
          </a:prstGeom>
          <a:solidFill>
            <a:srgbClr val="C00000"/>
          </a:solidFill>
          <a:ln w="10000" cap="flat" cmpd="sng" algn="ctr">
            <a:solidFill>
              <a:sysClr val="windowText" lastClr="000000"/>
            </a:solidFill>
            <a:prstDash val="solid"/>
          </a:ln>
          <a:effectLst>
            <a:outerShdw blurRad="38100" dist="30000" dir="5400000" rotWithShape="0">
              <a:srgbClr val="000000">
                <a:alpha val="45000"/>
              </a:srgbClr>
            </a:outerShdw>
          </a:effectLst>
        </p:spPr>
        <p:txBody>
          <a:bodyPr rtlCol="0" anchor="ctr"/>
          <a:lstStyle/>
          <a:p>
            <a:pPr algn="ctr">
              <a:defRPr/>
            </a:pPr>
            <a:r>
              <a:rPr lang="en-US" sz="2000" i="1" kern="0" dirty="0">
                <a:solidFill>
                  <a:schemeClr val="bg1"/>
                </a:solidFill>
                <a:latin typeface="Times New Roman" panose="02020603050405020304" pitchFamily="18" charset="0"/>
                <a:cs typeface="Times New Roman" panose="02020603050405020304" pitchFamily="18" charset="0"/>
              </a:rPr>
              <a:t>Can some one help us?</a:t>
            </a:r>
            <a:endParaRPr lang="en-IN" sz="2000" i="1" kern="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486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helps Affordable Housing Developers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2466252" y="3424998"/>
            <a:ext cx="5322676"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Affordable Housing Developers</a:t>
            </a:r>
            <a:endParaRPr lang="en-IN" sz="1600" dirty="0"/>
          </a:p>
        </p:txBody>
      </p:sp>
      <p:grpSp>
        <p:nvGrpSpPr>
          <p:cNvPr id="57" name="Group 56"/>
          <p:cNvGrpSpPr/>
          <p:nvPr/>
        </p:nvGrpSpPr>
        <p:grpSpPr>
          <a:xfrm>
            <a:off x="429863" y="592391"/>
            <a:ext cx="11334211" cy="6084888"/>
            <a:chOff x="429863" y="592391"/>
            <a:chExt cx="11334211" cy="6084888"/>
          </a:xfrm>
        </p:grpSpPr>
        <p:sp>
          <p:nvSpPr>
            <p:cNvPr id="5" name="TextBox 4"/>
            <p:cNvSpPr txBox="1"/>
            <p:nvPr/>
          </p:nvSpPr>
          <p:spPr>
            <a:xfrm>
              <a:off x="434520" y="592391"/>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Mass Media Publicity to </a:t>
              </a:r>
              <a:r>
                <a:rPr lang="en-IN" sz="1600" dirty="0">
                  <a:latin typeface="Segoe UI Light" panose="020B0502040204020203" pitchFamily="34" charset="0"/>
                  <a:cs typeface="Segoe UI Light" panose="020B0502040204020203" pitchFamily="34" charset="0"/>
                </a:rPr>
                <a:t>Invite Interested Small </a:t>
              </a:r>
              <a:r>
                <a:rPr lang="en-IN" sz="1600" dirty="0" smtClean="0">
                  <a:latin typeface="Segoe UI Light" panose="020B0502040204020203" pitchFamily="34" charset="0"/>
                  <a:cs typeface="Segoe UI Light" panose="020B0502040204020203" pitchFamily="34" charset="0"/>
                </a:rPr>
                <a:t>&amp; Medium Affordable Housing Developers across the locations</a:t>
              </a:r>
            </a:p>
          </p:txBody>
        </p:sp>
        <p:sp>
          <p:nvSpPr>
            <p:cNvPr id="9" name="TextBox 8"/>
            <p:cNvSpPr txBox="1"/>
            <p:nvPr/>
          </p:nvSpPr>
          <p:spPr>
            <a:xfrm>
              <a:off x="434520" y="1085873"/>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Small &amp; Medium Affordable Housing Developers Call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and show their Interest in Co-Branding (Existing / New Projects)</a:t>
              </a:r>
              <a:endParaRPr lang="en-IN" sz="1400" dirty="0" smtClean="0">
                <a:latin typeface="Segoe UI Light" panose="020B0502040204020203" pitchFamily="34" charset="0"/>
                <a:cs typeface="Segoe UI Light" panose="020B0502040204020203" pitchFamily="34" charset="0"/>
              </a:endParaRPr>
            </a:p>
          </p:txBody>
        </p:sp>
        <p:sp>
          <p:nvSpPr>
            <p:cNvPr id="10" name="TextBox 9"/>
            <p:cNvSpPr txBox="1"/>
            <p:nvPr/>
          </p:nvSpPr>
          <p:spPr>
            <a:xfrm>
              <a:off x="431800" y="1603701"/>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Our Corporate Developer Business Development </a:t>
              </a:r>
              <a:r>
                <a:rPr lang="en-IN" sz="1600" b="1" dirty="0" smtClean="0">
                  <a:latin typeface="Segoe UI Light" panose="020B0502040204020203" pitchFamily="34" charset="0"/>
                  <a:cs typeface="Segoe UI Light" panose="020B0502040204020203" pitchFamily="34" charset="0"/>
                </a:rPr>
                <a:t>Team Visits the Developer &amp; his Project</a:t>
              </a:r>
              <a:r>
                <a:rPr lang="en-IN" sz="1600" dirty="0" smtClean="0">
                  <a:latin typeface="Segoe UI Light" panose="020B0502040204020203" pitchFamily="34" charset="0"/>
                  <a:cs typeface="Segoe UI Light" panose="020B0502040204020203" pitchFamily="34" charset="0"/>
                </a:rPr>
                <a:t> to see if they fit into our criteria</a:t>
              </a:r>
              <a:endParaRPr lang="en-IN" sz="1400" dirty="0" smtClean="0">
                <a:latin typeface="Segoe UI Light" panose="020B0502040204020203" pitchFamily="34" charset="0"/>
                <a:cs typeface="Segoe UI Light" panose="020B0502040204020203" pitchFamily="34" charset="0"/>
              </a:endParaRPr>
            </a:p>
          </p:txBody>
        </p:sp>
        <p:sp>
          <p:nvSpPr>
            <p:cNvPr id="11" name="TextBox 10"/>
            <p:cNvSpPr txBox="1"/>
            <p:nvPr/>
          </p:nvSpPr>
          <p:spPr>
            <a:xfrm>
              <a:off x="429863" y="2086909"/>
              <a:ext cx="11332274" cy="1077218"/>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Our Concept is Presented - Requirements &amp; Benefits are stated. If they are interested to offer their Existing Project(s), we shall Scrutinize their Legal Compliance, carryout a Physical Compliance Audit and also verify the project against our Criteria / Standards. We shall also Report on Additional Provisions to be made. They are then invited to the next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Event to be held in their City (either to participate / just see the response)</a:t>
              </a:r>
            </a:p>
          </p:txBody>
        </p:sp>
        <p:sp>
          <p:nvSpPr>
            <p:cNvPr id="12" name="TextBox 11"/>
            <p:cNvSpPr txBox="1"/>
            <p:nvPr/>
          </p:nvSpPr>
          <p:spPr>
            <a:xfrm>
              <a:off x="429863" y="3324138"/>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Agreements </a:t>
              </a:r>
              <a:r>
                <a:rPr lang="en-IN" sz="1600" dirty="0" smtClean="0">
                  <a:latin typeface="Segoe UI Light" panose="020B0502040204020203" pitchFamily="34" charset="0"/>
                  <a:cs typeface="Segoe UI Light" panose="020B0502040204020203" pitchFamily="34" charset="0"/>
                </a:rPr>
                <a:t>are Signed with them to Offer their Product as a Co-Brand Partner of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at a Pricing, Provisions to be made as per Compliance Report are followed through before their Listing on our Portal</a:t>
              </a:r>
            </a:p>
          </p:txBody>
        </p:sp>
        <p:sp>
          <p:nvSpPr>
            <p:cNvPr id="13" name="TextBox 12"/>
            <p:cNvSpPr txBox="1"/>
            <p:nvPr/>
          </p:nvSpPr>
          <p:spPr>
            <a:xfrm>
              <a:off x="429863" y="4055276"/>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Developer Project gets </a:t>
              </a:r>
              <a:r>
                <a:rPr lang="en-IN" sz="1600" b="1" dirty="0" smtClean="0">
                  <a:latin typeface="Segoe UI Light" panose="020B0502040204020203" pitchFamily="34" charset="0"/>
                  <a:cs typeface="Segoe UI Light" panose="020B0502040204020203" pitchFamily="34" charset="0"/>
                </a:rPr>
                <a:t>Listed on our Portal &amp; Mobile App</a:t>
              </a:r>
              <a:r>
                <a:rPr lang="en-IN" sz="1600" dirty="0" smtClean="0">
                  <a:latin typeface="Segoe UI Light" panose="020B0502040204020203" pitchFamily="34" charset="0"/>
                  <a:cs typeface="Segoe UI Light" panose="020B0502040204020203" pitchFamily="34" charset="0"/>
                </a:rPr>
                <a:t>, Announcements / News is circulated to Gruh Saathi Teams across of the new addition, Project / Unit Availability Search Results would now showup on our Portal / Mobile App based on criteria</a:t>
              </a:r>
            </a:p>
          </p:txBody>
        </p:sp>
        <p:cxnSp>
          <p:nvCxnSpPr>
            <p:cNvPr id="6" name="Straight Arrow Connector 5"/>
            <p:cNvCxnSpPr>
              <a:stCxn id="5" idx="2"/>
              <a:endCxn id="9" idx="0"/>
            </p:cNvCxnSpPr>
            <p:nvPr/>
          </p:nvCxnSpPr>
          <p:spPr>
            <a:xfrm>
              <a:off x="6099297" y="930945"/>
              <a:ext cx="0" cy="154928"/>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10" idx="0"/>
            </p:cNvCxnSpPr>
            <p:nvPr/>
          </p:nvCxnSpPr>
          <p:spPr>
            <a:xfrm flipH="1">
              <a:off x="6097937" y="1424427"/>
              <a:ext cx="1360" cy="17927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a:endCxn id="11" idx="0"/>
            </p:cNvCxnSpPr>
            <p:nvPr/>
          </p:nvCxnSpPr>
          <p:spPr>
            <a:xfrm flipH="1">
              <a:off x="6096000" y="1942255"/>
              <a:ext cx="1937" cy="14465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2" idx="0"/>
            </p:cNvCxnSpPr>
            <p:nvPr/>
          </p:nvCxnSpPr>
          <p:spPr>
            <a:xfrm flipH="1">
              <a:off x="6094640" y="3164127"/>
              <a:ext cx="1360" cy="16001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2"/>
              <a:endCxn id="13" idx="0"/>
            </p:cNvCxnSpPr>
            <p:nvPr/>
          </p:nvCxnSpPr>
          <p:spPr>
            <a:xfrm>
              <a:off x="6094640" y="3908913"/>
              <a:ext cx="1360" cy="14636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29863" y="4800062"/>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Developer Staff is Trained in Meeting with Customers, Displays &amp; </a:t>
              </a:r>
              <a:r>
                <a:rPr lang="en-IN" sz="1600" dirty="0" err="1" smtClean="0">
                  <a:latin typeface="Segoe UI Light" panose="020B0502040204020203" pitchFamily="34" charset="0"/>
                  <a:cs typeface="Segoe UI Light" panose="020B0502040204020203" pitchFamily="34" charset="0"/>
                </a:rPr>
                <a:t>Signages</a:t>
              </a:r>
              <a:r>
                <a:rPr lang="en-IN" sz="1600" dirty="0" smtClean="0">
                  <a:latin typeface="Segoe UI Light" panose="020B0502040204020203" pitchFamily="34" charset="0"/>
                  <a:cs typeface="Segoe UI Light" panose="020B0502040204020203" pitchFamily="34" charset="0"/>
                </a:rPr>
                <a:t> are put-up at their project as a Co-Branded Gruh Saathi Partner. Developers can setup their Stall with offerings at the next Gruh Saathi Event</a:t>
              </a:r>
            </a:p>
          </p:txBody>
        </p:sp>
        <p:cxnSp>
          <p:nvCxnSpPr>
            <p:cNvPr id="46" name="Straight Arrow Connector 45"/>
            <p:cNvCxnSpPr>
              <a:stCxn id="13" idx="2"/>
              <a:endCxn id="45" idx="0"/>
            </p:cNvCxnSpPr>
            <p:nvPr/>
          </p:nvCxnSpPr>
          <p:spPr>
            <a:xfrm>
              <a:off x="6096000" y="4640051"/>
              <a:ext cx="0" cy="16001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29863" y="5558496"/>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The Sales &amp; Project Progress gets constantly monitored &amp; supported – Sales gets Registered - Other Support Services are also offered – Project Construction Finance, Marketing Team, Arch. &amp; </a:t>
              </a:r>
              <a:r>
                <a:rPr lang="en-IN" sz="1600" dirty="0" err="1" smtClean="0">
                  <a:latin typeface="Segoe UI Light" panose="020B0502040204020203" pitchFamily="34" charset="0"/>
                  <a:cs typeface="Segoe UI Light" panose="020B0502040204020203" pitchFamily="34" charset="0"/>
                </a:rPr>
                <a:t>Engg</a:t>
              </a:r>
              <a:r>
                <a:rPr lang="en-IN" sz="1600" dirty="0" smtClean="0">
                  <a:latin typeface="Segoe UI Light" panose="020B0502040204020203" pitchFamily="34" charset="0"/>
                  <a:cs typeface="Segoe UI Light" panose="020B0502040204020203" pitchFamily="34" charset="0"/>
                </a:rPr>
                <a:t>. Services Support, Approval Support, etc. as required</a:t>
              </a:r>
            </a:p>
          </p:txBody>
        </p:sp>
        <p:cxnSp>
          <p:nvCxnSpPr>
            <p:cNvPr id="50" name="Straight Arrow Connector 49"/>
            <p:cNvCxnSpPr>
              <a:stCxn id="45" idx="2"/>
              <a:endCxn id="49" idx="0"/>
            </p:cNvCxnSpPr>
            <p:nvPr/>
          </p:nvCxnSpPr>
          <p:spPr>
            <a:xfrm>
              <a:off x="6096000" y="5384837"/>
              <a:ext cx="0" cy="17365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9863" y="6338725"/>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Developers can also approach us with New Projects – we shall guide them Build &amp; Deliver the Project based on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Criteria</a:t>
              </a:r>
            </a:p>
          </p:txBody>
        </p:sp>
        <p:cxnSp>
          <p:nvCxnSpPr>
            <p:cNvPr id="54" name="Straight Arrow Connector 53"/>
            <p:cNvCxnSpPr>
              <a:stCxn id="49" idx="2"/>
              <a:endCxn id="53" idx="0"/>
            </p:cNvCxnSpPr>
            <p:nvPr/>
          </p:nvCxnSpPr>
          <p:spPr>
            <a:xfrm>
              <a:off x="6096000" y="6143271"/>
              <a:ext cx="0" cy="19545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230801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a:solidFill>
                  <a:schemeClr val="bg1"/>
                </a:solidFill>
                <a:latin typeface="Segoe UI Light" panose="020B0502040204020203" pitchFamily="34" charset="0"/>
                <a:cs typeface="Segoe UI Light" panose="020B0502040204020203" pitchFamily="34" charset="0"/>
              </a:rPr>
              <a:t>NGOs </a:t>
            </a:r>
            <a:r>
              <a:rPr lang="en-IN" sz="2400" dirty="0" smtClean="0">
                <a:solidFill>
                  <a:schemeClr val="bg1"/>
                </a:solidFill>
                <a:latin typeface="Segoe UI Light" panose="020B0502040204020203" pitchFamily="34" charset="0"/>
                <a:cs typeface="Segoe UI Light" panose="020B0502040204020203" pitchFamily="34" charset="0"/>
              </a:rPr>
              <a:t>&amp; MFIs would engage with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and get benefitted</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1705879" y="3424998"/>
            <a:ext cx="3801938"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NGOs &amp; MFIs</a:t>
            </a:r>
            <a:endParaRPr lang="en-IN" sz="1600" dirty="0"/>
          </a:p>
        </p:txBody>
      </p:sp>
      <p:sp>
        <p:nvSpPr>
          <p:cNvPr id="5" name="TextBox 4"/>
          <p:cNvSpPr txBox="1"/>
          <p:nvPr/>
        </p:nvSpPr>
        <p:spPr>
          <a:xfrm>
            <a:off x="426900" y="614421"/>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NGOs &amp; MFIs working with Target Customer Groups would be invited for Concept Presentation and How they can Contribute towards and get benefitted</a:t>
            </a:r>
          </a:p>
        </p:txBody>
      </p:sp>
      <p:sp>
        <p:nvSpPr>
          <p:cNvPr id="9" name="TextBox 8"/>
          <p:cNvSpPr txBox="1"/>
          <p:nvPr/>
        </p:nvSpPr>
        <p:spPr>
          <a:xfrm>
            <a:off x="432583" y="1335361"/>
            <a:ext cx="11329554" cy="830997"/>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If they are Interested in the Concept, they are Enrolled based on our Criteria for Registration of NGOs &amp; MFIs considering: Locality of their Operation and Outreach, Target Customer Group with who they </a:t>
            </a:r>
            <a:r>
              <a:rPr lang="en-IN" sz="1600" dirty="0">
                <a:latin typeface="Segoe UI Light" panose="020B0502040204020203" pitchFamily="34" charset="0"/>
                <a:cs typeface="Segoe UI Light" panose="020B0502040204020203" pitchFamily="34" charset="0"/>
              </a:rPr>
              <a:t>are working, No. of Associates / Team with </a:t>
            </a:r>
            <a:r>
              <a:rPr lang="en-IN" sz="1600" dirty="0" smtClean="0">
                <a:latin typeface="Segoe UI Light" panose="020B0502040204020203" pitchFamily="34" charset="0"/>
                <a:cs typeface="Segoe UI Light" panose="020B0502040204020203" pitchFamily="34" charset="0"/>
              </a:rPr>
              <a:t>them and What services they are currently offering and whether they can get aligned with us</a:t>
            </a:r>
          </a:p>
        </p:txBody>
      </p:sp>
      <p:sp>
        <p:nvSpPr>
          <p:cNvPr id="12" name="TextBox 11"/>
          <p:cNvSpPr txBox="1"/>
          <p:nvPr/>
        </p:nvSpPr>
        <p:spPr>
          <a:xfrm>
            <a:off x="432583" y="2283367"/>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Agreements </a:t>
            </a:r>
            <a:r>
              <a:rPr lang="en-IN" sz="1600" dirty="0" smtClean="0">
                <a:latin typeface="Segoe UI Light" panose="020B0502040204020203" pitchFamily="34" charset="0"/>
                <a:cs typeface="Segoe UI Light" panose="020B0502040204020203" pitchFamily="34" charset="0"/>
              </a:rPr>
              <a:t>are Signed with them to Offer their Product as a Co-Brand Partner of Gruh Saathi, Pay-outs Decided, Team Ramp-up and other Provisions as per our Requirements from NGO followed through and later their Listing on our Portal as Co-Brand NGO</a:t>
            </a:r>
          </a:p>
        </p:txBody>
      </p:sp>
      <p:sp>
        <p:nvSpPr>
          <p:cNvPr id="13" name="TextBox 12"/>
          <p:cNvSpPr txBox="1"/>
          <p:nvPr/>
        </p:nvSpPr>
        <p:spPr>
          <a:xfrm>
            <a:off x="429863" y="2979464"/>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NGO Teams (now on called </a:t>
            </a:r>
            <a:r>
              <a:rPr lang="en-IN" sz="1600" b="1" dirty="0" smtClean="0">
                <a:latin typeface="Segoe UI Light" panose="020B0502040204020203" pitchFamily="34" charset="0"/>
                <a:cs typeface="Segoe UI Light" panose="020B0502040204020203" pitchFamily="34" charset="0"/>
              </a:rPr>
              <a:t>Gruh Saathis</a:t>
            </a:r>
            <a:r>
              <a:rPr lang="en-IN" sz="1600" dirty="0" smtClean="0">
                <a:latin typeface="Segoe UI Light" panose="020B0502040204020203" pitchFamily="34" charset="0"/>
                <a:cs typeface="Segoe UI Light" panose="020B0502040204020203" pitchFamily="34" charset="0"/>
              </a:rPr>
              <a:t>) are Trained for Soft Skills by Gruh Saathi Business Development Team at their Location</a:t>
            </a:r>
          </a:p>
        </p:txBody>
      </p:sp>
      <p:cxnSp>
        <p:nvCxnSpPr>
          <p:cNvPr id="34" name="Straight Arrow Connector 33"/>
          <p:cNvCxnSpPr>
            <a:stCxn id="12" idx="2"/>
            <a:endCxn id="13" idx="0"/>
          </p:cNvCxnSpPr>
          <p:nvPr/>
        </p:nvCxnSpPr>
        <p:spPr>
          <a:xfrm flipH="1">
            <a:off x="6096000" y="2868142"/>
            <a:ext cx="1360" cy="11132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29863" y="3419673"/>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Projects Listed in their City are Explained, Terminologies, Booking &amp; Sales Process is Explained (Modus Operandi)</a:t>
            </a:r>
          </a:p>
        </p:txBody>
      </p:sp>
      <p:cxnSp>
        <p:nvCxnSpPr>
          <p:cNvPr id="46" name="Straight Arrow Connector 45"/>
          <p:cNvCxnSpPr>
            <a:stCxn id="13" idx="2"/>
            <a:endCxn id="45" idx="0"/>
          </p:cNvCxnSpPr>
          <p:nvPr/>
        </p:nvCxnSpPr>
        <p:spPr>
          <a:xfrm>
            <a:off x="6096000" y="3318018"/>
            <a:ext cx="0" cy="10165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29863" y="3869520"/>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a:latin typeface="Segoe UI Light" panose="020B0502040204020203" pitchFamily="34" charset="0"/>
                <a:cs typeface="Segoe UI Light" panose="020B0502040204020203" pitchFamily="34" charset="0"/>
              </a:rPr>
              <a:t>Training </a:t>
            </a:r>
            <a:r>
              <a:rPr lang="en-IN" sz="1600" dirty="0">
                <a:latin typeface="Segoe UI Light" panose="020B0502040204020203" pitchFamily="34" charset="0"/>
                <a:cs typeface="Segoe UI Light" panose="020B0502040204020203" pitchFamily="34" charset="0"/>
              </a:rPr>
              <a:t>provided on Portal and Mobile App usage, Tablets </a:t>
            </a:r>
            <a:r>
              <a:rPr lang="en-IN" sz="1600" dirty="0" smtClean="0">
                <a:latin typeface="Segoe UI Light" panose="020B0502040204020203" pitchFamily="34" charset="0"/>
                <a:cs typeface="Segoe UI Light" panose="020B0502040204020203" pitchFamily="34" charset="0"/>
              </a:rPr>
              <a:t>provided </a:t>
            </a:r>
            <a:r>
              <a:rPr lang="en-IN" sz="1600" dirty="0">
                <a:latin typeface="Segoe UI Light" panose="020B0502040204020203" pitchFamily="34" charset="0"/>
                <a:cs typeface="Segoe UI Light" panose="020B0502040204020203" pitchFamily="34" charset="0"/>
              </a:rPr>
              <a:t>to </a:t>
            </a:r>
            <a:r>
              <a:rPr lang="en-IN" sz="1600" dirty="0" smtClean="0">
                <a:latin typeface="Segoe UI Light" panose="020B0502040204020203" pitchFamily="34" charset="0"/>
                <a:cs typeface="Segoe UI Light" panose="020B0502040204020203" pitchFamily="34" charset="0"/>
              </a:rPr>
              <a:t>few, </a:t>
            </a:r>
          </a:p>
          <a:p>
            <a:pPr algn="ctr"/>
            <a:r>
              <a:rPr lang="en-IN" sz="1600" dirty="0" smtClean="0">
                <a:latin typeface="Segoe UI Light" panose="020B0502040204020203" pitchFamily="34" charset="0"/>
                <a:cs typeface="Segoe UI Light" panose="020B0502040204020203" pitchFamily="34" charset="0"/>
              </a:rPr>
              <a:t>Credentials for Access to Portal and Mobile App are provided</a:t>
            </a:r>
          </a:p>
        </p:txBody>
      </p:sp>
      <p:cxnSp>
        <p:nvCxnSpPr>
          <p:cNvPr id="50" name="Straight Arrow Connector 49"/>
          <p:cNvCxnSpPr>
            <a:stCxn id="45" idx="2"/>
            <a:endCxn id="49" idx="0"/>
          </p:cNvCxnSpPr>
          <p:nvPr/>
        </p:nvCxnSpPr>
        <p:spPr>
          <a:xfrm>
            <a:off x="6096000" y="3758227"/>
            <a:ext cx="0" cy="11129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9863" y="4565588"/>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Quarterly Gruh Saathi Events </a:t>
            </a:r>
            <a:r>
              <a:rPr lang="en-IN" sz="1600" dirty="0" smtClean="0">
                <a:latin typeface="Segoe UI Light" panose="020B0502040204020203" pitchFamily="34" charset="0"/>
                <a:cs typeface="Segoe UI Light" panose="020B0502040204020203" pitchFamily="34" charset="0"/>
              </a:rPr>
              <a:t>are organized in the city / town / locality </a:t>
            </a:r>
            <a:r>
              <a:rPr lang="en-IN" sz="1600" dirty="0">
                <a:latin typeface="Segoe UI Light" panose="020B0502040204020203" pitchFamily="34" charset="0"/>
                <a:cs typeface="Segoe UI Light" panose="020B0502040204020203" pitchFamily="34" charset="0"/>
              </a:rPr>
              <a:t>with </a:t>
            </a:r>
            <a:r>
              <a:rPr lang="en-IN" sz="1600" dirty="0" smtClean="0">
                <a:latin typeface="Segoe UI Light" panose="020B0502040204020203" pitchFamily="34" charset="0"/>
                <a:cs typeface="Segoe UI Light" panose="020B0502040204020203" pitchFamily="34" charset="0"/>
              </a:rPr>
              <a:t>publicity and support from www.GruhSaathi.com</a:t>
            </a:r>
          </a:p>
        </p:txBody>
      </p:sp>
      <p:cxnSp>
        <p:nvCxnSpPr>
          <p:cNvPr id="54" name="Straight Arrow Connector 53"/>
          <p:cNvCxnSpPr>
            <a:stCxn id="49" idx="2"/>
            <a:endCxn id="53" idx="0"/>
          </p:cNvCxnSpPr>
          <p:nvPr/>
        </p:nvCxnSpPr>
        <p:spPr>
          <a:xfrm>
            <a:off x="6096000" y="4454295"/>
            <a:ext cx="0" cy="11129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5" idx="2"/>
            <a:endCxn id="9" idx="0"/>
          </p:cNvCxnSpPr>
          <p:nvPr/>
        </p:nvCxnSpPr>
        <p:spPr>
          <a:xfrm>
            <a:off x="6091677" y="1199196"/>
            <a:ext cx="5683" cy="13616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cxnSp>
        <p:nvCxnSpPr>
          <p:cNvPr id="21" name="Straight Arrow Connector 20"/>
          <p:cNvCxnSpPr>
            <a:stCxn id="9" idx="2"/>
            <a:endCxn id="12" idx="0"/>
          </p:cNvCxnSpPr>
          <p:nvPr/>
        </p:nvCxnSpPr>
        <p:spPr>
          <a:xfrm>
            <a:off x="6097360" y="2166358"/>
            <a:ext cx="0" cy="11700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6900" y="5023444"/>
            <a:ext cx="11321151"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Gruh Saathi Co-Branded Partner (NGO) leads the Event at the venue and Registers Potential Home Buyers on Portal / App</a:t>
            </a:r>
          </a:p>
        </p:txBody>
      </p:sp>
      <p:cxnSp>
        <p:nvCxnSpPr>
          <p:cNvPr id="22" name="Straight Arrow Connector 21"/>
          <p:cNvCxnSpPr>
            <a:stCxn id="53" idx="2"/>
            <a:endCxn id="20" idx="0"/>
          </p:cNvCxnSpPr>
          <p:nvPr/>
        </p:nvCxnSpPr>
        <p:spPr>
          <a:xfrm flipH="1">
            <a:off x="6087476" y="4904142"/>
            <a:ext cx="8524" cy="11930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5303" y="5490747"/>
            <a:ext cx="11321151"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Potential Home Buyers are Presented with Relevant Projects and Housing Loan options available to them</a:t>
            </a:r>
          </a:p>
        </p:txBody>
      </p:sp>
      <p:sp>
        <p:nvSpPr>
          <p:cNvPr id="48" name="TextBox 47"/>
          <p:cNvSpPr txBox="1"/>
          <p:nvPr/>
        </p:nvSpPr>
        <p:spPr>
          <a:xfrm>
            <a:off x="435303" y="5938338"/>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Gruh Saathis interact &amp; convince Potential Home Buyers to Book their Home through Gruh Saathi Platform over a 3-month period</a:t>
            </a:r>
          </a:p>
        </p:txBody>
      </p:sp>
      <p:cxnSp>
        <p:nvCxnSpPr>
          <p:cNvPr id="51" name="Straight Arrow Connector 50"/>
          <p:cNvCxnSpPr>
            <a:stCxn id="20" idx="2"/>
            <a:endCxn id="47" idx="0"/>
          </p:cNvCxnSpPr>
          <p:nvPr/>
        </p:nvCxnSpPr>
        <p:spPr>
          <a:xfrm>
            <a:off x="6087476" y="5361998"/>
            <a:ext cx="8403" cy="12874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7" idx="2"/>
            <a:endCxn id="48" idx="0"/>
          </p:cNvCxnSpPr>
          <p:nvPr/>
        </p:nvCxnSpPr>
        <p:spPr>
          <a:xfrm>
            <a:off x="6095879" y="5829301"/>
            <a:ext cx="4201" cy="10903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35303" y="6378547"/>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Based on Bookings, the Gruh Saathis &amp; the Co-Branded NGO receives Donations and / Pay-outs from Gruh Saathi Platform</a:t>
            </a:r>
          </a:p>
        </p:txBody>
      </p:sp>
      <p:cxnSp>
        <p:nvCxnSpPr>
          <p:cNvPr id="80" name="Straight Arrow Connector 79"/>
          <p:cNvCxnSpPr>
            <a:stCxn id="48" idx="2"/>
            <a:endCxn id="79" idx="0"/>
          </p:cNvCxnSpPr>
          <p:nvPr/>
        </p:nvCxnSpPr>
        <p:spPr>
          <a:xfrm>
            <a:off x="6100080" y="6276892"/>
            <a:ext cx="0" cy="10165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59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Online Support Platforms</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3670685"/>
          </a:xfrm>
          <a:prstGeom prst="rect">
            <a:avLst/>
          </a:prstGeom>
          <a:noFill/>
        </p:spPr>
        <p:txBody>
          <a:bodyPr wrap="square" rtlCol="0" anchor="t">
            <a:spAutoFit/>
          </a:bodyPr>
          <a:lstStyle/>
          <a:p>
            <a:pPr marL="285750" indent="-285750">
              <a:lnSpc>
                <a:spcPct val="20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www.GruhSaathi.com</a:t>
            </a:r>
            <a:r>
              <a:rPr lang="en-IN" sz="2400" dirty="0" smtClean="0">
                <a:latin typeface="Segoe UI Light" panose="020B0502040204020203" pitchFamily="34" charset="0"/>
                <a:cs typeface="Segoe UI Light" panose="020B0502040204020203" pitchFamily="34" charset="0"/>
              </a:rPr>
              <a:t> </a:t>
            </a:r>
            <a:r>
              <a:rPr lang="en-IN" sz="2400" b="1" dirty="0" smtClean="0">
                <a:solidFill>
                  <a:srgbClr val="C00000"/>
                </a:solidFill>
                <a:latin typeface="Segoe UI Light" panose="020B0502040204020203" pitchFamily="34" charset="0"/>
                <a:cs typeface="Segoe UI Light" panose="020B0502040204020203" pitchFamily="34" charset="0"/>
              </a:rPr>
              <a:t>Web Portal</a:t>
            </a:r>
          </a:p>
          <a:p>
            <a:pPr marL="285750" indent="-285750">
              <a:lnSpc>
                <a:spcPct val="200000"/>
              </a:lnSpc>
              <a:buFont typeface="Wingdings" panose="05000000000000000000" pitchFamily="2" charset="2"/>
              <a:buChar char="ü"/>
            </a:pPr>
            <a:r>
              <a:rPr lang="en-IN" sz="2400" b="1" dirty="0" err="1">
                <a:latin typeface="Segoe UI Light" panose="020B0502040204020203" pitchFamily="34" charset="0"/>
                <a:cs typeface="Segoe UI Light" panose="020B0502040204020203" pitchFamily="34" charset="0"/>
              </a:rPr>
              <a:t>GruhSaathi</a:t>
            </a:r>
            <a:r>
              <a:rPr lang="en-IN" sz="2400" b="1" dirty="0">
                <a:latin typeface="Segoe UI Light" panose="020B0502040204020203" pitchFamily="34" charset="0"/>
                <a:cs typeface="Segoe UI Light" panose="020B0502040204020203" pitchFamily="34" charset="0"/>
              </a:rPr>
              <a:t> </a:t>
            </a:r>
            <a:r>
              <a:rPr lang="en-IN" sz="2400" b="1" dirty="0">
                <a:solidFill>
                  <a:srgbClr val="C00000"/>
                </a:solidFill>
                <a:latin typeface="Segoe UI Light" panose="020B0502040204020203" pitchFamily="34" charset="0"/>
                <a:cs typeface="Segoe UI Light" panose="020B0502040204020203" pitchFamily="34" charset="0"/>
              </a:rPr>
              <a:t>Mobile App</a:t>
            </a:r>
            <a:endParaRPr lang="en-IN" sz="2400" dirty="0">
              <a:solidFill>
                <a:srgbClr val="C00000"/>
              </a:solidFill>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Online CRM </a:t>
            </a:r>
            <a:r>
              <a:rPr lang="en-IN" sz="2400" dirty="0">
                <a:latin typeface="Segoe UI Light" panose="020B0502040204020203" pitchFamily="34" charset="0"/>
                <a:cs typeface="Segoe UI Light" panose="020B0502040204020203" pitchFamily="34" charset="0"/>
              </a:rPr>
              <a:t>Platform now &amp; ERP Platform later</a:t>
            </a: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Toll Free Number</a:t>
            </a:r>
            <a:r>
              <a:rPr lang="en-IN" sz="2400" dirty="0">
                <a:latin typeface="Segoe UI Light" panose="020B0502040204020203" pitchFamily="34" charset="0"/>
                <a:cs typeface="Segoe UI Light" panose="020B0502040204020203" pitchFamily="34" charset="0"/>
              </a:rPr>
              <a:t> supported by a </a:t>
            </a:r>
            <a:r>
              <a:rPr lang="en-IN" sz="2400" b="1" dirty="0">
                <a:solidFill>
                  <a:srgbClr val="C00000"/>
                </a:solidFill>
                <a:latin typeface="Segoe UI Light" panose="020B0502040204020203" pitchFamily="34" charset="0"/>
                <a:cs typeface="Segoe UI Light" panose="020B0502040204020203" pitchFamily="34" charset="0"/>
              </a:rPr>
              <a:t>Call Centre</a:t>
            </a: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Social Media </a:t>
            </a:r>
            <a:r>
              <a:rPr lang="en-IN" sz="2400" dirty="0" smtClean="0">
                <a:latin typeface="Segoe UI Light" panose="020B0502040204020203" pitchFamily="34" charset="0"/>
                <a:cs typeface="Segoe UI Light" panose="020B0502040204020203" pitchFamily="34" charset="0"/>
              </a:rPr>
              <a:t>platform</a:t>
            </a:r>
            <a:endParaRPr lang="en-IN" sz="2400" dirty="0">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028355" y="6209338"/>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999525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On-Ground </a:t>
            </a:r>
            <a:r>
              <a:rPr lang="en-IN" sz="2400" dirty="0" smtClean="0">
                <a:solidFill>
                  <a:schemeClr val="bg1"/>
                </a:solidFill>
                <a:latin typeface="Segoe UI Light" panose="020B0502040204020203" pitchFamily="34" charset="0"/>
                <a:cs typeface="Segoe UI Light" panose="020B0502040204020203" pitchFamily="34" charset="0"/>
              </a:rPr>
              <a:t>Support Platform</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5332"/>
            <a:ext cx="12192000" cy="6520568"/>
          </a:xfrm>
          <a:prstGeom prst="rect">
            <a:avLst/>
          </a:prstGeom>
          <a:noFill/>
        </p:spPr>
        <p:txBody>
          <a:bodyPr wrap="square" rtlCol="0" anchor="t">
            <a:spAutoFit/>
          </a:bodyPr>
          <a:lstStyle/>
          <a:p>
            <a:pPr>
              <a:lnSpc>
                <a:spcPct val="145000"/>
              </a:lnSpc>
            </a:pPr>
            <a:r>
              <a:rPr lang="en-IN" b="1" dirty="0" err="1" smtClean="0">
                <a:latin typeface="Segoe UI Light" panose="020B0502040204020203" pitchFamily="34" charset="0"/>
                <a:cs typeface="Segoe UI Light" panose="020B0502040204020203" pitchFamily="34" charset="0"/>
              </a:rPr>
              <a:t>Gruh</a:t>
            </a:r>
            <a:r>
              <a:rPr lang="en-IN" b="1" dirty="0" smtClean="0">
                <a:latin typeface="Segoe UI Light" panose="020B0502040204020203" pitchFamily="34" charset="0"/>
                <a:cs typeface="Segoe UI Light" panose="020B0502040204020203" pitchFamily="34" charset="0"/>
              </a:rPr>
              <a:t> </a:t>
            </a:r>
            <a:r>
              <a:rPr lang="en-IN" b="1" dirty="0" err="1" smtClean="0">
                <a:latin typeface="Segoe UI Light" panose="020B0502040204020203" pitchFamily="34" charset="0"/>
                <a:cs typeface="Segoe UI Light" panose="020B0502040204020203" pitchFamily="34" charset="0"/>
              </a:rPr>
              <a:t>Saathi</a:t>
            </a:r>
            <a:r>
              <a:rPr lang="en-IN" b="1"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Events</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 hugely pre-publicised, One-Day Event organized </a:t>
            </a:r>
            <a:r>
              <a:rPr lang="en-IN" sz="1600" b="1" dirty="0" smtClean="0">
                <a:latin typeface="Segoe UI Light" panose="020B0502040204020203" pitchFamily="34" charset="0"/>
                <a:cs typeface="Segoe UI Light" panose="020B0502040204020203" pitchFamily="34" charset="0"/>
              </a:rPr>
              <a:t>every 3 months </a:t>
            </a:r>
            <a:r>
              <a:rPr lang="en-IN" sz="1600" dirty="0" smtClean="0">
                <a:latin typeface="Segoe UI Light" panose="020B0502040204020203" pitchFamily="34" charset="0"/>
                <a:cs typeface="Segoe UI Light" panose="020B0502040204020203" pitchFamily="34" charset="0"/>
              </a:rPr>
              <a:t>in each city of operation, for inviting Potential Customers to educate them and make them aware that they too could buy their home</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In each event, around 3000-5000 Potential Customer Families (15000-20000 visitors / footfalls) are expected to attend</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Co-branded Developers, Housing Finance Institutions (HFIs), MFIs &amp; NGOs also participate and potential ones are invited to the event</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Events are lead by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Saathis</a:t>
            </a:r>
            <a:r>
              <a:rPr lang="en-IN" sz="1600" dirty="0" smtClean="0">
                <a:latin typeface="Segoe UI Light" panose="020B0502040204020203" pitchFamily="34" charset="0"/>
                <a:cs typeface="Segoe UI Light" panose="020B0502040204020203" pitchFamily="34" charset="0"/>
              </a:rPr>
              <a:t> who are supported by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Ground Support Team</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The buying process, the concept and options are explained, Q&amp;A &amp; one-to-one Counselling happens with Potential Customers</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Stalls of Co-branded Developers, HFIs, MFIs &amp; NGOs are setup to showcase their offerings, provide details and also attend to any queries</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Customers get to know the location, type, size and pricing of unit / project offerings here and also can check their loan eligibility as well as need for micro-finance and its availability</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Lucky Draw would be held during Gruh Saathi Event for Customers who book a unit – the winner would get his home free-of-cost</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Videos / Short Films (large screen) are run showing interviews of select customers and their experience with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Platform</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Potential Customers are ferried to the interested Project locations during these events to enable them to select / book a unit as suitable</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Everyone attending are require to Register (on the System / Mobile App with Name, Surname, Mobile No. &amp; Location) - they would be tracked till they finally book a unit with us</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Snacks &amp; Beverages would be served to all attendees during this one-day event (budgeted activity)</a:t>
            </a:r>
          </a:p>
          <a:p>
            <a:pPr marL="285750" indent="-285750">
              <a:lnSpc>
                <a:spcPct val="145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Smaller Events are also organized (at specific localities / communities) every monthly for creating awareness and inviting them for the bigger event and also to do some follow-up activities</a:t>
            </a:r>
          </a:p>
        </p:txBody>
      </p:sp>
      <p:sp>
        <p:nvSpPr>
          <p:cNvPr id="8" name="Rectangle 7"/>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1388821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Operational Teams in Background</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5016758"/>
          </a:xfrm>
          <a:prstGeom prst="rect">
            <a:avLst/>
          </a:prstGeom>
          <a:noFill/>
        </p:spPr>
        <p:txBody>
          <a:bodyPr wrap="square" rtlCol="0" anchor="t">
            <a:spAutoFit/>
          </a:bodyPr>
          <a:lstStyle/>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Business Development Team </a:t>
            </a:r>
            <a:r>
              <a:rPr lang="en-IN" sz="2000" dirty="0" smtClean="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Ground Support Team </a:t>
            </a:r>
            <a:r>
              <a:rPr lang="en-IN" sz="2000" dirty="0" smtClean="0">
                <a:latin typeface="Segoe UI Light" panose="020B0502040204020203" pitchFamily="34" charset="0"/>
                <a:cs typeface="Segoe UI Light" panose="020B0502040204020203" pitchFamily="34" charset="0"/>
              </a:rPr>
              <a:t>(Regional / Local)</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Developer Business Development Team </a:t>
            </a:r>
            <a:r>
              <a:rPr lang="en-IN" sz="2000" dirty="0" smtClean="0">
                <a:latin typeface="Segoe UI Light" panose="020B0502040204020203" pitchFamily="34" charset="0"/>
                <a:cs typeface="Segoe UI Light" panose="020B0502040204020203" pitchFamily="34" charset="0"/>
              </a:rPr>
              <a:t>(Corporate &amp; Regional / Local)</a:t>
            </a:r>
          </a:p>
          <a:p>
            <a:pPr marL="285750" indent="-285750">
              <a:lnSpc>
                <a:spcPct val="200000"/>
              </a:lnSpc>
              <a:buFont typeface="Wingdings" panose="05000000000000000000" pitchFamily="2" charset="2"/>
              <a:buChar char="ü"/>
            </a:pPr>
            <a:r>
              <a:rPr lang="en-IN" sz="2000" b="1" dirty="0">
                <a:latin typeface="Segoe UI Light" panose="020B0502040204020203" pitchFamily="34" charset="0"/>
                <a:cs typeface="Segoe UI Light" panose="020B0502040204020203" pitchFamily="34" charset="0"/>
              </a:rPr>
              <a:t>Developer Compliance Team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Information </a:t>
            </a:r>
            <a:r>
              <a:rPr lang="en-IN" sz="2000" b="1" dirty="0">
                <a:latin typeface="Segoe UI Light" panose="020B0502040204020203" pitchFamily="34" charset="0"/>
                <a:cs typeface="Segoe UI Light" panose="020B0502040204020203" pitchFamily="34" charset="0"/>
              </a:rPr>
              <a:t>&amp; Communication Technology (ICT) Platform Development Team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Media </a:t>
            </a:r>
            <a:r>
              <a:rPr lang="en-IN" sz="2000" b="1" dirty="0">
                <a:latin typeface="Segoe UI Light" panose="020B0502040204020203" pitchFamily="34" charset="0"/>
                <a:cs typeface="Segoe UI Light" panose="020B0502040204020203" pitchFamily="34" charset="0"/>
              </a:rPr>
              <a:t>&amp; Publicity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Finance </a:t>
            </a:r>
            <a:r>
              <a:rPr lang="en-IN" sz="2000" b="1" dirty="0">
                <a:latin typeface="Segoe UI Light" panose="020B0502040204020203" pitchFamily="34" charset="0"/>
                <a:cs typeface="Segoe UI Light" panose="020B0502040204020203" pitchFamily="34" charset="0"/>
              </a:rPr>
              <a:t>&amp; Accounts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HR </a:t>
            </a:r>
            <a:r>
              <a:rPr lang="en-IN" sz="2000" b="1" dirty="0">
                <a:latin typeface="Segoe UI Light" panose="020B0502040204020203" pitchFamily="34" charset="0"/>
                <a:cs typeface="Segoe UI Light" panose="020B0502040204020203" pitchFamily="34" charset="0"/>
              </a:rPr>
              <a:t>&amp; Admin. </a:t>
            </a:r>
            <a:r>
              <a:rPr lang="en-IN" sz="2000" dirty="0">
                <a:latin typeface="Segoe UI Light" panose="020B0502040204020203" pitchFamily="34" charset="0"/>
                <a:cs typeface="Segoe UI Light" panose="020B0502040204020203" pitchFamily="34" charset="0"/>
              </a:rPr>
              <a:t>(Corporate</a:t>
            </a:r>
            <a:r>
              <a:rPr lang="en-IN" sz="2000" dirty="0" smtClean="0">
                <a:latin typeface="Segoe UI Light" panose="020B0502040204020203" pitchFamily="34" charset="0"/>
                <a:cs typeface="Segoe UI Light" panose="020B0502040204020203" pitchFamily="34" charset="0"/>
              </a:rPr>
              <a:t>)</a:t>
            </a:r>
            <a:endParaRPr lang="en-IN" sz="2000" dirty="0">
              <a:latin typeface="Segoe UI Light" panose="020B0502040204020203" pitchFamily="34" charset="0"/>
              <a:cs typeface="Segoe UI Light" panose="020B0502040204020203" pitchFamily="34" charset="0"/>
            </a:endParaRPr>
          </a:p>
        </p:txBody>
      </p:sp>
      <p:sp>
        <p:nvSpPr>
          <p:cNvPr id="5" name="Rectangle 4">
            <a:hlinkClick r:id="rId2" action="ppaction://hlinksldjump"/>
          </p:cNvPr>
          <p:cNvSpPr/>
          <p:nvPr/>
        </p:nvSpPr>
        <p:spPr>
          <a:xfrm>
            <a:off x="10213983" y="5090222"/>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2634650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Apex </a:t>
            </a:r>
            <a:r>
              <a:rPr lang="en-IN" sz="2400" dirty="0" smtClean="0">
                <a:solidFill>
                  <a:schemeClr val="bg1"/>
                </a:solidFill>
                <a:latin typeface="Segoe UI Light" panose="020B0502040204020203" pitchFamily="34" charset="0"/>
                <a:cs typeface="Segoe UI Light" panose="020B0502040204020203" pitchFamily="34" charset="0"/>
              </a:rPr>
              <a:t>Level Organization Structure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6" name="Rectangle 5"/>
          <p:cNvSpPr/>
          <p:nvPr/>
        </p:nvSpPr>
        <p:spPr>
          <a:xfrm>
            <a:off x="4546599" y="1723029"/>
            <a:ext cx="2413000"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CEO</a:t>
            </a:r>
          </a:p>
        </p:txBody>
      </p:sp>
      <p:sp>
        <p:nvSpPr>
          <p:cNvPr id="9" name="Rectangle 8"/>
          <p:cNvSpPr/>
          <p:nvPr/>
        </p:nvSpPr>
        <p:spPr>
          <a:xfrm>
            <a:off x="1427842" y="2571924"/>
            <a:ext cx="1632857"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CTO</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0" name="Rectangle 9"/>
          <p:cNvSpPr/>
          <p:nvPr/>
        </p:nvSpPr>
        <p:spPr>
          <a:xfrm>
            <a:off x="8503557" y="2571924"/>
            <a:ext cx="1632857"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CFO</a:t>
            </a:r>
          </a:p>
        </p:txBody>
      </p:sp>
      <p:sp>
        <p:nvSpPr>
          <p:cNvPr id="11" name="Rectangle 10"/>
          <p:cNvSpPr/>
          <p:nvPr/>
        </p:nvSpPr>
        <p:spPr>
          <a:xfrm>
            <a:off x="4546599" y="1031971"/>
            <a:ext cx="2413000"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Board &amp; Chief Mentor</a:t>
            </a:r>
          </a:p>
        </p:txBody>
      </p:sp>
      <p:sp>
        <p:nvSpPr>
          <p:cNvPr id="5" name="Rectangle 4"/>
          <p:cNvSpPr/>
          <p:nvPr/>
        </p:nvSpPr>
        <p:spPr>
          <a:xfrm>
            <a:off x="4546599" y="3354256"/>
            <a:ext cx="2413000"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Gruh Saathi Business </a:t>
            </a:r>
            <a:r>
              <a:rPr lang="en-IN" sz="1600" dirty="0" smtClean="0">
                <a:solidFill>
                  <a:schemeClr val="bg1"/>
                </a:solidFill>
                <a:latin typeface="Segoe UI Light" panose="020B0502040204020203" pitchFamily="34" charset="0"/>
                <a:cs typeface="Segoe UI Light" panose="020B0502040204020203" pitchFamily="34" charset="0"/>
              </a:rPr>
              <a:t>Development (BD)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2" name="Rectangle 11"/>
          <p:cNvSpPr/>
          <p:nvPr/>
        </p:nvSpPr>
        <p:spPr>
          <a:xfrm>
            <a:off x="491892" y="4413820"/>
            <a:ext cx="1409700"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Ground </a:t>
            </a:r>
            <a:r>
              <a:rPr lang="en-IN" sz="1600" dirty="0">
                <a:solidFill>
                  <a:schemeClr val="bg1"/>
                </a:solidFill>
                <a:latin typeface="Segoe UI Light" panose="020B0502040204020203" pitchFamily="34" charset="0"/>
                <a:cs typeface="Segoe UI Light" panose="020B0502040204020203" pitchFamily="34" charset="0"/>
              </a:rPr>
              <a:t>Support </a:t>
            </a:r>
            <a:r>
              <a:rPr lang="en-IN" sz="1600" dirty="0" smtClean="0">
                <a:solidFill>
                  <a:schemeClr val="bg1"/>
                </a:solidFill>
                <a:latin typeface="Segoe UI Light" panose="020B0502040204020203" pitchFamily="34" charset="0"/>
                <a:cs typeface="Segoe UI Light" panose="020B0502040204020203" pitchFamily="34" charset="0"/>
              </a:rPr>
              <a:t>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3" name="Rectangle 12"/>
          <p:cNvSpPr/>
          <p:nvPr/>
        </p:nvSpPr>
        <p:spPr>
          <a:xfrm>
            <a:off x="2062606" y="4413819"/>
            <a:ext cx="1080643"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Developer </a:t>
            </a:r>
            <a:r>
              <a:rPr lang="en-IN" sz="1600" dirty="0" smtClean="0">
                <a:solidFill>
                  <a:schemeClr val="bg1"/>
                </a:solidFill>
                <a:latin typeface="Segoe UI Light" panose="020B0502040204020203" pitchFamily="34" charset="0"/>
                <a:cs typeface="Segoe UI Light" panose="020B0502040204020203" pitchFamily="34" charset="0"/>
              </a:rPr>
              <a:t>BD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4" name="Rectangle 13"/>
          <p:cNvSpPr/>
          <p:nvPr/>
        </p:nvSpPr>
        <p:spPr>
          <a:xfrm>
            <a:off x="7184117" y="3351716"/>
            <a:ext cx="1709968"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Developer Compliance </a:t>
            </a:r>
            <a:r>
              <a:rPr lang="en-IN" sz="1600" dirty="0" smtClean="0">
                <a:solidFill>
                  <a:schemeClr val="bg1"/>
                </a:solidFill>
                <a:latin typeface="Segoe UI Light" panose="020B0502040204020203" pitchFamily="34" charset="0"/>
                <a:cs typeface="Segoe UI Light" panose="020B0502040204020203" pitchFamily="34" charset="0"/>
              </a:rPr>
              <a:t>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5" name="Rectangle 14"/>
          <p:cNvSpPr/>
          <p:nvPr/>
        </p:nvSpPr>
        <p:spPr>
          <a:xfrm>
            <a:off x="762000" y="3354256"/>
            <a:ext cx="1236434"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ICT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6" name="Rectangle 15"/>
          <p:cNvSpPr/>
          <p:nvPr/>
        </p:nvSpPr>
        <p:spPr>
          <a:xfrm>
            <a:off x="2511877" y="3354256"/>
            <a:ext cx="1262743"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Media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8" name="Rectangle 17"/>
          <p:cNvSpPr/>
          <p:nvPr/>
        </p:nvSpPr>
        <p:spPr>
          <a:xfrm>
            <a:off x="6709684" y="4413820"/>
            <a:ext cx="1435550"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Arch. &amp; </a:t>
            </a:r>
            <a:r>
              <a:rPr lang="en-IN" sz="1600" dirty="0" err="1" smtClean="0">
                <a:solidFill>
                  <a:schemeClr val="bg1"/>
                </a:solidFill>
                <a:latin typeface="Segoe UI Light" panose="020B0502040204020203" pitchFamily="34" charset="0"/>
                <a:cs typeface="Segoe UI Light" panose="020B0502040204020203" pitchFamily="34" charset="0"/>
              </a:rPr>
              <a:t>Engg</a:t>
            </a:r>
            <a:r>
              <a:rPr lang="en-IN" sz="1600" dirty="0" smtClean="0">
                <a:solidFill>
                  <a:schemeClr val="bg1"/>
                </a:solidFill>
                <a:latin typeface="Segoe UI Light" panose="020B0502040204020203" pitchFamily="34" charset="0"/>
                <a:cs typeface="Segoe UI Light" panose="020B0502040204020203" pitchFamily="34" charset="0"/>
              </a:rPr>
              <a:t>. Services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9" name="Rectangle 18"/>
          <p:cNvSpPr/>
          <p:nvPr/>
        </p:nvSpPr>
        <p:spPr>
          <a:xfrm>
            <a:off x="4909674" y="4396464"/>
            <a:ext cx="1638996"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Housing Finance Liaison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20" name="Rectangle 19"/>
          <p:cNvSpPr/>
          <p:nvPr/>
        </p:nvSpPr>
        <p:spPr>
          <a:xfrm>
            <a:off x="8306248" y="4402245"/>
            <a:ext cx="1383851"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Approval Liaison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21" name="Rectangle 20"/>
          <p:cNvSpPr/>
          <p:nvPr/>
        </p:nvSpPr>
        <p:spPr>
          <a:xfrm>
            <a:off x="9957244" y="4405916"/>
            <a:ext cx="1320355"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HR &amp; Admin</a:t>
            </a:r>
            <a:r>
              <a:rPr lang="en-IN" sz="1600" dirty="0" smtClean="0">
                <a:solidFill>
                  <a:schemeClr val="bg1"/>
                </a:solidFill>
                <a:latin typeface="Segoe UI Light" panose="020B0502040204020203" pitchFamily="34" charset="0"/>
                <a:cs typeface="Segoe UI Light" panose="020B0502040204020203" pitchFamily="34" charset="0"/>
              </a:rPr>
              <a:t>. Head</a:t>
            </a:r>
            <a:endParaRPr lang="en-IN" sz="1600" dirty="0">
              <a:solidFill>
                <a:schemeClr val="bg1"/>
              </a:solidFill>
              <a:latin typeface="Segoe UI Light" panose="020B0502040204020203" pitchFamily="34" charset="0"/>
              <a:cs typeface="Segoe UI Light" panose="020B0502040204020203" pitchFamily="34" charset="0"/>
            </a:endParaRPr>
          </a:p>
        </p:txBody>
      </p:sp>
      <p:cxnSp>
        <p:nvCxnSpPr>
          <p:cNvPr id="23" name="Straight Connector 22"/>
          <p:cNvCxnSpPr>
            <a:stCxn id="11" idx="2"/>
            <a:endCxn id="6" idx="0"/>
          </p:cNvCxnSpPr>
          <p:nvPr/>
        </p:nvCxnSpPr>
        <p:spPr>
          <a:xfrm>
            <a:off x="5753099" y="1370525"/>
            <a:ext cx="0" cy="352504"/>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2"/>
            <a:endCxn id="5" idx="0"/>
          </p:cNvCxnSpPr>
          <p:nvPr/>
        </p:nvCxnSpPr>
        <p:spPr>
          <a:xfrm>
            <a:off x="5753099" y="2061583"/>
            <a:ext cx="0" cy="1292673"/>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6" idx="2"/>
            <a:endCxn id="9" idx="0"/>
          </p:cNvCxnSpPr>
          <p:nvPr/>
        </p:nvCxnSpPr>
        <p:spPr>
          <a:xfrm rot="5400000">
            <a:off x="3743515" y="562339"/>
            <a:ext cx="510341" cy="3508828"/>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6" idx="2"/>
            <a:endCxn id="10" idx="0"/>
          </p:cNvCxnSpPr>
          <p:nvPr/>
        </p:nvCxnSpPr>
        <p:spPr>
          <a:xfrm rot="16200000" flipH="1">
            <a:off x="7281372" y="533309"/>
            <a:ext cx="510341" cy="3566887"/>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9" idx="2"/>
            <a:endCxn id="15" idx="0"/>
          </p:cNvCxnSpPr>
          <p:nvPr/>
        </p:nvCxnSpPr>
        <p:spPr>
          <a:xfrm rot="5400000">
            <a:off x="1590355" y="2700340"/>
            <a:ext cx="443778" cy="864054"/>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9" idx="2"/>
            <a:endCxn id="16" idx="0"/>
          </p:cNvCxnSpPr>
          <p:nvPr/>
        </p:nvCxnSpPr>
        <p:spPr>
          <a:xfrm rot="16200000" flipH="1">
            <a:off x="2471871" y="2682878"/>
            <a:ext cx="443778" cy="898978"/>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 idx="2"/>
            <a:endCxn id="12" idx="0"/>
          </p:cNvCxnSpPr>
          <p:nvPr/>
        </p:nvCxnSpPr>
        <p:spPr>
          <a:xfrm rot="5400000">
            <a:off x="3237527" y="1898247"/>
            <a:ext cx="474789" cy="4556357"/>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6" idx="2"/>
            <a:endCxn id="21" idx="0"/>
          </p:cNvCxnSpPr>
          <p:nvPr/>
        </p:nvCxnSpPr>
        <p:spPr>
          <a:xfrm rot="16200000" flipH="1">
            <a:off x="7013094" y="801587"/>
            <a:ext cx="2344333" cy="4864323"/>
          </a:xfrm>
          <a:prstGeom prst="bentConnector3">
            <a:avLst>
              <a:gd name="adj1" fmla="val 1086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6" idx="2"/>
            <a:endCxn id="14" idx="0"/>
          </p:cNvCxnSpPr>
          <p:nvPr/>
        </p:nvCxnSpPr>
        <p:spPr>
          <a:xfrm rot="16200000" flipH="1">
            <a:off x="6251034" y="1563648"/>
            <a:ext cx="1290133" cy="2286002"/>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5" idx="2"/>
            <a:endCxn id="13" idx="0"/>
          </p:cNvCxnSpPr>
          <p:nvPr/>
        </p:nvCxnSpPr>
        <p:spPr>
          <a:xfrm rot="5400000">
            <a:off x="3940620" y="2601340"/>
            <a:ext cx="474788" cy="3150171"/>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 idx="2"/>
            <a:endCxn id="19" idx="0"/>
          </p:cNvCxnSpPr>
          <p:nvPr/>
        </p:nvCxnSpPr>
        <p:spPr>
          <a:xfrm rot="5400000">
            <a:off x="5503742" y="4164462"/>
            <a:ext cx="474788" cy="23927"/>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4" idx="2"/>
            <a:endCxn id="18" idx="0"/>
          </p:cNvCxnSpPr>
          <p:nvPr/>
        </p:nvCxnSpPr>
        <p:spPr>
          <a:xfrm rot="5400000">
            <a:off x="7494616" y="3869334"/>
            <a:ext cx="477329" cy="611642"/>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14" idx="2"/>
            <a:endCxn id="20" idx="0"/>
          </p:cNvCxnSpPr>
          <p:nvPr/>
        </p:nvCxnSpPr>
        <p:spPr>
          <a:xfrm rot="16200000" flipH="1">
            <a:off x="8285760" y="3689831"/>
            <a:ext cx="465754" cy="959073"/>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
        <p:nvSpPr>
          <p:cNvPr id="37" name="Rectangle 36"/>
          <p:cNvSpPr/>
          <p:nvPr/>
        </p:nvSpPr>
        <p:spPr>
          <a:xfrm>
            <a:off x="3308406" y="4413819"/>
            <a:ext cx="1440253"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NGO &amp; MFI BD Head</a:t>
            </a:r>
            <a:endParaRPr lang="en-IN" sz="1600" dirty="0">
              <a:solidFill>
                <a:schemeClr val="bg1"/>
              </a:solidFill>
              <a:latin typeface="Segoe UI Light" panose="020B0502040204020203" pitchFamily="34" charset="0"/>
              <a:cs typeface="Segoe UI Light" panose="020B0502040204020203" pitchFamily="34" charset="0"/>
            </a:endParaRPr>
          </a:p>
        </p:txBody>
      </p:sp>
      <p:cxnSp>
        <p:nvCxnSpPr>
          <p:cNvPr id="44" name="Elbow Connector 43"/>
          <p:cNvCxnSpPr>
            <a:stCxn id="5" idx="2"/>
            <a:endCxn id="37" idx="0"/>
          </p:cNvCxnSpPr>
          <p:nvPr/>
        </p:nvCxnSpPr>
        <p:spPr>
          <a:xfrm rot="5400000">
            <a:off x="4653422" y="3314142"/>
            <a:ext cx="474788" cy="1724566"/>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260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 Indicative Projections</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3582"/>
            <a:ext cx="12192000" cy="5632311"/>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5000-7000 Potential Customer Footfalls per Event (every Quarterly) per city targeted…</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With @ 5% Conversion, @ 250-350 Bookings (within next 3 months) per Event per Quarter </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4 Events Every Year per City</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Resulting in @ 1000-1400 Bookings per city per year depending upon its potential</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Run across 15 Cities in the 1</a:t>
            </a:r>
            <a:r>
              <a:rPr lang="en-IN" sz="2000" baseline="30000" dirty="0" smtClean="0">
                <a:latin typeface="Segoe UI Light" panose="020B0502040204020203" pitchFamily="34" charset="0"/>
                <a:cs typeface="Segoe UI Light" panose="020B0502040204020203" pitchFamily="34" charset="0"/>
              </a:rPr>
              <a:t>st</a:t>
            </a:r>
            <a:r>
              <a:rPr lang="en-IN" sz="2000" dirty="0" smtClean="0">
                <a:latin typeface="Segoe UI Light" panose="020B0502040204020203" pitchFamily="34" charset="0"/>
                <a:cs typeface="Segoe UI Light" panose="020B0502040204020203" pitchFamily="34" charset="0"/>
              </a:rPr>
              <a:t> year, Resulting in @ </a:t>
            </a:r>
            <a:r>
              <a:rPr lang="en-IN" sz="2000" b="1" dirty="0" smtClean="0">
                <a:latin typeface="Segoe UI Light" panose="020B0502040204020203" pitchFamily="34" charset="0"/>
                <a:cs typeface="Segoe UI Light" panose="020B0502040204020203" pitchFamily="34" charset="0"/>
              </a:rPr>
              <a:t>15,000-21,000 Bookings </a:t>
            </a:r>
            <a:r>
              <a:rPr lang="en-IN" sz="2000" dirty="0" smtClean="0">
                <a:latin typeface="Segoe UI Light" panose="020B0502040204020203" pitchFamily="34" charset="0"/>
                <a:cs typeface="Segoe UI Light" panose="020B0502040204020203" pitchFamily="34" charset="0"/>
              </a:rPr>
              <a:t>in the </a:t>
            </a:r>
            <a:r>
              <a:rPr lang="en-IN" sz="2000" b="1" dirty="0" smtClean="0">
                <a:latin typeface="Segoe UI Light" panose="020B0502040204020203" pitchFamily="34" charset="0"/>
                <a:cs typeface="Segoe UI Light" panose="020B0502040204020203" pitchFamily="34" charset="0"/>
              </a:rPr>
              <a:t>1</a:t>
            </a:r>
            <a:r>
              <a:rPr lang="en-IN" sz="2000" b="1" baseline="30000" dirty="0" smtClean="0">
                <a:latin typeface="Segoe UI Light" panose="020B0502040204020203" pitchFamily="34" charset="0"/>
                <a:cs typeface="Segoe UI Light" panose="020B0502040204020203" pitchFamily="34" charset="0"/>
              </a:rPr>
              <a:t>st</a:t>
            </a:r>
            <a:r>
              <a:rPr lang="en-IN" sz="2000" b="1" dirty="0" smtClean="0">
                <a:latin typeface="Segoe UI Light" panose="020B0502040204020203" pitchFamily="34" charset="0"/>
                <a:cs typeface="Segoe UI Light" panose="020B0502040204020203" pitchFamily="34" charset="0"/>
              </a:rPr>
              <a:t> Year of Operation </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With a Database of over 3,00,000 potential customers</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At least 1 NGO required per city with 20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Saathis</a:t>
            </a:r>
            <a:r>
              <a:rPr lang="en-IN" sz="2000" dirty="0" smtClean="0">
                <a:latin typeface="Segoe UI Light" panose="020B0502040204020203" pitchFamily="34" charset="0"/>
                <a:cs typeface="Segoe UI Light" panose="020B0502040204020203" pitchFamily="34" charset="0"/>
              </a:rPr>
              <a:t> working under them, so each city has at least 20 working hands and each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must book at least 4-6 units every month on an average including the bookings made during and after the event</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 an Average Every 7</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Day Somewhere in the Country - a </a:t>
            </a:r>
            <a:r>
              <a:rPr lang="en-IN" sz="2000" dirty="0" err="1" smtClean="0">
                <a:latin typeface="Segoe UI Light" panose="020B0502040204020203" pitchFamily="34" charset="0"/>
                <a:cs typeface="Segoe UI Light" panose="020B0502040204020203" pitchFamily="34" charset="0"/>
              </a:rPr>
              <a:t>Griha</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Event would get organized</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Total of @ 60 Events would be organized in the first year of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operation</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In the 2</a:t>
            </a:r>
            <a:r>
              <a:rPr lang="en-IN" sz="2000" baseline="30000" dirty="0" smtClean="0">
                <a:latin typeface="Segoe UI Light" panose="020B0502040204020203" pitchFamily="34" charset="0"/>
                <a:cs typeface="Segoe UI Light" panose="020B0502040204020203" pitchFamily="34" charset="0"/>
              </a:rPr>
              <a:t>nd</a:t>
            </a:r>
            <a:r>
              <a:rPr lang="en-IN" sz="2000" dirty="0" smtClean="0">
                <a:latin typeface="Segoe UI Light" panose="020B0502040204020203" pitchFamily="34" charset="0"/>
                <a:cs typeface="Segoe UI Light" panose="020B0502040204020203" pitchFamily="34" charset="0"/>
              </a:rPr>
              <a:t> </a:t>
            </a:r>
            <a:r>
              <a:rPr lang="en-IN" sz="2000" dirty="0">
                <a:latin typeface="Segoe UI Light" panose="020B0502040204020203" pitchFamily="34" charset="0"/>
                <a:cs typeface="Segoe UI Light" panose="020B0502040204020203" pitchFamily="34" charset="0"/>
              </a:rPr>
              <a:t>Year @ 45 Cities across India </a:t>
            </a:r>
            <a:r>
              <a:rPr lang="en-IN" sz="2000" dirty="0" smtClean="0">
                <a:latin typeface="Segoe UI Light" panose="020B0502040204020203" pitchFamily="34" charset="0"/>
                <a:cs typeface="Segoe UI Light" panose="020B0502040204020203" pitchFamily="34" charset="0"/>
              </a:rPr>
              <a:t>would be covered and @ 50,000 Bookings would be made…</a:t>
            </a:r>
          </a:p>
        </p:txBody>
      </p:sp>
      <p:sp>
        <p:nvSpPr>
          <p:cNvPr id="5" name="Rectangle 4"/>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4798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166"/>
            <a:ext cx="12192000" cy="461665"/>
          </a:xfrm>
          <a:prstGeom prst="rect">
            <a:avLst/>
          </a:prstGeom>
          <a:solidFill>
            <a:srgbClr val="C00000"/>
          </a:solidFill>
        </p:spPr>
        <p:txBody>
          <a:bodyPr wrap="square" rtlCol="0" anchor="ctr">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Revenue Model</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TextBox 3"/>
          <p:cNvSpPr txBox="1"/>
          <p:nvPr/>
        </p:nvSpPr>
        <p:spPr>
          <a:xfrm>
            <a:off x="0" y="3449935"/>
            <a:ext cx="12192000" cy="461665"/>
          </a:xfrm>
          <a:prstGeom prst="rect">
            <a:avLst/>
          </a:prstGeom>
          <a:solidFill>
            <a:srgbClr val="C00000"/>
          </a:solidFill>
        </p:spPr>
        <p:txBody>
          <a:bodyPr wrap="square" rtlCol="0" anchor="ctr">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Growth Pattern</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5" name="Rectangle 4"/>
          <p:cNvSpPr/>
          <p:nvPr/>
        </p:nvSpPr>
        <p:spPr>
          <a:xfrm>
            <a:off x="10187939" y="-40583"/>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0584"/>
            <a:ext cx="686033" cy="464400"/>
          </a:xfrm>
          <a:prstGeom prst="rect">
            <a:avLst/>
          </a:prstGeom>
        </p:spPr>
      </p:pic>
      <p:sp>
        <p:nvSpPr>
          <p:cNvPr id="3" name="Rectangle 2"/>
          <p:cNvSpPr/>
          <p:nvPr/>
        </p:nvSpPr>
        <p:spPr>
          <a:xfrm>
            <a:off x="0" y="423816"/>
            <a:ext cx="12192000" cy="2169825"/>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Main Revenue Source - Direct Marketing Pay-out from Developer (as a %) or Unit at a Discounted Price from Developer against Market Price </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Other Revenue Sources – e.g. Event Sponsors, Ads, </a:t>
            </a:r>
            <a:r>
              <a:rPr lang="en-IN" dirty="0" smtClean="0">
                <a:latin typeface="Segoe UI Light" panose="020B0502040204020203" pitchFamily="34" charset="0"/>
                <a:cs typeface="Segoe UI Light" panose="020B0502040204020203" pitchFamily="34" charset="0"/>
              </a:rPr>
              <a:t>Architectural &amp; Engineering </a:t>
            </a:r>
            <a:r>
              <a:rPr lang="en-IN" dirty="0">
                <a:latin typeface="Segoe UI Light" panose="020B0502040204020203" pitchFamily="34" charset="0"/>
                <a:cs typeface="Segoe UI Light" panose="020B0502040204020203" pitchFamily="34" charset="0"/>
              </a:rPr>
              <a:t>Services, Approval Services, Channelling Service Providers (Furniture &amp; Maintenance Services for Customers), Building Material Bulk Booking for Small &amp; Medium Developers due to platform volume</a:t>
            </a:r>
          </a:p>
        </p:txBody>
      </p:sp>
      <p:sp>
        <p:nvSpPr>
          <p:cNvPr id="8" name="Rectangle 7"/>
          <p:cNvSpPr/>
          <p:nvPr/>
        </p:nvSpPr>
        <p:spPr>
          <a:xfrm>
            <a:off x="0" y="3911600"/>
            <a:ext cx="6096000" cy="456215"/>
          </a:xfrm>
          <a:prstGeom prst="rect">
            <a:avLst/>
          </a:prstGeom>
        </p:spPr>
        <p:txBody>
          <a:bodyPr>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Under Construction…</a:t>
            </a:r>
            <a:endParaRPr lang="en-IN"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23193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Major Expense &amp; Revenue Heads</a:t>
            </a:r>
          </a:p>
        </p:txBody>
      </p:sp>
      <p:sp>
        <p:nvSpPr>
          <p:cNvPr id="3" name="Rectangle 2"/>
          <p:cNvSpPr/>
          <p:nvPr/>
        </p:nvSpPr>
        <p:spPr>
          <a:xfrm>
            <a:off x="0" y="488599"/>
            <a:ext cx="12192000" cy="2723823"/>
          </a:xfrm>
          <a:prstGeom prst="rect">
            <a:avLst/>
          </a:prstGeom>
        </p:spPr>
        <p:txBody>
          <a:bodyPr wrap="square">
            <a:spAutoFit/>
          </a:bodyPr>
          <a:lstStyle/>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CAPEX Heads</a:t>
            </a:r>
          </a:p>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OPEX Heads</a:t>
            </a:r>
          </a:p>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Revenue Heads</a:t>
            </a:r>
          </a:p>
        </p:txBody>
      </p:sp>
      <p:sp>
        <p:nvSpPr>
          <p:cNvPr id="6" name="Rectangle 5">
            <a:hlinkClick r:id="rId2" action="ppaction://hlinksldjump"/>
          </p:cNvPr>
          <p:cNvSpPr/>
          <p:nvPr/>
        </p:nvSpPr>
        <p:spPr>
          <a:xfrm>
            <a:off x="10213983" y="6400435"/>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2903706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a:solidFill>
                  <a:schemeClr val="bg1"/>
                </a:solidFill>
                <a:latin typeface="Segoe UI Semilight" panose="020B0402040204020203" pitchFamily="34" charset="0"/>
                <a:cs typeface="Segoe UI Semilight" panose="020B0402040204020203" pitchFamily="34" charset="0"/>
              </a:rPr>
              <a:t>Social Impact </a:t>
            </a:r>
            <a:r>
              <a:rPr lang="en-IN" sz="2400" dirty="0" smtClean="0">
                <a:solidFill>
                  <a:schemeClr val="bg1"/>
                </a:solidFill>
                <a:latin typeface="Segoe UI Semilight" panose="020B0402040204020203" pitchFamily="34" charset="0"/>
                <a:cs typeface="Segoe UI Semilight" panose="020B0402040204020203" pitchFamily="34" charset="0"/>
              </a:rPr>
              <a:t>that </a:t>
            </a:r>
            <a:r>
              <a:rPr lang="en-IN" sz="2400" dirty="0" err="1" smtClean="0">
                <a:solidFill>
                  <a:schemeClr val="bg1"/>
                </a:solidFill>
                <a:latin typeface="Segoe UI Semilight" panose="020B0402040204020203" pitchFamily="34" charset="0"/>
                <a:cs typeface="Segoe UI Semilight" panose="020B0402040204020203" pitchFamily="34" charset="0"/>
              </a:rPr>
              <a:t>Gruh</a:t>
            </a:r>
            <a:r>
              <a:rPr lang="en-IN" sz="2400" dirty="0" smtClean="0">
                <a:solidFill>
                  <a:schemeClr val="bg1"/>
                </a:solidFill>
                <a:latin typeface="Segoe UI Semilight" panose="020B0402040204020203" pitchFamily="34" charset="0"/>
                <a:cs typeface="Segoe UI Semilight" panose="020B0402040204020203" pitchFamily="34" charset="0"/>
              </a:rPr>
              <a:t> </a:t>
            </a:r>
            <a:r>
              <a:rPr lang="en-IN" sz="2400" dirty="0" err="1" smtClean="0">
                <a:solidFill>
                  <a:schemeClr val="bg1"/>
                </a:solidFill>
                <a:latin typeface="Segoe UI Semilight" panose="020B0402040204020203" pitchFamily="34" charset="0"/>
                <a:cs typeface="Segoe UI Semilight" panose="020B0402040204020203" pitchFamily="34" charset="0"/>
              </a:rPr>
              <a:t>Saathi</a:t>
            </a:r>
            <a:r>
              <a:rPr lang="en-IN" sz="2400" dirty="0" smtClean="0">
                <a:solidFill>
                  <a:schemeClr val="bg1"/>
                </a:solidFill>
                <a:latin typeface="Segoe UI Semilight" panose="020B0402040204020203" pitchFamily="34" charset="0"/>
                <a:cs typeface="Segoe UI Semilight" panose="020B0402040204020203" pitchFamily="34" charset="0"/>
              </a:rPr>
              <a:t> would make</a:t>
            </a:r>
          </a:p>
        </p:txBody>
      </p:sp>
      <p:sp>
        <p:nvSpPr>
          <p:cNvPr id="9" name="Rectangle 8"/>
          <p:cNvSpPr/>
          <p:nvPr/>
        </p:nvSpPr>
        <p:spPr>
          <a:xfrm>
            <a:off x="0" y="602734"/>
            <a:ext cx="12192000" cy="461665"/>
          </a:xfrm>
          <a:prstGeom prst="rect">
            <a:avLst/>
          </a:prstGeom>
        </p:spPr>
        <p:txBody>
          <a:bodyPr wrap="square">
            <a:spAutoFit/>
          </a:bodyPr>
          <a:lstStyle/>
          <a:p>
            <a:pPr marL="285750" indent="-285750">
              <a:buFont typeface="Wingdings" panose="05000000000000000000" pitchFamily="2" charset="2"/>
              <a:buChar char="ü"/>
            </a:pPr>
            <a:endParaRPr lang="en-IN" sz="2400" dirty="0">
              <a:latin typeface="Segoe UI Light" panose="020B0502040204020203" pitchFamily="34" charset="0"/>
              <a:cs typeface="Segoe UI Light" panose="020B0502040204020203" pitchFamily="34" charset="0"/>
            </a:endParaRPr>
          </a:p>
        </p:txBody>
      </p:sp>
      <p:sp>
        <p:nvSpPr>
          <p:cNvPr id="2" name="Rectangle 1"/>
          <p:cNvSpPr/>
          <p:nvPr/>
        </p:nvSpPr>
        <p:spPr>
          <a:xfrm>
            <a:off x="-1" y="461666"/>
            <a:ext cx="12192001" cy="718017"/>
          </a:xfrm>
          <a:prstGeom prst="rect">
            <a:avLst/>
          </a:prstGeom>
        </p:spPr>
        <p:txBody>
          <a:bodyPr wrap="square">
            <a:spAutoFit/>
          </a:bodyPr>
          <a:lstStyle/>
          <a:p>
            <a:pPr>
              <a:lnSpc>
                <a:spcPct val="107000"/>
              </a:lnSpc>
              <a:spcAft>
                <a:spcPts val="800"/>
              </a:spcAft>
            </a:pPr>
            <a:r>
              <a:rPr lang="en-IN" dirty="0">
                <a:latin typeface="Segoe UI Light" panose="020B0502040204020203" pitchFamily="34" charset="0"/>
                <a:cs typeface="Segoe UI Light" panose="020B0502040204020203" pitchFamily="34" charset="0"/>
              </a:rPr>
              <a:t>Nearly 20 </a:t>
            </a:r>
            <a:r>
              <a:rPr lang="en-IN" sz="2000" dirty="0">
                <a:latin typeface="Segoe UI Light" panose="020B0502040204020203" pitchFamily="34" charset="0"/>
                <a:cs typeface="Segoe UI Light" panose="020B0502040204020203" pitchFamily="34" charset="0"/>
              </a:rPr>
              <a:t>million</a:t>
            </a:r>
            <a:r>
              <a:rPr lang="en-IN" dirty="0">
                <a:latin typeface="Segoe UI Light" panose="020B0502040204020203" pitchFamily="34" charset="0"/>
                <a:cs typeface="Segoe UI Light" panose="020B0502040204020203" pitchFamily="34" charset="0"/>
              </a:rPr>
              <a:t> Indian households require basic decent housing. Access to decent, affordable housing would provide critical stability for these families, and lower the risk that vulnerable families become homeless.</a:t>
            </a:r>
          </a:p>
        </p:txBody>
      </p:sp>
      <p:sp>
        <p:nvSpPr>
          <p:cNvPr id="3" name="Rectangle 2"/>
          <p:cNvSpPr/>
          <p:nvPr/>
        </p:nvSpPr>
        <p:spPr>
          <a:xfrm>
            <a:off x="0" y="1203885"/>
            <a:ext cx="12192001" cy="5347041"/>
          </a:xfrm>
          <a:prstGeom prst="rect">
            <a:avLst/>
          </a:prstGeom>
        </p:spPr>
        <p:txBody>
          <a:bodyPr wrap="square">
            <a:spAutoFit/>
          </a:bodyPr>
          <a:lstStyle/>
          <a:p>
            <a:pPr>
              <a:lnSpc>
                <a:spcPct val="150000"/>
              </a:lnSpc>
              <a:spcAft>
                <a:spcPts val="800"/>
              </a:spcAft>
            </a:pPr>
            <a:r>
              <a:rPr lang="en-IN" sz="1900" dirty="0" smtClean="0">
                <a:latin typeface="Segoe UI Light" panose="020B0502040204020203" pitchFamily="34" charset="0"/>
                <a:ea typeface="Calibri" panose="020F0502020204030204" pitchFamily="34" charset="0"/>
                <a:cs typeface="Segoe UI Light" panose="020B0502040204020203" pitchFamily="34" charset="0"/>
              </a:rPr>
              <a:t>Affordable Housing enables </a:t>
            </a: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Asset Creation and Economic Security </a:t>
            </a:r>
            <a:r>
              <a:rPr lang="en-IN" sz="1900" dirty="0" smtClean="0">
                <a:latin typeface="Segoe UI Light" panose="020B0502040204020203" pitchFamily="34" charset="0"/>
                <a:ea typeface="Calibri" panose="020F0502020204030204" pitchFamily="34" charset="0"/>
                <a:cs typeface="Segoe UI Light" panose="020B0502040204020203" pitchFamily="34" charset="0"/>
              </a:rPr>
              <a:t>and hence leads to better:</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Stability </a:t>
            </a:r>
            <a:r>
              <a:rPr lang="en-IN" sz="1900" b="1" dirty="0">
                <a:latin typeface="Segoe UI Light" panose="020B0502040204020203" pitchFamily="34" charset="0"/>
                <a:ea typeface="Calibri" panose="020F0502020204030204" pitchFamily="34" charset="0"/>
                <a:cs typeface="Segoe UI Light" panose="020B0502040204020203" pitchFamily="34" charset="0"/>
              </a:rPr>
              <a:t>&amp; </a:t>
            </a: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Education for Children</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Stability &amp; Family Healthcare</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Neighbourhood</a:t>
            </a:r>
            <a:endParaRPr lang="en-IN" sz="1900"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sz="1900" b="1" dirty="0">
                <a:latin typeface="Segoe UI Light" panose="020B0502040204020203" pitchFamily="34" charset="0"/>
                <a:ea typeface="Calibri" panose="020F0502020204030204" pitchFamily="34" charset="0"/>
                <a:cs typeface="Segoe UI Light" panose="020B0502040204020203" pitchFamily="34" charset="0"/>
              </a:rPr>
              <a:t>Safety and Security for </a:t>
            </a: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Women </a:t>
            </a:r>
            <a:r>
              <a:rPr lang="en-IN" sz="1900" b="1" dirty="0">
                <a:latin typeface="Segoe UI Light" panose="020B0502040204020203" pitchFamily="34" charset="0"/>
                <a:ea typeface="Calibri" panose="020F0502020204030204" pitchFamily="34" charset="0"/>
                <a:cs typeface="Segoe UI Light" panose="020B0502040204020203" pitchFamily="34" charset="0"/>
              </a:rPr>
              <a:t>and </a:t>
            </a: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Children</a:t>
            </a:r>
            <a:endParaRPr lang="en-IN" sz="1900"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Social </a:t>
            </a:r>
            <a:r>
              <a:rPr lang="en-IN" sz="1900" b="1" dirty="0">
                <a:latin typeface="Segoe UI Light" panose="020B0502040204020203" pitchFamily="34" charset="0"/>
                <a:ea typeface="Calibri" panose="020F0502020204030204" pitchFamily="34" charset="0"/>
                <a:cs typeface="Segoe UI Light" panose="020B0502040204020203" pitchFamily="34" charset="0"/>
              </a:rPr>
              <a:t>Status and Self Esteem</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Housing </a:t>
            </a:r>
            <a:r>
              <a:rPr lang="en-IN" sz="1900" b="1" dirty="0">
                <a:latin typeface="Segoe UI Light" panose="020B0502040204020203" pitchFamily="34" charset="0"/>
                <a:ea typeface="Calibri" panose="020F0502020204030204" pitchFamily="34" charset="0"/>
                <a:cs typeface="Segoe UI Light" panose="020B0502040204020203" pitchFamily="34" charset="0"/>
              </a:rPr>
              <a:t>for Seniors </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Transportation Cost Reduction</a:t>
            </a:r>
            <a:endParaRPr lang="en-IN" sz="1900"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Energy Efficient Clustered Housing Projects</a:t>
            </a:r>
          </a:p>
          <a:p>
            <a:pPr marL="285750" indent="-285750">
              <a:lnSpc>
                <a:spcPct val="150000"/>
              </a:lnSpc>
              <a:spcAft>
                <a:spcPts val="800"/>
              </a:spcAft>
              <a:buFont typeface="Wingdings" panose="05000000000000000000" pitchFamily="2" charset="2"/>
              <a:buChar char="ü"/>
            </a:pPr>
            <a:r>
              <a:rPr lang="en-IN" sz="1900" b="1" dirty="0" smtClean="0">
                <a:latin typeface="Segoe UI Light" panose="020B0502040204020203" pitchFamily="34" charset="0"/>
                <a:ea typeface="Calibri" panose="020F0502020204030204" pitchFamily="34" charset="0"/>
                <a:cs typeface="Segoe UI Light" panose="020B0502040204020203" pitchFamily="34" charset="0"/>
              </a:rPr>
              <a:t>Employment Generation</a:t>
            </a:r>
            <a:endParaRPr lang="en-IN" sz="1900" b="1"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Rectangle 7"/>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
        <p:nvSpPr>
          <p:cNvPr id="11" name="Rectangle 10">
            <a:hlinkClick r:id="rId3" action="ppaction://hlinksldjump"/>
          </p:cNvPr>
          <p:cNvSpPr/>
          <p:nvPr/>
        </p:nvSpPr>
        <p:spPr>
          <a:xfrm>
            <a:off x="10028355" y="6209338"/>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Tree>
    <p:extLst>
      <p:ext uri="{BB962C8B-B14F-4D97-AF65-F5344CB8AC3E}">
        <p14:creationId xmlns:p14="http://schemas.microsoft.com/office/powerpoint/2010/main" val="1471614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24"/>
            <a:ext cx="6679264" cy="487506"/>
          </a:xfrm>
          <a:prstGeom prst="rect">
            <a:avLst/>
          </a:prstGeom>
        </p:spPr>
        <p:txBody>
          <a:bodyPr wrap="none">
            <a:spAutoFit/>
          </a:bodyPr>
          <a:lstStyle/>
          <a:p>
            <a:pPr>
              <a:lnSpc>
                <a:spcPct val="107000"/>
              </a:lnSpc>
            </a:pPr>
            <a:r>
              <a:rPr lang="en-IN" sz="2400" b="1" dirty="0" err="1">
                <a:solidFill>
                  <a:srgbClr val="C00000"/>
                </a:solidFill>
                <a:latin typeface="Segoe UI Semilight" panose="020B0402040204020203" pitchFamily="34" charset="0"/>
                <a:ea typeface="Calibri"/>
                <a:cs typeface="Segoe UI Semilight" panose="020B0402040204020203" pitchFamily="34" charset="0"/>
              </a:rPr>
              <a:t>Griha</a:t>
            </a:r>
            <a:r>
              <a:rPr lang="en-IN" sz="2400" b="1" dirty="0">
                <a:solidFill>
                  <a:srgbClr val="C00000"/>
                </a:solidFill>
                <a:latin typeface="Segoe UI Semilight" panose="020B0402040204020203" pitchFamily="34" charset="0"/>
                <a:ea typeface="Calibri"/>
                <a:cs typeface="Segoe UI Semilight" panose="020B0402040204020203" pitchFamily="34" charset="0"/>
              </a:rPr>
              <a:t> </a:t>
            </a:r>
            <a:r>
              <a:rPr lang="en-IN" sz="2400" b="1" dirty="0" smtClean="0">
                <a:solidFill>
                  <a:srgbClr val="C00000"/>
                </a:solidFill>
                <a:latin typeface="Segoe UI Semilight" panose="020B0402040204020203" pitchFamily="34" charset="0"/>
                <a:ea typeface="Calibri"/>
                <a:cs typeface="Segoe UI Semilight" panose="020B0402040204020203" pitchFamily="34" charset="0"/>
              </a:rPr>
              <a:t>Pravesh </a:t>
            </a:r>
            <a:r>
              <a:rPr lang="en-IN" sz="2400" dirty="0" smtClean="0">
                <a:latin typeface="Segoe UI Semilight" panose="020B0402040204020203" pitchFamily="34" charset="0"/>
                <a:ea typeface="Calibri"/>
                <a:cs typeface="Segoe UI Semilight" panose="020B0402040204020203" pitchFamily="34" charset="0"/>
              </a:rPr>
              <a:t>-</a:t>
            </a:r>
            <a:r>
              <a:rPr lang="en-IN" sz="2400" b="1" dirty="0" smtClean="0">
                <a:solidFill>
                  <a:srgbClr val="C00000"/>
                </a:solidFill>
                <a:latin typeface="Segoe UI Semilight" panose="020B0402040204020203" pitchFamily="34" charset="0"/>
                <a:ea typeface="Calibri"/>
                <a:cs typeface="Segoe UI Semilight" panose="020B0402040204020203" pitchFamily="34" charset="0"/>
              </a:rPr>
              <a:t> </a:t>
            </a:r>
            <a:r>
              <a:rPr lang="en-US" sz="2000" b="1" dirty="0">
                <a:latin typeface="Segoe UI Semilight" panose="020B0402040204020203" pitchFamily="34" charset="0"/>
                <a:cs typeface="Segoe UI Semilight" panose="020B0402040204020203" pitchFamily="34" charset="0"/>
              </a:rPr>
              <a:t>Enabling Affordable Housing Ecosystem</a:t>
            </a:r>
            <a:endParaRPr lang="en-US" sz="2000" dirty="0">
              <a:latin typeface="Segoe UI Semilight" panose="020B0402040204020203" pitchFamily="34" charset="0"/>
              <a:ea typeface="Calibri"/>
              <a:cs typeface="Segoe UI Semilight" panose="020B0402040204020203" pitchFamily="34" charset="0"/>
            </a:endParaRPr>
          </a:p>
        </p:txBody>
      </p:sp>
      <p:sp>
        <p:nvSpPr>
          <p:cNvPr id="6" name="Rectangle 5"/>
          <p:cNvSpPr/>
          <p:nvPr/>
        </p:nvSpPr>
        <p:spPr>
          <a:xfrm>
            <a:off x="0" y="499630"/>
            <a:ext cx="12192000" cy="1080296"/>
          </a:xfrm>
          <a:prstGeom prst="rect">
            <a:avLst/>
          </a:prstGeom>
        </p:spPr>
        <p:txBody>
          <a:bodyPr wrap="square">
            <a:spAutoFit/>
          </a:bodyPr>
          <a:lstStyle/>
          <a:p>
            <a:pPr algn="just">
              <a:lnSpc>
                <a:spcPct val="107000"/>
              </a:lnSpc>
            </a:pPr>
            <a:r>
              <a:rPr lang="en-US" sz="2000" dirty="0">
                <a:latin typeface="Segoe UI Semilight" panose="020B0402040204020203" pitchFamily="34" charset="0"/>
                <a:ea typeface="Calibri"/>
                <a:cs typeface="Segoe UI Semilight" panose="020B0402040204020203" pitchFamily="34" charset="0"/>
              </a:rPr>
              <a:t>Facilitate provision of affordable houses to </a:t>
            </a:r>
            <a:r>
              <a:rPr lang="en-US" sz="2000" dirty="0" smtClean="0">
                <a:latin typeface="Segoe UI Semilight" panose="020B0402040204020203" pitchFamily="34" charset="0"/>
                <a:ea typeface="Calibri"/>
                <a:cs typeface="Segoe UI Semilight" panose="020B0402040204020203" pitchFamily="34" charset="0"/>
              </a:rPr>
              <a:t>those </a:t>
            </a:r>
            <a:r>
              <a:rPr lang="en-US" sz="2000" dirty="0">
                <a:latin typeface="Segoe UI Semilight" panose="020B0402040204020203" pitchFamily="34" charset="0"/>
                <a:ea typeface="Calibri"/>
                <a:cs typeface="Segoe UI Semilight" panose="020B0402040204020203" pitchFamily="34" charset="0"/>
              </a:rPr>
              <a:t>who are unable to access housing through formal channels </a:t>
            </a:r>
            <a:r>
              <a:rPr lang="en-US" sz="2000" dirty="0" smtClean="0">
                <a:latin typeface="Segoe UI Semilight" panose="020B0402040204020203" pitchFamily="34" charset="0"/>
                <a:ea typeface="Calibri"/>
                <a:cs typeface="Segoe UI Semilight" panose="020B0402040204020203" pitchFamily="34" charset="0"/>
              </a:rPr>
              <a:t>- through tie-ups </a:t>
            </a:r>
            <a:r>
              <a:rPr lang="en-US" sz="2000" dirty="0">
                <a:latin typeface="Segoe UI Semilight" panose="020B0402040204020203" pitchFamily="34" charset="0"/>
                <a:ea typeface="Calibri"/>
                <a:cs typeface="Segoe UI Semilight" panose="020B0402040204020203" pitchFamily="34" charset="0"/>
              </a:rPr>
              <a:t>with </a:t>
            </a:r>
            <a:r>
              <a:rPr lang="en-US" sz="2000" dirty="0" smtClean="0">
                <a:latin typeface="Segoe UI Semilight" panose="020B0402040204020203" pitchFamily="34" charset="0"/>
                <a:ea typeface="Calibri"/>
                <a:cs typeface="Segoe UI Semilight" panose="020B0402040204020203" pitchFamily="34" charset="0"/>
              </a:rPr>
              <a:t>Affordable Housing Developers </a:t>
            </a:r>
            <a:r>
              <a:rPr lang="en-US" sz="2000" dirty="0">
                <a:latin typeface="Segoe UI Semilight" panose="020B0402040204020203" pitchFamily="34" charset="0"/>
                <a:ea typeface="Calibri"/>
                <a:cs typeface="Segoe UI Semilight" panose="020B0402040204020203" pitchFamily="34" charset="0"/>
              </a:rPr>
              <a:t>and </a:t>
            </a:r>
            <a:r>
              <a:rPr lang="en-US" sz="2000" dirty="0" smtClean="0">
                <a:latin typeface="Segoe UI Semilight" panose="020B0402040204020203" pitchFamily="34" charset="0"/>
                <a:ea typeface="Calibri"/>
                <a:cs typeface="Segoe UI Semilight" panose="020B0402040204020203" pitchFamily="34" charset="0"/>
              </a:rPr>
              <a:t>Housing Finance Institutions. </a:t>
            </a:r>
            <a:r>
              <a:rPr lang="en-US" sz="2000" dirty="0" err="1" smtClean="0">
                <a:latin typeface="Segoe UI Semilight" panose="020B0402040204020203" pitchFamily="34" charset="0"/>
                <a:cs typeface="Segoe UI Semilight" panose="020B0402040204020203" pitchFamily="34" charset="0"/>
              </a:rPr>
              <a:t>Griha</a:t>
            </a:r>
            <a:r>
              <a:rPr lang="en-US" sz="2000" dirty="0" smtClean="0">
                <a:latin typeface="Segoe UI Semilight" panose="020B0402040204020203" pitchFamily="34" charset="0"/>
                <a:cs typeface="Segoe UI Semilight" panose="020B0402040204020203" pitchFamily="34" charset="0"/>
              </a:rPr>
              <a:t> </a:t>
            </a:r>
            <a:r>
              <a:rPr lang="en-US" sz="2000" dirty="0">
                <a:latin typeface="Segoe UI Semilight" panose="020B0402040204020203" pitchFamily="34" charset="0"/>
                <a:cs typeface="Segoe UI Semilight" panose="020B0402040204020203" pitchFamily="34" charset="0"/>
              </a:rPr>
              <a:t>Pravesh </a:t>
            </a:r>
            <a:r>
              <a:rPr lang="en-US" sz="2000" dirty="0" smtClean="0">
                <a:latin typeface="Segoe UI Semilight" panose="020B0402040204020203" pitchFamily="34" charset="0"/>
                <a:cs typeface="Segoe UI Semilight" panose="020B0402040204020203" pitchFamily="34" charset="0"/>
              </a:rPr>
              <a:t>helps potential </a:t>
            </a:r>
            <a:r>
              <a:rPr lang="en-US" sz="2000" dirty="0">
                <a:latin typeface="Segoe UI Semilight" panose="020B0402040204020203" pitchFamily="34" charset="0"/>
                <a:cs typeface="Segoe UI Semilight" panose="020B0402040204020203" pitchFamily="34" charset="0"/>
              </a:rPr>
              <a:t>buyers in making the right </a:t>
            </a:r>
            <a:r>
              <a:rPr lang="en-US" sz="2000" dirty="0" smtClean="0">
                <a:latin typeface="Segoe UI Semilight" panose="020B0402040204020203" pitchFamily="34" charset="0"/>
                <a:cs typeface="Segoe UI Semilight" panose="020B0402040204020203" pitchFamily="34" charset="0"/>
              </a:rPr>
              <a:t>selection </a:t>
            </a:r>
            <a:r>
              <a:rPr lang="en-US" sz="2000" dirty="0">
                <a:latin typeface="Segoe UI Semilight" panose="020B0402040204020203" pitchFamily="34" charset="0"/>
                <a:cs typeface="Segoe UI Semilight" panose="020B0402040204020203" pitchFamily="34" charset="0"/>
              </a:rPr>
              <a:t>&amp; hand-holds them through the process of </a:t>
            </a:r>
            <a:r>
              <a:rPr lang="en-US" sz="2000" dirty="0" smtClean="0">
                <a:latin typeface="Segoe UI Semilight" panose="020B0402040204020203" pitchFamily="34" charset="0"/>
                <a:cs typeface="Segoe UI Semilight" panose="020B0402040204020203" pitchFamily="34" charset="0"/>
              </a:rPr>
              <a:t>home buying.</a:t>
            </a:r>
            <a:endParaRPr lang="en-IN" sz="2000" dirty="0"/>
          </a:p>
        </p:txBody>
      </p:sp>
      <p:sp>
        <p:nvSpPr>
          <p:cNvPr id="8" name="Rectangle 7"/>
          <p:cNvSpPr/>
          <p:nvPr/>
        </p:nvSpPr>
        <p:spPr>
          <a:xfrm>
            <a:off x="0" y="1678757"/>
            <a:ext cx="12192000" cy="1673022"/>
          </a:xfrm>
          <a:prstGeom prst="rect">
            <a:avLst/>
          </a:prstGeom>
        </p:spPr>
        <p:txBody>
          <a:bodyPr wrap="square">
            <a:spAutoFit/>
          </a:bodyPr>
          <a:lstStyle/>
          <a:p>
            <a:pPr>
              <a:lnSpc>
                <a:spcPct val="107000"/>
              </a:lnSpc>
            </a:pPr>
            <a:r>
              <a:rPr lang="en-US" sz="2000" b="1" dirty="0" smtClean="0">
                <a:latin typeface="Segoe UI Semilight" panose="020B0402040204020203" pitchFamily="34" charset="0"/>
                <a:ea typeface="Times New Roman"/>
                <a:cs typeface="Segoe UI Semilight" panose="020B0402040204020203" pitchFamily="34" charset="0"/>
              </a:rPr>
              <a:t>Purpose		</a:t>
            </a:r>
            <a:r>
              <a:rPr lang="en-US" sz="2000" dirty="0" smtClean="0">
                <a:latin typeface="Segoe UI Semilight" panose="020B0402040204020203" pitchFamily="34" charset="0"/>
                <a:ea typeface="Times New Roman"/>
                <a:cs typeface="Segoe UI Semilight" panose="020B0402040204020203" pitchFamily="34" charset="0"/>
              </a:rPr>
              <a:t>To </a:t>
            </a:r>
            <a:r>
              <a:rPr lang="en-US" sz="2000" dirty="0">
                <a:latin typeface="Segoe UI Semilight" panose="020B0402040204020203" pitchFamily="34" charset="0"/>
                <a:ea typeface="Times New Roman"/>
                <a:cs typeface="Segoe UI Semilight" panose="020B0402040204020203" pitchFamily="34" charset="0"/>
              </a:rPr>
              <a:t>empower people from urban </a:t>
            </a:r>
            <a:r>
              <a:rPr lang="en-US" sz="2000" dirty="0" smtClean="0">
                <a:latin typeface="Segoe UI Semilight" panose="020B0402040204020203" pitchFamily="34" charset="0"/>
                <a:ea typeface="Times New Roman"/>
                <a:cs typeface="Segoe UI Semilight" panose="020B0402040204020203" pitchFamily="34" charset="0"/>
              </a:rPr>
              <a:t>low-income </a:t>
            </a:r>
            <a:r>
              <a:rPr lang="en-US" sz="2000" dirty="0">
                <a:latin typeface="Segoe UI Semilight" panose="020B0402040204020203" pitchFamily="34" charset="0"/>
                <a:ea typeface="Times New Roman"/>
                <a:cs typeface="Segoe UI Semilight" panose="020B0402040204020203" pitchFamily="34" charset="0"/>
              </a:rPr>
              <a:t>areas and facilitate them to buy their own </a:t>
            </a:r>
            <a:r>
              <a:rPr lang="en-US" sz="2000" dirty="0" smtClean="0">
                <a:latin typeface="Segoe UI Semilight" panose="020B0402040204020203" pitchFamily="34" charset="0"/>
                <a:ea typeface="Times New Roman"/>
                <a:cs typeface="Segoe UI Semilight" panose="020B0402040204020203" pitchFamily="34" charset="0"/>
              </a:rPr>
              <a:t>home</a:t>
            </a:r>
          </a:p>
          <a:p>
            <a:pPr>
              <a:lnSpc>
                <a:spcPct val="107000"/>
              </a:lnSpc>
            </a:pPr>
            <a:endParaRPr lang="en-US" sz="800" dirty="0">
              <a:latin typeface="Segoe UI Semilight" panose="020B0402040204020203" pitchFamily="34" charset="0"/>
              <a:ea typeface="Calibri"/>
              <a:cs typeface="Segoe UI Semilight" panose="020B0402040204020203" pitchFamily="34" charset="0"/>
            </a:endParaRPr>
          </a:p>
          <a:p>
            <a:pPr>
              <a:lnSpc>
                <a:spcPct val="107000"/>
              </a:lnSpc>
            </a:pPr>
            <a:r>
              <a:rPr lang="en-US" sz="2000" b="1" dirty="0">
                <a:latin typeface="Segoe UI Semilight" panose="020B0402040204020203" pitchFamily="34" charset="0"/>
                <a:ea typeface="Times New Roman"/>
                <a:cs typeface="Segoe UI Semilight" panose="020B0402040204020203" pitchFamily="34" charset="0"/>
              </a:rPr>
              <a:t>Target S</a:t>
            </a:r>
            <a:r>
              <a:rPr lang="en-US" sz="2000" b="1" dirty="0" smtClean="0">
                <a:latin typeface="Segoe UI Semilight" panose="020B0402040204020203" pitchFamily="34" charset="0"/>
                <a:ea typeface="Times New Roman"/>
                <a:cs typeface="Segoe UI Semilight" panose="020B0402040204020203" pitchFamily="34" charset="0"/>
              </a:rPr>
              <a:t>egment	</a:t>
            </a:r>
            <a:r>
              <a:rPr lang="en-US" sz="2000" dirty="0">
                <a:latin typeface="Segoe UI Semilight" panose="020B0402040204020203" pitchFamily="34" charset="0"/>
                <a:ea typeface="Times New Roman"/>
                <a:cs typeface="Segoe UI Semilight" panose="020B0402040204020203" pitchFamily="34" charset="0"/>
              </a:rPr>
              <a:t>People working in the informal sector with an aspiration to buy their own </a:t>
            </a:r>
            <a:r>
              <a:rPr lang="en-US" sz="2000" dirty="0" smtClean="0">
                <a:latin typeface="Segoe UI Semilight" panose="020B0402040204020203" pitchFamily="34" charset="0"/>
                <a:ea typeface="Times New Roman"/>
                <a:cs typeface="Segoe UI Semilight" panose="020B0402040204020203" pitchFamily="34" charset="0"/>
              </a:rPr>
              <a:t>home</a:t>
            </a:r>
            <a:endParaRPr lang="en-US" sz="2000" dirty="0">
              <a:latin typeface="Segoe UI Semilight" panose="020B0402040204020203" pitchFamily="34" charset="0"/>
              <a:ea typeface="Calibri"/>
              <a:cs typeface="Segoe UI Semilight" panose="020B0402040204020203" pitchFamily="34" charset="0"/>
            </a:endParaRPr>
          </a:p>
          <a:p>
            <a:pPr>
              <a:lnSpc>
                <a:spcPct val="107000"/>
              </a:lnSpc>
            </a:pPr>
            <a:endParaRPr lang="en-US" sz="800" dirty="0">
              <a:latin typeface="Segoe UI Semilight" panose="020B0402040204020203" pitchFamily="34" charset="0"/>
              <a:ea typeface="Calibri"/>
              <a:cs typeface="Segoe UI Semilight" panose="020B0402040204020203" pitchFamily="34" charset="0"/>
            </a:endParaRPr>
          </a:p>
          <a:p>
            <a:pPr>
              <a:lnSpc>
                <a:spcPct val="107000"/>
              </a:lnSpc>
            </a:pPr>
            <a:r>
              <a:rPr lang="en-US" sz="2000" b="1" dirty="0">
                <a:latin typeface="Segoe UI Semilight" panose="020B0402040204020203" pitchFamily="34" charset="0"/>
                <a:ea typeface="Times New Roman"/>
                <a:cs typeface="Segoe UI Semilight" panose="020B0402040204020203" pitchFamily="34" charset="0"/>
              </a:rPr>
              <a:t>Social </a:t>
            </a:r>
            <a:r>
              <a:rPr lang="en-US" sz="2000" b="1" dirty="0" smtClean="0">
                <a:latin typeface="Segoe UI Semilight" panose="020B0402040204020203" pitchFamily="34" charset="0"/>
                <a:ea typeface="Times New Roman"/>
                <a:cs typeface="Segoe UI Semilight" panose="020B0402040204020203" pitchFamily="34" charset="0"/>
              </a:rPr>
              <a:t>Impact	</a:t>
            </a:r>
            <a:r>
              <a:rPr lang="en-US" sz="2000" dirty="0">
                <a:latin typeface="Segoe UI Semilight" panose="020B0402040204020203" pitchFamily="34" charset="0"/>
                <a:ea typeface="Times New Roman"/>
                <a:cs typeface="Segoe UI Semilight" panose="020B0402040204020203" pitchFamily="34" charset="0"/>
              </a:rPr>
              <a:t>People moving into a safe and secure environment with their families, having a legal </a:t>
            </a:r>
            <a:r>
              <a:rPr lang="en-US" sz="2000" dirty="0" smtClean="0">
                <a:latin typeface="Segoe UI Semilight" panose="020B0402040204020203" pitchFamily="34" charset="0"/>
                <a:ea typeface="Times New Roman"/>
                <a:cs typeface="Segoe UI Semilight" panose="020B0402040204020203" pitchFamily="34" charset="0"/>
              </a:rPr>
              <a:t>property 		in their name</a:t>
            </a:r>
            <a:endParaRPr lang="en-US" sz="2000" dirty="0">
              <a:latin typeface="Segoe UI Semilight" panose="020B0402040204020203" pitchFamily="34" charset="0"/>
              <a:ea typeface="Calibri"/>
              <a:cs typeface="Segoe UI Semilight" panose="020B0402040204020203"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1" y="3155234"/>
            <a:ext cx="7852228" cy="386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367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166"/>
            <a:ext cx="12192000" cy="461665"/>
          </a:xfrm>
          <a:prstGeom prst="rect">
            <a:avLst/>
          </a:prstGeom>
          <a:solidFill>
            <a:srgbClr val="C00000"/>
          </a:solidFill>
        </p:spPr>
        <p:txBody>
          <a:bodyPr wrap="square" rtlCol="0" anchor="t">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FAQs</a:t>
            </a:r>
            <a:endParaRPr lang="en-IN" sz="3200" dirty="0">
              <a:solidFill>
                <a:schemeClr val="bg1"/>
              </a:solidFill>
            </a:endParaRPr>
          </a:p>
        </p:txBody>
      </p:sp>
      <p:sp>
        <p:nvSpPr>
          <p:cNvPr id="4" name="Rectangle 3"/>
          <p:cNvSpPr/>
          <p:nvPr/>
        </p:nvSpPr>
        <p:spPr>
          <a:xfrm>
            <a:off x="150121" y="75025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Customer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6" name="Rectangle 5"/>
          <p:cNvSpPr/>
          <p:nvPr/>
        </p:nvSpPr>
        <p:spPr>
          <a:xfrm>
            <a:off x="150119" y="1624561"/>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Developer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8" name="Rectangle 7"/>
          <p:cNvSpPr/>
          <p:nvPr/>
        </p:nvSpPr>
        <p:spPr>
          <a:xfrm>
            <a:off x="150115" y="3373171"/>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NGO &amp; MFI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0" name="Rectangle 9"/>
          <p:cNvSpPr/>
          <p:nvPr/>
        </p:nvSpPr>
        <p:spPr>
          <a:xfrm>
            <a:off x="150114" y="424747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err="1" smtClean="0">
                <a:latin typeface="Segoe UI Light" panose="020B0502040204020203" pitchFamily="34" charset="0"/>
                <a:cs typeface="Segoe UI Light" panose="020B0502040204020203" pitchFamily="34" charset="0"/>
              </a:rPr>
              <a:t>Gruh</a:t>
            </a:r>
            <a:r>
              <a:rPr lang="en-IN" sz="2000" b="1" dirty="0" smtClean="0">
                <a:latin typeface="Segoe UI Light" panose="020B0502040204020203" pitchFamily="34" charset="0"/>
                <a:cs typeface="Segoe UI Light" panose="020B0502040204020203" pitchFamily="34" charset="0"/>
              </a:rPr>
              <a:t> </a:t>
            </a:r>
            <a:r>
              <a:rPr lang="en-IN" sz="2000" b="1" dirty="0" err="1" smtClean="0">
                <a:latin typeface="Segoe UI Light" panose="020B0502040204020203" pitchFamily="34" charset="0"/>
                <a:cs typeface="Segoe UI Light" panose="020B0502040204020203" pitchFamily="34" charset="0"/>
              </a:rPr>
              <a:t>Saathis</a:t>
            </a:r>
            <a:r>
              <a:rPr lang="en-IN" sz="2000" b="1" dirty="0" smtClean="0">
                <a:latin typeface="Segoe UI Light" panose="020B0502040204020203" pitchFamily="34" charset="0"/>
                <a:cs typeface="Segoe UI Light" panose="020B0502040204020203" pitchFamily="34" charset="0"/>
              </a:rPr>
              <a:t>’ &amp; </a:t>
            </a:r>
            <a:r>
              <a:rPr lang="en-IN" sz="2000" b="1" dirty="0">
                <a:latin typeface="Segoe UI Light" panose="020B0502040204020203" pitchFamily="34" charset="0"/>
                <a:cs typeface="Segoe UI Light" panose="020B0502040204020203" pitchFamily="34" charset="0"/>
              </a:rPr>
              <a:t>Channel Partner</a:t>
            </a:r>
            <a:r>
              <a:rPr lang="en-IN" sz="2000" b="1" dirty="0" smtClean="0">
                <a:latin typeface="Segoe UI Light" panose="020B0502040204020203" pitchFamily="34" charset="0"/>
                <a:cs typeface="Segoe UI Light" panose="020B0502040204020203" pitchFamily="34" charset="0"/>
              </a:rPr>
              <a:t>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2" name="Rectangle 11"/>
          <p:cNvSpPr/>
          <p:nvPr/>
        </p:nvSpPr>
        <p:spPr>
          <a:xfrm>
            <a:off x="150116" y="249886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Project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3" name="Rectangle 12"/>
          <p:cNvSpPr/>
          <p:nvPr/>
        </p:nvSpPr>
        <p:spPr>
          <a:xfrm>
            <a:off x="150110" y="5121781"/>
            <a:ext cx="4760553"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Online Platform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5" name="Rectangle 14"/>
          <p:cNvSpPr/>
          <p:nvPr/>
        </p:nvSpPr>
        <p:spPr>
          <a:xfrm>
            <a:off x="10187939" y="-4598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5986"/>
            <a:ext cx="686033" cy="464400"/>
          </a:xfrm>
          <a:prstGeom prst="rect">
            <a:avLst/>
          </a:prstGeom>
        </p:spPr>
      </p:pic>
      <p:sp>
        <p:nvSpPr>
          <p:cNvPr id="11" name="Rectangle 10"/>
          <p:cNvSpPr/>
          <p:nvPr/>
        </p:nvSpPr>
        <p:spPr>
          <a:xfrm>
            <a:off x="150110" y="6250281"/>
            <a:ext cx="526586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An MS Excel File with all FAQs with Filters &amp; Slicers available</a:t>
            </a:r>
            <a:endParaRPr lang="en-IN" sz="1600" dirty="0">
              <a:solidFill>
                <a:schemeClr val="bg1"/>
              </a:solidFill>
            </a:endParaRPr>
          </a:p>
        </p:txBody>
      </p:sp>
    </p:spTree>
    <p:extLst>
      <p:ext uri="{BB962C8B-B14F-4D97-AF65-F5344CB8AC3E}">
        <p14:creationId xmlns:p14="http://schemas.microsoft.com/office/powerpoint/2010/main" val="3820940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Launch </a:t>
            </a:r>
            <a:r>
              <a:rPr lang="en-IN" sz="2400" dirty="0" smtClean="0">
                <a:solidFill>
                  <a:schemeClr val="bg1"/>
                </a:solidFill>
                <a:latin typeface="Segoe UI Light" panose="020B0502040204020203" pitchFamily="34" charset="0"/>
                <a:cs typeface="Segoe UI Light" panose="020B0502040204020203" pitchFamily="34" charset="0"/>
              </a:rPr>
              <a:t>Date &amp; Timeline (Schedule)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3582"/>
            <a:ext cx="12192000" cy="6555641"/>
          </a:xfrm>
          <a:prstGeom prst="rect">
            <a:avLst/>
          </a:prstGeom>
          <a:noFill/>
        </p:spPr>
        <p:txBody>
          <a:bodyPr wrap="square" rtlCol="0" anchor="t">
            <a:spAutoFit/>
          </a:bodyPr>
          <a:lstStyle/>
          <a:p>
            <a:pPr marL="285750" indent="-285750">
              <a:lnSpc>
                <a:spcPct val="140000"/>
              </a:lnSpc>
              <a:buFont typeface="Wingdings" panose="05000000000000000000" pitchFamily="2" charset="2"/>
              <a:buChar char="ü"/>
            </a:pPr>
            <a:r>
              <a:rPr lang="en-IN" sz="2000" b="1" dirty="0" smtClean="0">
                <a:solidFill>
                  <a:srgbClr val="C00000"/>
                </a:solidFill>
                <a:latin typeface="Segoe UI Light" panose="020B0502040204020203" pitchFamily="34" charset="0"/>
                <a:cs typeface="Segoe UI Light" panose="020B0502040204020203" pitchFamily="34" charset="0"/>
              </a:rPr>
              <a:t>Soft Launch on 1</a:t>
            </a:r>
            <a:r>
              <a:rPr lang="en-IN" sz="2000" b="1" baseline="30000" dirty="0" smtClean="0">
                <a:solidFill>
                  <a:srgbClr val="C00000"/>
                </a:solidFill>
                <a:latin typeface="Segoe UI Light" panose="020B0502040204020203" pitchFamily="34" charset="0"/>
                <a:cs typeface="Segoe UI Light" panose="020B0502040204020203" pitchFamily="34" charset="0"/>
              </a:rPr>
              <a:t>st</a:t>
            </a:r>
            <a:r>
              <a:rPr lang="en-IN" sz="2000" b="1" dirty="0" smtClean="0">
                <a:solidFill>
                  <a:srgbClr val="C00000"/>
                </a:solidFill>
                <a:latin typeface="Segoe UI Light" panose="020B0502040204020203" pitchFamily="34" charset="0"/>
                <a:cs typeface="Segoe UI Light" panose="020B0502040204020203" pitchFamily="34" charset="0"/>
              </a:rPr>
              <a:t> January, 2017 across 14 Cities in India</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Detailed Systems, Training Material – SOPs, Policies, Targets, FAQs, How to, etc., ready by 20</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November,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Major </a:t>
            </a:r>
            <a:r>
              <a:rPr lang="en-IN" sz="2000" dirty="0">
                <a:latin typeface="Segoe UI Light" panose="020B0502040204020203" pitchFamily="34" charset="0"/>
                <a:cs typeface="Segoe UI Light" panose="020B0502040204020203" pitchFamily="34" charset="0"/>
              </a:rPr>
              <a:t>Staffing of </a:t>
            </a:r>
            <a:r>
              <a:rPr lang="en-IN" sz="2000" dirty="0" err="1">
                <a:latin typeface="Segoe UI Light" panose="020B0502040204020203" pitchFamily="34" charset="0"/>
                <a:cs typeface="Segoe UI Light" panose="020B0502040204020203" pitchFamily="34" charset="0"/>
              </a:rPr>
              <a:t>Gruh</a:t>
            </a:r>
            <a:r>
              <a:rPr lang="en-IN" sz="2000" dirty="0">
                <a:latin typeface="Segoe UI Light" panose="020B0502040204020203" pitchFamily="34" charset="0"/>
                <a:cs typeface="Segoe UI Light" panose="020B0502040204020203" pitchFamily="34" charset="0"/>
              </a:rPr>
              <a:t> </a:t>
            </a:r>
            <a:r>
              <a:rPr lang="en-IN" sz="2000" dirty="0" err="1">
                <a:latin typeface="Segoe UI Light" panose="020B0502040204020203" pitchFamily="34" charset="0"/>
                <a:cs typeface="Segoe UI Light" panose="020B0502040204020203" pitchFamily="34" charset="0"/>
              </a:rPr>
              <a:t>Saathi</a:t>
            </a:r>
            <a:r>
              <a:rPr lang="en-IN" sz="2000" dirty="0">
                <a:latin typeface="Segoe UI Light" panose="020B0502040204020203" pitchFamily="34" charset="0"/>
                <a:cs typeface="Segoe UI Light" panose="020B0502040204020203" pitchFamily="34" charset="0"/>
              </a:rPr>
              <a:t> Apex-level Corporate and Local locations by 1</a:t>
            </a:r>
            <a:r>
              <a:rPr lang="en-IN" sz="2000" baseline="30000" dirty="0">
                <a:latin typeface="Segoe UI Light" panose="020B0502040204020203" pitchFamily="34" charset="0"/>
                <a:cs typeface="Segoe UI Light" panose="020B0502040204020203" pitchFamily="34" charset="0"/>
              </a:rPr>
              <a:t>st</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Platforms </a:t>
            </a:r>
            <a:r>
              <a:rPr lang="en-IN" sz="2000" dirty="0">
                <a:latin typeface="Segoe UI Light" panose="020B0502040204020203" pitchFamily="34" charset="0"/>
                <a:cs typeface="Segoe UI Light" panose="020B0502040204020203" pitchFamily="34" charset="0"/>
              </a:rPr>
              <a:t>- CRM Software, Web Portal, Mobile </a:t>
            </a:r>
            <a:r>
              <a:rPr lang="en-IN" sz="2000" dirty="0" smtClean="0">
                <a:latin typeface="Segoe UI Light" panose="020B0502040204020203" pitchFamily="34" charset="0"/>
                <a:cs typeface="Segoe UI Light" panose="020B0502040204020203" pitchFamily="34" charset="0"/>
              </a:rPr>
              <a:t>App </a:t>
            </a:r>
            <a:r>
              <a:rPr lang="en-IN" sz="2000" dirty="0">
                <a:latin typeface="Segoe UI Light" panose="020B0502040204020203" pitchFamily="34" charset="0"/>
                <a:cs typeface="Segoe UI Light" panose="020B0502040204020203" pitchFamily="34" charset="0"/>
              </a:rPr>
              <a:t>&amp; Call Centre </a:t>
            </a:r>
            <a:r>
              <a:rPr lang="en-IN" sz="2000" dirty="0" smtClean="0">
                <a:latin typeface="Segoe UI Light" panose="020B0502040204020203" pitchFamily="34" charset="0"/>
                <a:cs typeface="Segoe UI Light" panose="020B0502040204020203" pitchFamily="34" charset="0"/>
              </a:rPr>
              <a:t>to be in place by 15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Beta Testing of Platforms </a:t>
            </a:r>
            <a:r>
              <a:rPr lang="en-IN" sz="2000" dirty="0" smtClean="0">
                <a:latin typeface="Segoe UI Light" panose="020B0502040204020203" pitchFamily="34" charset="0"/>
                <a:cs typeface="Segoe UI Light" panose="020B0502040204020203" pitchFamily="34" charset="0"/>
              </a:rPr>
              <a:t>starting from </a:t>
            </a:r>
            <a:r>
              <a:rPr lang="en-IN" sz="2000" dirty="0">
                <a:latin typeface="Segoe UI Light" panose="020B0502040204020203" pitchFamily="34" charset="0"/>
                <a:cs typeface="Segoe UI Light" panose="020B0502040204020203" pitchFamily="34" charset="0"/>
              </a:rPr>
              <a:t>15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Co-Branded </a:t>
            </a:r>
            <a:r>
              <a:rPr lang="en-IN" sz="2000" dirty="0">
                <a:latin typeface="Segoe UI Light" panose="020B0502040204020203" pitchFamily="34" charset="0"/>
                <a:cs typeface="Segoe UI Light" panose="020B0502040204020203" pitchFamily="34" charset="0"/>
              </a:rPr>
              <a:t>Developer Projects </a:t>
            </a:r>
            <a:r>
              <a:rPr lang="en-IN" sz="2000" dirty="0" smtClean="0">
                <a:latin typeface="Segoe UI Light" panose="020B0502040204020203" pitchFamily="34" charset="0"/>
                <a:cs typeface="Segoe UI Light" panose="020B0502040204020203" pitchFamily="34" charset="0"/>
              </a:rPr>
              <a:t>(3-5 </a:t>
            </a:r>
            <a:r>
              <a:rPr lang="en-IN" sz="2000" dirty="0">
                <a:latin typeface="Segoe UI Light" panose="020B0502040204020203" pitchFamily="34" charset="0"/>
                <a:cs typeface="Segoe UI Light" panose="020B0502040204020203" pitchFamily="34" charset="0"/>
              </a:rPr>
              <a:t>Projects) in all Locations by 20</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 after due diligence</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NGO Partners (at least 1 in each Location) by 20</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 after due diligence, followed by Training</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Customer Aggregation Activities On-Ground through NGOs and </a:t>
            </a:r>
            <a:r>
              <a:rPr lang="en-IN" sz="2000" dirty="0" err="1">
                <a:latin typeface="Segoe UI Light" panose="020B0502040204020203" pitchFamily="34" charset="0"/>
                <a:cs typeface="Segoe UI Light" panose="020B0502040204020203" pitchFamily="34" charset="0"/>
              </a:rPr>
              <a:t>Gruh</a:t>
            </a:r>
            <a:r>
              <a:rPr lang="en-IN" sz="2000" dirty="0">
                <a:latin typeface="Segoe UI Light" panose="020B0502040204020203" pitchFamily="34" charset="0"/>
                <a:cs typeface="Segoe UI Light" panose="020B0502040204020203" pitchFamily="34" charset="0"/>
              </a:rPr>
              <a:t> </a:t>
            </a:r>
            <a:r>
              <a:rPr lang="en-IN" sz="2000" dirty="0" err="1">
                <a:latin typeface="Segoe UI Light" panose="020B0502040204020203" pitchFamily="34" charset="0"/>
                <a:cs typeface="Segoe UI Light" panose="020B0502040204020203" pitchFamily="34" charset="0"/>
              </a:rPr>
              <a:t>Saathis</a:t>
            </a:r>
            <a:r>
              <a:rPr lang="en-IN" sz="2000" dirty="0">
                <a:latin typeface="Segoe UI Light" panose="020B0502040204020203" pitchFamily="34" charset="0"/>
                <a:cs typeface="Segoe UI Light" panose="020B0502040204020203" pitchFamily="34" charset="0"/>
              </a:rPr>
              <a:t> starts from 21</a:t>
            </a:r>
            <a:r>
              <a:rPr lang="en-IN" sz="2000" baseline="30000" dirty="0">
                <a:latin typeface="Segoe UI Light" panose="020B0502040204020203" pitchFamily="34" charset="0"/>
                <a:cs typeface="Segoe UI Light" panose="020B0502040204020203" pitchFamily="34" charset="0"/>
              </a:rPr>
              <a:t>st</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Listing </a:t>
            </a:r>
            <a:r>
              <a:rPr lang="en-IN" sz="2000" dirty="0">
                <a:latin typeface="Segoe UI Light" panose="020B0502040204020203" pitchFamily="34" charset="0"/>
                <a:cs typeface="Segoe UI Light" panose="020B0502040204020203" pitchFamily="34" charset="0"/>
              </a:rPr>
              <a:t>of Projects on Portal by 25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a:t>
            </a:r>
            <a:r>
              <a:rPr lang="en-IN" sz="2000" dirty="0" smtClean="0">
                <a:latin typeface="Segoe UI Light" panose="020B0502040204020203" pitchFamily="34" charset="0"/>
                <a:cs typeface="Segoe UI Light" panose="020B0502040204020203" pitchFamily="34" charset="0"/>
              </a:rPr>
              <a:t>2016</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Listing </a:t>
            </a:r>
            <a:r>
              <a:rPr lang="en-IN" sz="2000" dirty="0">
                <a:latin typeface="Segoe UI Light" panose="020B0502040204020203" pitchFamily="34" charset="0"/>
                <a:cs typeface="Segoe UI Light" panose="020B0502040204020203" pitchFamily="34" charset="0"/>
              </a:rPr>
              <a:t>of NGO Partners &amp; Local Office Locations on Portal by 25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a:t>
            </a:r>
            <a:r>
              <a:rPr lang="en-IN" sz="2000" dirty="0" smtClean="0">
                <a:latin typeface="Segoe UI Light" panose="020B0502040204020203" pitchFamily="34" charset="0"/>
                <a:cs typeface="Segoe UI Light" panose="020B0502040204020203" pitchFamily="34" charset="0"/>
              </a:rPr>
              <a:t>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HFI &amp; MFI Partners Listed on Portal by 25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 their Aggregation Activities for Event starts</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YouTube Channel, Website &amp; Mobile App go live on 25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Mass Media Teaser </a:t>
            </a:r>
            <a:r>
              <a:rPr lang="en-IN" sz="2000" dirty="0">
                <a:latin typeface="Segoe UI Light" panose="020B0502040204020203" pitchFamily="34" charset="0"/>
                <a:cs typeface="Segoe UI Light" panose="020B0502040204020203" pitchFamily="34" charset="0"/>
              </a:rPr>
              <a:t>Ads </a:t>
            </a:r>
            <a:r>
              <a:rPr lang="en-IN" sz="2000" dirty="0" smtClean="0">
                <a:latin typeface="Segoe UI Light" panose="020B0502040204020203" pitchFamily="34" charset="0"/>
                <a:cs typeface="Segoe UI Light" panose="020B0502040204020203" pitchFamily="34" charset="0"/>
              </a:rPr>
              <a:t>starts from 1</a:t>
            </a:r>
            <a:r>
              <a:rPr lang="en-IN" sz="2000" baseline="30000" dirty="0" smtClean="0">
                <a:latin typeface="Segoe UI Light" panose="020B0502040204020203" pitchFamily="34" charset="0"/>
                <a:cs typeface="Segoe UI Light" panose="020B0502040204020203" pitchFamily="34" charset="0"/>
              </a:rPr>
              <a:t>st</a:t>
            </a:r>
            <a:r>
              <a:rPr lang="en-IN" sz="2000" dirty="0" smtClean="0">
                <a:latin typeface="Segoe UI Light" panose="020B0502040204020203" pitchFamily="34" charset="0"/>
                <a:cs typeface="Segoe UI Light" panose="020B0502040204020203" pitchFamily="34" charset="0"/>
              </a:rPr>
              <a:t> January, 2017 in Ahmedabad, Event Invitation Ads from 8</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January, 2017</a:t>
            </a:r>
          </a:p>
          <a:p>
            <a:pPr marL="285750" indent="-285750">
              <a:lnSpc>
                <a:spcPct val="140000"/>
              </a:lnSpc>
              <a:buFont typeface="Wingdings" panose="05000000000000000000" pitchFamily="2" charset="2"/>
              <a:buChar char="ü"/>
            </a:pPr>
            <a:r>
              <a:rPr lang="en-IN" sz="2000" b="1" dirty="0" smtClean="0">
                <a:solidFill>
                  <a:srgbClr val="C00000"/>
                </a:solidFill>
                <a:latin typeface="Segoe UI Light" panose="020B0502040204020203" pitchFamily="34" charset="0"/>
                <a:cs typeface="Segoe UI Light" panose="020B0502040204020203" pitchFamily="34" charset="0"/>
              </a:rPr>
              <a:t>Official Launch with First </a:t>
            </a:r>
            <a:r>
              <a:rPr lang="en-IN" sz="2000" b="1" dirty="0" err="1" smtClean="0">
                <a:solidFill>
                  <a:srgbClr val="C00000"/>
                </a:solidFill>
                <a:latin typeface="Segoe UI Light" panose="020B0502040204020203" pitchFamily="34" charset="0"/>
                <a:cs typeface="Segoe UI Light" panose="020B0502040204020203" pitchFamily="34" charset="0"/>
              </a:rPr>
              <a:t>Gruh</a:t>
            </a:r>
            <a:r>
              <a:rPr lang="en-IN" sz="2000" b="1" dirty="0" smtClean="0">
                <a:solidFill>
                  <a:srgbClr val="C00000"/>
                </a:solidFill>
                <a:latin typeface="Segoe UI Light" panose="020B0502040204020203" pitchFamily="34" charset="0"/>
                <a:cs typeface="Segoe UI Light" panose="020B0502040204020203" pitchFamily="34" charset="0"/>
              </a:rPr>
              <a:t> </a:t>
            </a:r>
            <a:r>
              <a:rPr lang="en-IN" sz="2000" b="1" dirty="0" err="1" smtClean="0">
                <a:solidFill>
                  <a:srgbClr val="C00000"/>
                </a:solidFill>
                <a:latin typeface="Segoe UI Light" panose="020B0502040204020203" pitchFamily="34" charset="0"/>
                <a:cs typeface="Segoe UI Light" panose="020B0502040204020203" pitchFamily="34" charset="0"/>
              </a:rPr>
              <a:t>Saathi</a:t>
            </a:r>
            <a:r>
              <a:rPr lang="en-IN" sz="2000" b="1" dirty="0" smtClean="0">
                <a:solidFill>
                  <a:srgbClr val="C00000"/>
                </a:solidFill>
                <a:latin typeface="Segoe UI Light" panose="020B0502040204020203" pitchFamily="34" charset="0"/>
                <a:cs typeface="Segoe UI Light" panose="020B0502040204020203" pitchFamily="34" charset="0"/>
              </a:rPr>
              <a:t> Event to be held in Ahmedabad on 15</a:t>
            </a:r>
            <a:r>
              <a:rPr lang="en-IN" sz="2000" b="1" baseline="30000" dirty="0" smtClean="0">
                <a:solidFill>
                  <a:srgbClr val="C00000"/>
                </a:solidFill>
                <a:latin typeface="Segoe UI Light" panose="020B0502040204020203" pitchFamily="34" charset="0"/>
                <a:cs typeface="Segoe UI Light" panose="020B0502040204020203" pitchFamily="34" charset="0"/>
              </a:rPr>
              <a:t>th</a:t>
            </a:r>
            <a:r>
              <a:rPr lang="en-IN" sz="2000" b="1" dirty="0" smtClean="0">
                <a:solidFill>
                  <a:srgbClr val="C00000"/>
                </a:solidFill>
                <a:latin typeface="Segoe UI Light" panose="020B0502040204020203" pitchFamily="34" charset="0"/>
                <a:cs typeface="Segoe UI Light" panose="020B0502040204020203" pitchFamily="34" charset="0"/>
              </a:rPr>
              <a:t> January, 2017 with </a:t>
            </a:r>
            <a:r>
              <a:rPr lang="en-IN" sz="2000" b="1" dirty="0" err="1" smtClean="0">
                <a:solidFill>
                  <a:srgbClr val="C00000"/>
                </a:solidFill>
                <a:latin typeface="Segoe UI Light" panose="020B0502040204020203" pitchFamily="34" charset="0"/>
                <a:cs typeface="Segoe UI Light" panose="020B0502040204020203" pitchFamily="34" charset="0"/>
              </a:rPr>
              <a:t>Saath</a:t>
            </a:r>
            <a:endParaRPr lang="en-IN" sz="2000" b="1" dirty="0" smtClean="0">
              <a:solidFill>
                <a:srgbClr val="C00000"/>
              </a:solidFill>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Followed by Event at Next Location within next 15 Days and Events held at Intervals of Every 7 Days across…</a:t>
            </a:r>
            <a:endParaRPr lang="en-IN" dirty="0" smtClean="0">
              <a:latin typeface="Segoe UI Light" panose="020B0502040204020203" pitchFamily="34" charset="0"/>
              <a:cs typeface="Segoe UI Light" panose="020B0502040204020203" pitchFamily="34" charset="0"/>
            </a:endParaRPr>
          </a:p>
        </p:txBody>
      </p:sp>
      <p:sp>
        <p:nvSpPr>
          <p:cNvPr id="8" name="Rectangle 7"/>
          <p:cNvSpPr/>
          <p:nvPr/>
        </p:nvSpPr>
        <p:spPr>
          <a:xfrm>
            <a:off x="10187939" y="-49647"/>
            <a:ext cx="2004062" cy="465327"/>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9647"/>
            <a:ext cx="691441" cy="468061"/>
          </a:xfrm>
          <a:prstGeom prst="rect">
            <a:avLst/>
          </a:prstGeom>
        </p:spPr>
      </p:pic>
    </p:spTree>
    <p:extLst>
      <p:ext uri="{BB962C8B-B14F-4D97-AF65-F5344CB8AC3E}">
        <p14:creationId xmlns:p14="http://schemas.microsoft.com/office/powerpoint/2010/main" val="362200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Web Portal, CRM &amp; Mobile App Platform Development</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8" name="Rectangle 7"/>
          <p:cNvSpPr/>
          <p:nvPr/>
        </p:nvSpPr>
        <p:spPr>
          <a:xfrm>
            <a:off x="10187939" y="-49647"/>
            <a:ext cx="2004062" cy="465327"/>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49647"/>
            <a:ext cx="691441" cy="468061"/>
          </a:xfrm>
          <a:prstGeom prst="rect">
            <a:avLst/>
          </a:prstGeom>
        </p:spPr>
      </p:pic>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873088236"/>
              </p:ext>
            </p:extLst>
          </p:nvPr>
        </p:nvGraphicFramePr>
        <p:xfrm>
          <a:off x="2663916" y="1790247"/>
          <a:ext cx="6864168" cy="3860312"/>
        </p:xfrm>
        <a:graphic>
          <a:graphicData uri="http://schemas.openxmlformats.org/presentationml/2006/ole">
            <mc:AlternateContent xmlns:mc="http://schemas.openxmlformats.org/markup-compatibility/2006">
              <mc:Choice xmlns:v="urn:schemas-microsoft-com:vml" Requires="v">
                <p:oleObj spid="_x0000_s4142" name="Presentation" r:id="rId4" imgW="6094507" imgH="3427598" progId="PowerPoint.Show.12">
                  <p:embed/>
                </p:oleObj>
              </mc:Choice>
              <mc:Fallback>
                <p:oleObj name="Presentation" r:id="rId4" imgW="6094507" imgH="3427598" progId="PowerPoint.Show.12">
                  <p:embed/>
                  <p:pic>
                    <p:nvPicPr>
                      <p:cNvPr id="0" name=""/>
                      <p:cNvPicPr/>
                      <p:nvPr/>
                    </p:nvPicPr>
                    <p:blipFill>
                      <a:blip r:embed="rId5"/>
                      <a:stretch>
                        <a:fillRect/>
                      </a:stretch>
                    </p:blipFill>
                    <p:spPr>
                      <a:xfrm>
                        <a:off x="2663916" y="1790247"/>
                        <a:ext cx="6864168" cy="3860312"/>
                      </a:xfrm>
                      <a:prstGeom prst="rect">
                        <a:avLst/>
                      </a:prstGeom>
                    </p:spPr>
                  </p:pic>
                </p:oleObj>
              </mc:Fallback>
            </mc:AlternateContent>
          </a:graphicData>
        </a:graphic>
      </p:graphicFrame>
      <p:sp>
        <p:nvSpPr>
          <p:cNvPr id="7" name="Rectangle 6">
            <a:hlinkClick r:id="rId6" action="ppaction://hlinksldjump"/>
          </p:cNvPr>
          <p:cNvSpPr/>
          <p:nvPr/>
        </p:nvSpPr>
        <p:spPr>
          <a:xfrm>
            <a:off x="4886378" y="5650559"/>
            <a:ext cx="2419252"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Double Click to Open PPT</a:t>
            </a:r>
            <a:endParaRPr lang="en-IN" sz="1600" dirty="0">
              <a:solidFill>
                <a:schemeClr val="bg1"/>
              </a:solidFill>
            </a:endParaRPr>
          </a:p>
        </p:txBody>
      </p:sp>
    </p:spTree>
    <p:extLst>
      <p:ext uri="{BB962C8B-B14F-4D97-AF65-F5344CB8AC3E}">
        <p14:creationId xmlns:p14="http://schemas.microsoft.com/office/powerpoint/2010/main" val="4292537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00179"/>
            <a:ext cx="12192000" cy="400110"/>
          </a:xfrm>
          <a:prstGeom prst="rect">
            <a:avLst/>
          </a:prstGeom>
        </p:spPr>
        <p:txBody>
          <a:bodyPr wrap="square">
            <a:spAutoFit/>
          </a:bodyPr>
          <a:lstStyle/>
          <a:p>
            <a:pPr algn="ctr"/>
            <a:r>
              <a:rPr lang="en-IN" sz="2000" i="1" dirty="0" smtClean="0">
                <a:solidFill>
                  <a:schemeClr val="tx1">
                    <a:lumMod val="75000"/>
                    <a:lumOff val="25000"/>
                  </a:schemeClr>
                </a:solidFill>
                <a:latin typeface="Segoe UI Light" panose="020B0502040204020203" pitchFamily="34" charset="0"/>
                <a:cs typeface="Segoe UI Light" panose="020B0502040204020203" pitchFamily="34" charset="0"/>
              </a:rPr>
              <a:t>Thank You</a:t>
            </a:r>
            <a:endParaRPr lang="en-IN" sz="2000" i="1" dirty="0">
              <a:solidFill>
                <a:schemeClr val="tx1">
                  <a:lumMod val="75000"/>
                  <a:lumOff val="25000"/>
                </a:scheme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452" t="22159" r="22964" b="21443"/>
          <a:stretch/>
        </p:blipFill>
        <p:spPr>
          <a:xfrm>
            <a:off x="5038391" y="2560786"/>
            <a:ext cx="2115218" cy="1574485"/>
          </a:xfrm>
          <a:prstGeom prst="rect">
            <a:avLst/>
          </a:prstGeom>
        </p:spPr>
      </p:pic>
    </p:spTree>
    <p:extLst>
      <p:ext uri="{BB962C8B-B14F-4D97-AF65-F5344CB8AC3E}">
        <p14:creationId xmlns:p14="http://schemas.microsoft.com/office/powerpoint/2010/main" val="4042539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What does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Assure its Customers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2" y="461665"/>
            <a:ext cx="12192001" cy="6313267"/>
          </a:xfrm>
          <a:prstGeom prst="rect">
            <a:avLst/>
          </a:prstGeom>
        </p:spPr>
        <p:txBody>
          <a:bodyPr wrap="square">
            <a:spAutoFit/>
          </a:bodyPr>
          <a:lstStyle/>
          <a:p>
            <a:pPr marL="285750" indent="-285750">
              <a:lnSpc>
                <a:spcPct val="110000"/>
              </a:lnSpc>
              <a:buFont typeface="Wingdings" panose="05000000000000000000" pitchFamily="2" charset="2"/>
              <a:buChar char="ü"/>
            </a:pPr>
            <a:r>
              <a:rPr lang="en-IN" sz="1750" b="1" dirty="0">
                <a:solidFill>
                  <a:srgbClr val="C00000"/>
                </a:solidFill>
                <a:latin typeface="Segoe UI Light" panose="020B0502040204020203" pitchFamily="34" charset="0"/>
                <a:cs typeface="Segoe UI Light" panose="020B0502040204020203" pitchFamily="34" charset="0"/>
              </a:rPr>
              <a:t>Assurance of Housing Finance</a:t>
            </a:r>
          </a:p>
          <a:p>
            <a:pPr marL="742950" lvl="1" indent="-285750">
              <a:lnSpc>
                <a:spcPct val="110000"/>
              </a:lnSpc>
              <a:buFont typeface="Wingdings" panose="05000000000000000000" pitchFamily="2" charset="2"/>
              <a:buChar char="ü"/>
            </a:pPr>
            <a:r>
              <a:rPr lang="en-IN" sz="1750" dirty="0">
                <a:latin typeface="Segoe UI Light" panose="020B0502040204020203" pitchFamily="34" charset="0"/>
                <a:cs typeface="Segoe UI Light" panose="020B0502040204020203" pitchFamily="34" charset="0"/>
              </a:rPr>
              <a:t>Assurance of Housing Finance with all possible options to ensure that they get a Housing Loan</a:t>
            </a: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&amp; Facilitation of Government Subsidy to the eligible customers</a:t>
            </a:r>
          </a:p>
          <a:p>
            <a:pPr marL="742950" lvl="2" indent="-285750">
              <a:lnSpc>
                <a:spcPct val="110000"/>
              </a:lnSpc>
              <a:buFont typeface="Wingdings" panose="05000000000000000000" pitchFamily="2" charset="2"/>
              <a:buChar char="ü"/>
            </a:pPr>
            <a:r>
              <a:rPr lang="en-IN" sz="1750" dirty="0">
                <a:latin typeface="Segoe UI Light" panose="020B0502040204020203" pitchFamily="34" charset="0"/>
                <a:cs typeface="Segoe UI Light" panose="020B0502040204020203" pitchFamily="34" charset="0"/>
              </a:rPr>
              <a:t>Assurance </a:t>
            </a:r>
            <a:r>
              <a:rPr lang="en-IN" sz="1750" dirty="0" smtClean="0">
                <a:latin typeface="Segoe UI Light" panose="020B0502040204020203" pitchFamily="34" charset="0"/>
                <a:cs typeface="Segoe UI Light" panose="020B0502040204020203" pitchFamily="34" charset="0"/>
              </a:rPr>
              <a:t>as well as Facilitation to customers in getting registered for PMAY Govt. Subsidy</a:t>
            </a:r>
            <a:endParaRPr lang="en-IN" sz="1750" dirty="0">
              <a:latin typeface="Segoe UI Light" panose="020B0502040204020203" pitchFamily="34" charset="0"/>
              <a:cs typeface="Segoe UI Light" panose="020B0502040204020203" pitchFamily="34" charset="0"/>
            </a:endParaRP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Grievances / Complaints addressed on time through a Complaint Management Forum</a:t>
            </a:r>
            <a:endParaRPr lang="en-IN" sz="1750" b="1" dirty="0">
              <a:solidFill>
                <a:srgbClr val="C00000"/>
              </a:solidFill>
              <a:latin typeface="Segoe UI Light" panose="020B0502040204020203" pitchFamily="34" charset="0"/>
              <a:cs typeface="Segoe UI Light" panose="020B0502040204020203" pitchFamily="34" charset="0"/>
            </a:endParaRPr>
          </a:p>
          <a:p>
            <a:pPr marL="742950" lvl="2" indent="-285750">
              <a:lnSpc>
                <a:spcPct val="110000"/>
              </a:lnSpc>
              <a:buFont typeface="Wingdings" panose="05000000000000000000" pitchFamily="2" charset="2"/>
              <a:buChar char="ü"/>
            </a:pPr>
            <a:r>
              <a:rPr lang="en-IN" sz="1750" dirty="0">
                <a:latin typeface="Segoe UI Light" panose="020B0502040204020203" pitchFamily="34" charset="0"/>
                <a:cs typeface="Segoe UI Light" panose="020B0502040204020203" pitchFamily="34" charset="0"/>
              </a:rPr>
              <a:t>Assurance </a:t>
            </a:r>
            <a:r>
              <a:rPr lang="en-IN" sz="1750" dirty="0" smtClean="0">
                <a:latin typeface="Segoe UI Light" panose="020B0502040204020203" pitchFamily="34" charset="0"/>
                <a:cs typeface="Segoe UI Light" panose="020B0502040204020203" pitchFamily="34" charset="0"/>
              </a:rPr>
              <a:t>that Customer Complaints / Grievances shall be addressed on time through a Complaint Management forum</a:t>
            </a:r>
            <a:endParaRPr lang="en-IN" sz="1750" dirty="0">
              <a:latin typeface="Segoe UI Light" panose="020B0502040204020203" pitchFamily="34" charset="0"/>
              <a:cs typeface="Segoe UI Light" panose="020B0502040204020203" pitchFamily="34" charset="0"/>
            </a:endParaRP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of Project Land &amp; Legal Compliance</a:t>
            </a: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Project on Title Clear Land with all necessary Approvals</a:t>
            </a:r>
          </a:p>
          <a:p>
            <a:pPr marL="285750" indent="-285750">
              <a:lnSpc>
                <a:spcPct val="110000"/>
              </a:lnSpc>
              <a:buFont typeface="Wingdings" panose="05000000000000000000" pitchFamily="2" charset="2"/>
              <a:buChar char="ü"/>
            </a:pPr>
            <a:r>
              <a:rPr lang="en-IN" sz="1750" b="1" dirty="0">
                <a:solidFill>
                  <a:srgbClr val="C00000"/>
                </a:solidFill>
                <a:latin typeface="Segoe UI Light" panose="020B0502040204020203" pitchFamily="34" charset="0"/>
                <a:cs typeface="Segoe UI Light" panose="020B0502040204020203" pitchFamily="34" charset="0"/>
              </a:rPr>
              <a:t>Assurance of </a:t>
            </a:r>
            <a:r>
              <a:rPr lang="en-IN" sz="1750" b="1" dirty="0" smtClean="0">
                <a:solidFill>
                  <a:srgbClr val="C00000"/>
                </a:solidFill>
                <a:latin typeface="Segoe UI Light" panose="020B0502040204020203" pitchFamily="34" charset="0"/>
                <a:cs typeface="Segoe UI Light" panose="020B0502040204020203" pitchFamily="34" charset="0"/>
              </a:rPr>
              <a:t>Right Pricing</a:t>
            </a:r>
            <a:endParaRPr lang="en-IN" sz="1750" b="1" dirty="0">
              <a:solidFill>
                <a:srgbClr val="C00000"/>
              </a:solidFill>
              <a:latin typeface="Segoe UI Light" panose="020B0502040204020203" pitchFamily="34" charset="0"/>
              <a:cs typeface="Segoe UI Light" panose="020B0502040204020203" pitchFamily="34" charset="0"/>
            </a:endParaRP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Assurance of Right Pricing, Fixed as stated while Booking, Transparency </a:t>
            </a:r>
            <a:r>
              <a:rPr lang="en-IN" sz="1750" dirty="0">
                <a:latin typeface="Segoe UI Light" panose="020B0502040204020203" pitchFamily="34" charset="0"/>
                <a:cs typeface="Segoe UI Light" panose="020B0502040204020203" pitchFamily="34" charset="0"/>
              </a:rPr>
              <a:t>in the </a:t>
            </a:r>
            <a:r>
              <a:rPr lang="en-IN" sz="1750" dirty="0" smtClean="0">
                <a:latin typeface="Segoe UI Light" panose="020B0502040204020203" pitchFamily="34" charset="0"/>
                <a:cs typeface="Segoe UI Light" panose="020B0502040204020203" pitchFamily="34" charset="0"/>
              </a:rPr>
              <a:t>heads of payments</a:t>
            </a:r>
            <a:endParaRPr lang="en-IN" sz="1750" dirty="0">
              <a:latin typeface="Segoe UI Light" panose="020B0502040204020203" pitchFamily="34" charset="0"/>
              <a:cs typeface="Segoe UI Light" panose="020B0502040204020203" pitchFamily="34" charset="0"/>
            </a:endParaRP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of Co-Branded Developer Credibility</a:t>
            </a:r>
            <a:endParaRPr lang="en-IN" sz="1750" b="1" dirty="0">
              <a:solidFill>
                <a:srgbClr val="C00000"/>
              </a:solidFill>
              <a:latin typeface="Segoe UI Light" panose="020B0502040204020203" pitchFamily="34" charset="0"/>
              <a:cs typeface="Segoe UI Light" panose="020B0502040204020203" pitchFamily="34" charset="0"/>
            </a:endParaRP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Developer Credibility in the Market</a:t>
            </a: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Offering Assurance - Unit Size – Carpet Area &amp; Built-up Area as Claimed</a:t>
            </a:r>
            <a:endParaRPr lang="en-IN" sz="1750" dirty="0">
              <a:latin typeface="Segoe UI Light" panose="020B0502040204020203" pitchFamily="34" charset="0"/>
              <a:cs typeface="Segoe UI Light" panose="020B0502040204020203" pitchFamily="34" charset="0"/>
            </a:endParaRP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of Design Offering</a:t>
            </a:r>
            <a:endParaRPr lang="en-IN" sz="1750" b="1" dirty="0">
              <a:solidFill>
                <a:srgbClr val="C00000"/>
              </a:solidFill>
              <a:latin typeface="Segoe UI Light" panose="020B0502040204020203" pitchFamily="34" charset="0"/>
              <a:cs typeface="Segoe UI Light" panose="020B0502040204020203" pitchFamily="34" charset="0"/>
            </a:endParaRP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Soundness of Construction &amp; Structural Design, Specifications of Material &amp; Finishes as claimed</a:t>
            </a: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Availability of Infrastructure &amp; / Amenities as Claimed</a:t>
            </a:r>
            <a:endParaRPr lang="en-IN" sz="1750" dirty="0">
              <a:latin typeface="Segoe UI Light" panose="020B0502040204020203" pitchFamily="34" charset="0"/>
              <a:cs typeface="Segoe UI Light" panose="020B0502040204020203" pitchFamily="34" charset="0"/>
            </a:endParaRP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of Quality of Material &amp; Workmanship</a:t>
            </a:r>
            <a:endParaRPr lang="en-IN" sz="1750" b="1" dirty="0">
              <a:solidFill>
                <a:srgbClr val="C00000"/>
              </a:solidFill>
              <a:latin typeface="Segoe UI Light" panose="020B0502040204020203" pitchFamily="34" charset="0"/>
              <a:cs typeface="Segoe UI Light" panose="020B0502040204020203" pitchFamily="34" charset="0"/>
            </a:endParaRP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Assurance of Quality of Materials used as claimed</a:t>
            </a: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Assurance of Quality of Workmanship (Inspected by our QC Team before providing Possession)</a:t>
            </a:r>
          </a:p>
          <a:p>
            <a:pPr marL="285750" indent="-285750">
              <a:lnSpc>
                <a:spcPct val="110000"/>
              </a:lnSpc>
              <a:buFont typeface="Wingdings" panose="05000000000000000000" pitchFamily="2" charset="2"/>
              <a:buChar char="ü"/>
            </a:pPr>
            <a:r>
              <a:rPr lang="en-IN" sz="1750" b="1" dirty="0" smtClean="0">
                <a:solidFill>
                  <a:srgbClr val="C00000"/>
                </a:solidFill>
                <a:latin typeface="Segoe UI Light" panose="020B0502040204020203" pitchFamily="34" charset="0"/>
                <a:cs typeface="Segoe UI Light" panose="020B0502040204020203" pitchFamily="34" charset="0"/>
              </a:rPr>
              <a:t>Assurance of Timely Possession</a:t>
            </a:r>
            <a:endParaRPr lang="en-IN" sz="1750" b="1" dirty="0">
              <a:solidFill>
                <a:srgbClr val="C00000"/>
              </a:solidFill>
              <a:latin typeface="Segoe UI Light" panose="020B0502040204020203" pitchFamily="34" charset="0"/>
              <a:cs typeface="Segoe UI Light" panose="020B0502040204020203" pitchFamily="34" charset="0"/>
            </a:endParaRPr>
          </a:p>
          <a:p>
            <a:pPr marL="742950" lvl="1" indent="-285750">
              <a:lnSpc>
                <a:spcPct val="110000"/>
              </a:lnSpc>
              <a:buFont typeface="Wingdings" panose="05000000000000000000" pitchFamily="2" charset="2"/>
              <a:buChar char="ü"/>
            </a:pPr>
            <a:r>
              <a:rPr lang="en-IN" sz="1750" dirty="0" smtClean="0">
                <a:latin typeface="Segoe UI Light" panose="020B0502040204020203" pitchFamily="34" charset="0"/>
                <a:cs typeface="Segoe UI Light" panose="020B0502040204020203" pitchFamily="34" charset="0"/>
              </a:rPr>
              <a:t>Assurance that Project would be Completed on-time &amp; Possession provided as promised</a:t>
            </a:r>
            <a:endParaRPr lang="en-IN" sz="1750" dirty="0">
              <a:solidFill>
                <a:srgbClr val="C00000"/>
              </a:solidFill>
              <a:latin typeface="Segoe UI Light" panose="020B0502040204020203" pitchFamily="34" charset="0"/>
              <a:cs typeface="Segoe UI Light" panose="020B0502040204020203" pitchFamily="34" charset="0"/>
            </a:endParaRPr>
          </a:p>
        </p:txBody>
      </p:sp>
      <p:sp>
        <p:nvSpPr>
          <p:cNvPr id="9" name="Rectangle 8">
            <a:hlinkClick r:id="rId2" action="ppaction://hlinksldjump"/>
          </p:cNvPr>
          <p:cNvSpPr/>
          <p:nvPr/>
        </p:nvSpPr>
        <p:spPr>
          <a:xfrm>
            <a:off x="10493612" y="6355586"/>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11" name="Rectangle 10"/>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67829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Major Expense &amp; Revenue Heads</a:t>
            </a:r>
          </a:p>
        </p:txBody>
      </p:sp>
      <p:sp>
        <p:nvSpPr>
          <p:cNvPr id="3" name="Rectangle 2"/>
          <p:cNvSpPr/>
          <p:nvPr/>
        </p:nvSpPr>
        <p:spPr>
          <a:xfrm>
            <a:off x="0" y="488599"/>
            <a:ext cx="12192000" cy="6294031"/>
          </a:xfrm>
          <a:prstGeom prst="rect">
            <a:avLst/>
          </a:prstGeom>
        </p:spPr>
        <p:txBody>
          <a:bodyPr wrap="square">
            <a:spAutoFit/>
          </a:bodyPr>
          <a:lstStyle/>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Major CAPEX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Domain </a:t>
            </a:r>
            <a:r>
              <a:rPr lang="en-IN" sz="1700" dirty="0">
                <a:latin typeface="Segoe UI Light" panose="020B0502040204020203" pitchFamily="34" charset="0"/>
                <a:cs typeface="Segoe UI Light" panose="020B0502040204020203" pitchFamily="34" charset="0"/>
              </a:rPr>
              <a:t>Names Registration &amp; </a:t>
            </a:r>
            <a:r>
              <a:rPr lang="en-IN" sz="1700" dirty="0" smtClean="0">
                <a:latin typeface="Segoe UI Light" panose="020B0502040204020203" pitchFamily="34" charset="0"/>
                <a:cs typeface="Segoe UI Light" panose="020B0502040204020203" pitchFamily="34" charset="0"/>
              </a:rPr>
              <a:t>Web Spaces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Website </a:t>
            </a:r>
            <a:r>
              <a:rPr lang="en-IN" sz="1700" dirty="0">
                <a:latin typeface="Segoe UI Light" panose="020B0502040204020203" pitchFamily="34" charset="0"/>
                <a:cs typeface="Segoe UI Light" panose="020B0502040204020203" pitchFamily="34" charset="0"/>
              </a:rPr>
              <a:t>&amp; Portal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Mobile </a:t>
            </a:r>
            <a:r>
              <a:rPr lang="en-IN" sz="1700" dirty="0">
                <a:latin typeface="Segoe UI Light" panose="020B0502040204020203" pitchFamily="34" charset="0"/>
                <a:cs typeface="Segoe UI Light" panose="020B0502040204020203" pitchFamily="34" charset="0"/>
              </a:rPr>
              <a:t>App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CRM Software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Call Centre </a:t>
            </a:r>
            <a:r>
              <a:rPr lang="en-IN" sz="1700" dirty="0" smtClean="0">
                <a:latin typeface="Segoe UI Light" panose="020B0502040204020203" pitchFamily="34" charset="0"/>
                <a:cs typeface="Segoe UI Light" panose="020B0502040204020203" pitchFamily="34" charset="0"/>
              </a:rPr>
              <a:t>Operation</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Initial Regional Level </a:t>
            </a:r>
            <a:r>
              <a:rPr lang="en-IN" sz="1700" dirty="0" smtClean="0">
                <a:latin typeface="Segoe UI Light" panose="020B0502040204020203" pitchFamily="34" charset="0"/>
                <a:cs typeface="Segoe UI Light" panose="020B0502040204020203" pitchFamily="34" charset="0"/>
              </a:rPr>
              <a:t>Publicity</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Media Studio &amp; </a:t>
            </a:r>
            <a:r>
              <a:rPr lang="en-IN" sz="1700" dirty="0" smtClean="0">
                <a:latin typeface="Segoe UI Light" panose="020B0502040204020203" pitchFamily="34" charset="0"/>
                <a:cs typeface="Segoe UI Light" panose="020B0502040204020203" pitchFamily="34" charset="0"/>
              </a:rPr>
              <a:t>Equipment</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Third Party Certifications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Office Facilities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Uniforms for Ground Staff (T-Shirt</a:t>
            </a:r>
            <a:r>
              <a:rPr lang="en-IN" sz="1700" dirty="0">
                <a:latin typeface="Segoe UI Light" panose="020B0502040204020203" pitchFamily="34" charset="0"/>
                <a:cs typeface="Segoe UI Light" panose="020B0502040204020203" pitchFamily="34" charset="0"/>
              </a:rPr>
              <a:t>, Caps</a:t>
            </a:r>
            <a:r>
              <a:rPr lang="en-IN" sz="1700" dirty="0" smtClean="0">
                <a:latin typeface="Segoe UI Light" panose="020B0502040204020203" pitchFamily="34" charset="0"/>
                <a:cs typeface="Segoe UI Light" panose="020B0502040204020203" pitchFamily="34" charset="0"/>
              </a:rPr>
              <a: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Initial Designing - Logo, Posters, etc</a:t>
            </a:r>
            <a:r>
              <a:rPr lang="en-IN" sz="1700" dirty="0" smtClean="0">
                <a:latin typeface="Segoe UI Light" panose="020B0502040204020203" pitchFamily="34" charset="0"/>
                <a:cs typeface="Segoe UI Light" panose="020B0502040204020203" pitchFamily="34" charset="0"/>
              </a:rPr>
              <a:t>.</a:t>
            </a:r>
          </a:p>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a:t>
            </a:r>
            <a:r>
              <a:rPr lang="en-IN" sz="1700" b="1" dirty="0">
                <a:latin typeface="Segoe UI Light" panose="020B0502040204020203" pitchFamily="34" charset="0"/>
                <a:cs typeface="Segoe UI Light" panose="020B0502040204020203" pitchFamily="34" charset="0"/>
              </a:rPr>
              <a:t>Major </a:t>
            </a:r>
            <a:r>
              <a:rPr lang="en-IN" sz="1700" b="1" dirty="0" smtClean="0">
                <a:latin typeface="Segoe UI Light" panose="020B0502040204020203" pitchFamily="34" charset="0"/>
                <a:cs typeface="Segoe UI Light" panose="020B0502040204020203" pitchFamily="34" charset="0"/>
              </a:rPr>
              <a:t>OPEX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Events </a:t>
            </a:r>
            <a:r>
              <a:rPr lang="en-IN" sz="1700" dirty="0">
                <a:latin typeface="Segoe UI Light" panose="020B0502040204020203" pitchFamily="34" charset="0"/>
                <a:cs typeface="Segoe UI Light" panose="020B0502040204020203" pitchFamily="34" charset="0"/>
              </a:rPr>
              <a:t>- Rental, Stalls, Displays, F&amp;B, AV, Lighting, Transport, etc</a:t>
            </a:r>
            <a:r>
              <a:rPr lang="en-IN" sz="1700" dirty="0" smtClean="0">
                <a:latin typeface="Segoe UI Light" panose="020B0502040204020203" pitchFamily="34" charset="0"/>
                <a:cs typeface="Segoe UI Light" panose="020B0502040204020203" pitchFamily="34" charset="0"/>
              </a:rPr>
              <a: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Salaries - Corporate &amp; Local Level</a:t>
            </a:r>
            <a:endParaRPr lang="en-IN" sz="1700" dirty="0">
              <a:solidFill>
                <a:srgbClr val="000000"/>
              </a:solidFill>
              <a:latin typeface="Segoe UI Light" panose="020B0502040204020203" pitchFamily="34" charset="0"/>
              <a:cs typeface="Segoe UI Light" panose="020B0502040204020203" pitchFamily="34" charset="0"/>
            </a:endParaRPr>
          </a:p>
          <a:p>
            <a:pPr marL="742950" lvl="1" indent="-285750" fontAlgn="ctr">
              <a:buFont typeface="Wingdings" panose="05000000000000000000" pitchFamily="2" charset="2"/>
              <a:buChar char="ü"/>
            </a:pPr>
            <a:r>
              <a:rPr lang="en-IN" sz="1700" dirty="0" smtClean="0">
                <a:solidFill>
                  <a:srgbClr val="000000"/>
                </a:solidFill>
                <a:latin typeface="Segoe UI Light" panose="020B0502040204020203" pitchFamily="34" charset="0"/>
                <a:cs typeface="Segoe UI Light" panose="020B0502040204020203" pitchFamily="34" charset="0"/>
              </a:rPr>
              <a:t>Commissions &amp; Other Pay-outs</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National &amp; Regional Branding &amp; </a:t>
            </a:r>
            <a:r>
              <a:rPr lang="en-IN" sz="1700" dirty="0" smtClean="0">
                <a:latin typeface="Segoe UI Light" panose="020B0502040204020203" pitchFamily="34" charset="0"/>
                <a:cs typeface="Segoe UI Light" panose="020B0502040204020203" pitchFamily="34" charset="0"/>
              </a:rPr>
              <a:t>Publicity</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Portal &amp; Software (IT) related </a:t>
            </a:r>
            <a:r>
              <a:rPr lang="en-IN" sz="1700" dirty="0" smtClean="0">
                <a:latin typeface="Segoe UI Light" panose="020B0502040204020203" pitchFamily="34" charset="0"/>
                <a:cs typeface="Segoe UI Light" panose="020B0502040204020203" pitchFamily="34" charset="0"/>
              </a:rPr>
              <a:t>Expenses</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Training, Travel &amp; Audit </a:t>
            </a:r>
            <a:r>
              <a:rPr lang="en-IN" sz="1700" dirty="0" smtClean="0">
                <a:latin typeface="Segoe UI Light" panose="020B0502040204020203" pitchFamily="34" charset="0"/>
                <a:cs typeface="Segoe UI Light" panose="020B0502040204020203" pitchFamily="34" charset="0"/>
              </a:rPr>
              <a:t>Costs, Hiring</a:t>
            </a:r>
            <a:endParaRPr lang="en-IN" sz="1700" dirty="0">
              <a:solidFill>
                <a:srgbClr val="000000"/>
              </a:solidFill>
              <a:latin typeface="Segoe UI Light" panose="020B0502040204020203" pitchFamily="34" charset="0"/>
              <a:cs typeface="Segoe UI Light" panose="020B0502040204020203" pitchFamily="34" charset="0"/>
            </a:endParaRPr>
          </a:p>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a:t>
            </a:r>
            <a:r>
              <a:rPr lang="en-IN" sz="1700" b="1" dirty="0">
                <a:latin typeface="Segoe UI Light" panose="020B0502040204020203" pitchFamily="34" charset="0"/>
                <a:cs typeface="Segoe UI Light" panose="020B0502040204020203" pitchFamily="34" charset="0"/>
              </a:rPr>
              <a:t>Major </a:t>
            </a:r>
            <a:r>
              <a:rPr lang="en-IN" sz="1700" b="1" dirty="0" smtClean="0">
                <a:latin typeface="Segoe UI Light" panose="020B0502040204020203" pitchFamily="34" charset="0"/>
                <a:cs typeface="Segoe UI Light" panose="020B0502040204020203" pitchFamily="34" charset="0"/>
              </a:rPr>
              <a:t>Revenue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Direct Bookings from Customers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Developer related Consulting Services – Arch. &amp; </a:t>
            </a:r>
            <a:r>
              <a:rPr lang="en-IN" sz="1700" dirty="0" err="1" smtClean="0">
                <a:latin typeface="Segoe UI Light" panose="020B0502040204020203" pitchFamily="34" charset="0"/>
                <a:cs typeface="Segoe UI Light" panose="020B0502040204020203" pitchFamily="34" charset="0"/>
              </a:rPr>
              <a:t>Engg</a:t>
            </a:r>
            <a:r>
              <a:rPr lang="en-IN" sz="1700" dirty="0" smtClean="0">
                <a:latin typeface="Segoe UI Light" panose="020B0502040204020203" pitchFamily="34" charset="0"/>
                <a:cs typeface="Segoe UI Light" panose="020B0502040204020203" pitchFamily="34" charset="0"/>
              </a:rPr>
              <a:t>. Services, Legal &amp; Approval, Material Sourcing, Service Channelizing, etc.</a:t>
            </a:r>
            <a:endParaRPr lang="en-IN" sz="1700" dirty="0">
              <a:solidFill>
                <a:srgbClr val="000000"/>
              </a:solidFill>
              <a:latin typeface="Segoe UI Light" panose="020B0502040204020203" pitchFamily="34" charset="0"/>
              <a:cs typeface="Segoe UI Light" panose="020B0502040204020203" pitchFamily="34" charset="0"/>
            </a:endParaRPr>
          </a:p>
        </p:txBody>
      </p:sp>
      <p:sp>
        <p:nvSpPr>
          <p:cNvPr id="6" name="Rectangle 5">
            <a:hlinkClick r:id="rId2" action="ppaction://hlinksldjump"/>
          </p:cNvPr>
          <p:cNvSpPr/>
          <p:nvPr/>
        </p:nvSpPr>
        <p:spPr>
          <a:xfrm>
            <a:off x="10493612" y="2970941"/>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47938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Teams in Background</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6574107"/>
          </a:xfrm>
          <a:prstGeom prst="rect">
            <a:avLst/>
          </a:prstGeom>
          <a:noFill/>
        </p:spPr>
        <p:txBody>
          <a:bodyPr wrap="square" rtlCol="0" anchor="t">
            <a:spAutoFit/>
          </a:bodyPr>
          <a:lstStyle/>
          <a:p>
            <a:pPr marL="285750" indent="-285750">
              <a:lnSpc>
                <a:spcPct val="13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Gruh Saathi Business Development Team (Corporate) – NGO, HFI and MFI</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Local NGO Sourcing &amp; Development as Partners – Training, Targets &amp; Performance Monitoring</a:t>
            </a:r>
          </a:p>
          <a:p>
            <a:pPr marL="742950" lvl="1" indent="-285750">
              <a:lnSpc>
                <a:spcPct val="130000"/>
              </a:lnSpc>
              <a:buFont typeface="Wingdings" panose="05000000000000000000" pitchFamily="2" charset="2"/>
              <a:buChar char="ü"/>
            </a:pP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Sourcing &amp; Development (Direct) –Training, Targets &amp; Performance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Other Channel Partners Sourcing &amp; Development – Training, Targets &amp; Performance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HFI Sourcing as Partners – Performance Monitoring, New Financial Product Development </a:t>
            </a:r>
            <a:r>
              <a:rPr lang="en-IN" sz="1400" dirty="0" smtClean="0">
                <a:latin typeface="Segoe UI Light" panose="020B0502040204020203" pitchFamily="34" charset="0"/>
                <a:cs typeface="Segoe UI Light" panose="020B0502040204020203" pitchFamily="34" charset="0"/>
              </a:rPr>
              <a:t>(Spot Loan Eligibility &amp; Approval)</a:t>
            </a:r>
            <a:endParaRPr lang="en-IN" dirty="0" smtClean="0">
              <a:latin typeface="Segoe UI Light" panose="020B0502040204020203" pitchFamily="34" charset="0"/>
              <a:cs typeface="Segoe UI Light" panose="020B0502040204020203" pitchFamily="34" charset="0"/>
            </a:endParaRP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Local MFI Sourcing as Partners (for Margin Money) - Performance Monitoring, New Financial Product Development</a:t>
            </a:r>
          </a:p>
          <a:p>
            <a:pPr marL="742950" lvl="1" indent="-285750">
              <a:lnSpc>
                <a:spcPct val="130000"/>
              </a:lnSpc>
              <a:buFont typeface="Wingdings" panose="05000000000000000000" pitchFamily="2" charset="2"/>
              <a:buChar char="ü"/>
            </a:pP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a:t>
            </a:r>
            <a:r>
              <a:rPr lang="en-IN" dirty="0" smtClean="0">
                <a:latin typeface="Segoe UI Light" panose="020B0502040204020203" pitchFamily="34" charset="0"/>
                <a:cs typeface="Segoe UI Light" panose="020B0502040204020203" pitchFamily="34" charset="0"/>
              </a:rPr>
              <a:t> (small) Office Setup at each city and its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Corporate Sales Channels, Sales Promotion Activities (Schemes &amp; Gifts, Discounts)</a:t>
            </a:r>
          </a:p>
          <a:p>
            <a:pPr marL="285750" indent="-285750">
              <a:lnSpc>
                <a:spcPct val="130000"/>
              </a:lnSpc>
              <a:buFont typeface="Wingdings" panose="05000000000000000000" pitchFamily="2" charset="2"/>
              <a:buChar char="ü"/>
            </a:pPr>
            <a:r>
              <a:rPr lang="en-IN" b="1" dirty="0" err="1" smtClean="0">
                <a:latin typeface="Segoe UI Light" panose="020B0502040204020203" pitchFamily="34" charset="0"/>
                <a:cs typeface="Segoe UI Light" panose="020B0502040204020203" pitchFamily="34" charset="0"/>
              </a:rPr>
              <a:t>Gruh</a:t>
            </a:r>
            <a:r>
              <a:rPr lang="en-IN" b="1" dirty="0" smtClean="0">
                <a:latin typeface="Segoe UI Light" panose="020B0502040204020203" pitchFamily="34" charset="0"/>
                <a:cs typeface="Segoe UI Light" panose="020B0502040204020203" pitchFamily="34" charset="0"/>
              </a:rPr>
              <a:t> </a:t>
            </a:r>
            <a:r>
              <a:rPr lang="en-IN" b="1" dirty="0" err="1" smtClean="0">
                <a:latin typeface="Segoe UI Light" panose="020B0502040204020203" pitchFamily="34" charset="0"/>
                <a:cs typeface="Segoe UI Light" panose="020B0502040204020203" pitchFamily="34" charset="0"/>
              </a:rPr>
              <a:t>Saathi</a:t>
            </a:r>
            <a:r>
              <a:rPr lang="en-IN" b="1" dirty="0" smtClean="0">
                <a:latin typeface="Segoe UI Light" panose="020B0502040204020203" pitchFamily="34" charset="0"/>
                <a:cs typeface="Segoe UI Light" panose="020B0502040204020203" pitchFamily="34" charset="0"/>
              </a:rPr>
              <a:t> Ground Support Team (Regional / Local)</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Event Management, Local Publicity, Transport, Loan Processing &amp; Support, PMAY Registration, HFI Disbursement Claim based on Stage on site,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Trainings, Performance Monitoring, Query &amp; Complaints,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Pay-outs, Customer Property Legal Documentation (</a:t>
            </a:r>
            <a:r>
              <a:rPr lang="en-IN" dirty="0" err="1" smtClean="0">
                <a:latin typeface="Segoe UI Light" panose="020B0502040204020203" pitchFamily="34" charset="0"/>
                <a:cs typeface="Segoe UI Light" panose="020B0502040204020203" pitchFamily="34" charset="0"/>
              </a:rPr>
              <a:t>Banakhat</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Dastavej</a:t>
            </a:r>
            <a:r>
              <a:rPr lang="en-IN" dirty="0" smtClean="0">
                <a:latin typeface="Segoe UI Light" panose="020B0502040204020203" pitchFamily="34" charset="0"/>
                <a:cs typeface="Segoe UI Light" panose="020B0502040204020203" pitchFamily="34" charset="0"/>
              </a:rPr>
              <a:t>), Customer Possession Support</a:t>
            </a:r>
          </a:p>
          <a:p>
            <a:pPr marL="285750" indent="-285750">
              <a:lnSpc>
                <a:spcPct val="13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Developer Business Development Team (Corporate &amp; Regional / Local) - Developers</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New Developer &amp; New Projects Sourcing / Selection, Pricing for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a:t>
            </a:r>
            <a:r>
              <a:rPr lang="en-IN" dirty="0" smtClean="0">
                <a:latin typeface="Segoe UI Light" panose="020B0502040204020203" pitchFamily="34" charset="0"/>
                <a:cs typeface="Segoe UI Light" panose="020B0502040204020203" pitchFamily="34" charset="0"/>
              </a:rPr>
              <a:t>, Developer Contracts, Co-Branding / Project Agreements, Development &amp; Relations Management, Trainings, Marketing Manpower Support for Project, Project Facility / Site Compliance, Branding, etc., Bookings &amp; Pay-ins Monitoring &amp; Follow-ups, Cancellations &amp; Refunds, Complaints, Developer Project Finance Assistance &amp; Tracking, Project Architectural &amp; Engineering Services Assistance / Standardization, Assistance in Project Approvals, Govt. Projects Listing, if they also wish &amp; agree </a:t>
            </a:r>
            <a:endParaRPr lang="en-IN" dirty="0">
              <a:latin typeface="Segoe UI Light" panose="020B0502040204020203" pitchFamily="34" charset="0"/>
              <a:cs typeface="Segoe UI Light" panose="020B0502040204020203" pitchFamily="34" charset="0"/>
            </a:endParaRPr>
          </a:p>
        </p:txBody>
      </p:sp>
      <p:sp>
        <p:nvSpPr>
          <p:cNvPr id="5" name="Rectangle 4">
            <a:hlinkClick r:id="rId2" action="ppaction://hlinksldjump"/>
          </p:cNvPr>
          <p:cNvSpPr/>
          <p:nvPr/>
        </p:nvSpPr>
        <p:spPr>
          <a:xfrm>
            <a:off x="10493612" y="1101198"/>
            <a:ext cx="1327608"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for Next</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189297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Teams </a:t>
            </a:r>
            <a:r>
              <a:rPr lang="en-IN" sz="2400" dirty="0" smtClean="0">
                <a:solidFill>
                  <a:schemeClr val="bg1"/>
                </a:solidFill>
                <a:latin typeface="Segoe UI Light" panose="020B0502040204020203" pitchFamily="34" charset="0"/>
                <a:cs typeface="Segoe UI Light" panose="020B0502040204020203" pitchFamily="34" charset="0"/>
              </a:rPr>
              <a:t>in Background - continued -</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8096"/>
            <a:ext cx="12192000" cy="6103209"/>
          </a:xfrm>
          <a:prstGeom prst="rect">
            <a:avLst/>
          </a:prstGeom>
          <a:noFill/>
        </p:spPr>
        <p:txBody>
          <a:bodyPr wrap="square" rtlCol="0" anchor="t">
            <a:spAutoFit/>
          </a:bodyPr>
          <a:lstStyle/>
          <a:p>
            <a:pPr marL="285750" indent="-285750">
              <a:lnSpc>
                <a:spcPct val="13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Developer Compliance Team (Corporate)</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Land / Property Legal Documentation Verification (Title, 7/12), Quality &amp; Timely Completion Monitoring, Criteria for Selection of Project / Developer, Periodic Vigilance / Audits on Projects, Developer’s Statutory Compliance, Legal Support, Property Legal Documentation (</a:t>
            </a:r>
            <a:r>
              <a:rPr lang="en-IN" dirty="0" err="1" smtClean="0">
                <a:latin typeface="Segoe UI Light" panose="020B0502040204020203" pitchFamily="34" charset="0"/>
                <a:cs typeface="Segoe UI Light" panose="020B0502040204020203" pitchFamily="34" charset="0"/>
              </a:rPr>
              <a:t>Banakhat</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Dastavej</a:t>
            </a:r>
            <a:r>
              <a:rPr lang="en-IN" dirty="0" smtClean="0">
                <a:latin typeface="Segoe UI Light" panose="020B0502040204020203" pitchFamily="34" charset="0"/>
                <a:cs typeface="Segoe UI Light" panose="020B0502040204020203" pitchFamily="34" charset="0"/>
              </a:rPr>
              <a:t>)</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Information &amp; Communication Technology (ICT) Platform Development Team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CRM Software, Data Analytics</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Website &amp; Mobile App Development &amp; Upgrades, Toll Free Number</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Call Centre – outsourced, training, Call Centre software</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Media &amp; Publicity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National Level Branding &amp; Publicity, Local Level Branding Support, Designing, TVCs, Cable TV, Newspaper, Leaflets &amp; Pamphlets, Roadshows, Hoardings, Displays, Social Media Publicity &amp; Branding, Ad Films, Interview Shoots &amp; Editing </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Finance &amp; Accounts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Pay-ins and Pay-outs Management</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HR &amp; Admin.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Manpower &amp; Facilities Management</a:t>
            </a:r>
          </a:p>
        </p:txBody>
      </p:sp>
      <p:sp>
        <p:nvSpPr>
          <p:cNvPr id="5" name="Rectangle 4">
            <a:hlinkClick r:id="rId2" action="ppaction://hlinksldjump"/>
          </p:cNvPr>
          <p:cNvSpPr/>
          <p:nvPr/>
        </p:nvSpPr>
        <p:spPr>
          <a:xfrm>
            <a:off x="10493612" y="6355586"/>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396126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Online Support Platform</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2354491"/>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www.GruhSaathi.com</a:t>
            </a:r>
            <a:r>
              <a:rPr lang="en-IN"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Web Portal</a:t>
            </a:r>
            <a:endParaRPr lang="en-IN" dirty="0" smtClean="0">
              <a:solidFill>
                <a:srgbClr val="C00000"/>
              </a:solidFill>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About, Team, Services, Network, Careers, Contact, Download Mobile App</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Videos (</a:t>
            </a:r>
            <a:r>
              <a:rPr lang="en-IN" sz="1600" dirty="0" err="1" smtClean="0">
                <a:latin typeface="Segoe UI Light" panose="020B0502040204020203" pitchFamily="34" charset="0"/>
                <a:cs typeface="Segoe UI Light" panose="020B0502040204020203" pitchFamily="34" charset="0"/>
              </a:rPr>
              <a:t>Youtube</a:t>
            </a:r>
            <a:r>
              <a:rPr lang="en-IN" sz="1600" dirty="0" smtClean="0">
                <a:latin typeface="Segoe UI Light" panose="020B0502040204020203" pitchFamily="34" charset="0"/>
                <a:cs typeface="Segoe UI Light" panose="020B0502040204020203" pitchFamily="34" charset="0"/>
              </a:rPr>
              <a:t> Links to our Channel Videos) – TVC, Customer Feedback Videos, Experience </a:t>
            </a:r>
            <a:r>
              <a:rPr lang="en-IN" sz="1600" dirty="0" err="1" smtClean="0">
                <a:latin typeface="Segoe UI Light" panose="020B0502040204020203" pitchFamily="34" charset="0"/>
                <a:cs typeface="Segoe UI Light" panose="020B0502040204020203" pitchFamily="34" charset="0"/>
              </a:rPr>
              <a:t>GruhSaathi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Become a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Project / Affordable Housing Unit Listing &amp; Availability Search</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Login / Register – Customer /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 NGO / GS Staff / Developer / HFI / MFI – Link to Online CRM Portal</a:t>
            </a:r>
          </a:p>
        </p:txBody>
      </p:sp>
      <p:sp>
        <p:nvSpPr>
          <p:cNvPr id="4" name="TextBox 3"/>
          <p:cNvSpPr txBox="1"/>
          <p:nvPr/>
        </p:nvSpPr>
        <p:spPr>
          <a:xfrm>
            <a:off x="0" y="5415833"/>
            <a:ext cx="5800299" cy="1338828"/>
          </a:xfrm>
          <a:prstGeom prst="rect">
            <a:avLst/>
          </a:prstGeom>
          <a:noFill/>
        </p:spPr>
        <p:txBody>
          <a:bodyPr wrap="square" rtlCol="0" anchor="t">
            <a:spAutoFit/>
          </a:bodyPr>
          <a:lstStyle/>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Online CRM </a:t>
            </a:r>
            <a:r>
              <a:rPr lang="en-IN" dirty="0" smtClean="0">
                <a:latin typeface="Segoe UI Light" panose="020B0502040204020203" pitchFamily="34" charset="0"/>
                <a:cs typeface="Segoe UI Light" panose="020B0502040204020203" pitchFamily="34" charset="0"/>
              </a:rPr>
              <a:t>Platform now &amp; ERP Platform later</a:t>
            </a:r>
          </a:p>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Toll Free Number</a:t>
            </a:r>
            <a:r>
              <a:rPr lang="en-IN" dirty="0" smtClean="0">
                <a:latin typeface="Segoe UI Light" panose="020B0502040204020203" pitchFamily="34" charset="0"/>
                <a:cs typeface="Segoe UI Light" panose="020B0502040204020203" pitchFamily="34" charset="0"/>
              </a:rPr>
              <a:t> supported by a </a:t>
            </a:r>
            <a:r>
              <a:rPr lang="en-IN" b="1" dirty="0" smtClean="0">
                <a:solidFill>
                  <a:srgbClr val="C00000"/>
                </a:solidFill>
                <a:latin typeface="Segoe UI Light" panose="020B0502040204020203" pitchFamily="34" charset="0"/>
                <a:cs typeface="Segoe UI Light" panose="020B0502040204020203" pitchFamily="34" charset="0"/>
              </a:rPr>
              <a:t>Call Centre</a:t>
            </a:r>
          </a:p>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Social Media </a:t>
            </a:r>
            <a:r>
              <a:rPr lang="en-IN" dirty="0" smtClean="0">
                <a:latin typeface="Segoe UI Light" panose="020B0502040204020203" pitchFamily="34" charset="0"/>
                <a:cs typeface="Segoe UI Light" panose="020B0502040204020203" pitchFamily="34" charset="0"/>
              </a:rPr>
              <a:t>platform</a:t>
            </a:r>
          </a:p>
        </p:txBody>
      </p:sp>
      <p:sp>
        <p:nvSpPr>
          <p:cNvPr id="5" name="TextBox 4"/>
          <p:cNvSpPr txBox="1"/>
          <p:nvPr/>
        </p:nvSpPr>
        <p:spPr>
          <a:xfrm>
            <a:off x="0" y="2743848"/>
            <a:ext cx="12192000" cy="2677656"/>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b="1" dirty="0" err="1" smtClean="0">
                <a:latin typeface="Segoe UI Light" panose="020B0502040204020203" pitchFamily="34" charset="0"/>
                <a:cs typeface="Segoe UI Light" panose="020B0502040204020203" pitchFamily="34" charset="0"/>
              </a:rPr>
              <a:t>GruhSaathi</a:t>
            </a:r>
            <a:r>
              <a:rPr lang="en-IN" b="1"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Mobile App</a:t>
            </a:r>
            <a:endParaRPr lang="en-IN" dirty="0" smtClean="0">
              <a:solidFill>
                <a:srgbClr val="C00000"/>
              </a:solidFill>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About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Register / Welcome</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My Dash Board – Reminders, Upcoming Events, News, Status </a:t>
            </a:r>
            <a:r>
              <a:rPr lang="en-IN" sz="1400" dirty="0" smtClean="0">
                <a:latin typeface="Segoe UI Light" panose="020B0502040204020203" pitchFamily="34" charset="0"/>
                <a:cs typeface="Segoe UI Light" panose="020B0502040204020203" pitchFamily="34" charset="0"/>
              </a:rPr>
              <a:t>(New Lead, Current Leads, Completed Bookings, Pending Actions)…. </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My Earning, My Target – Graphical Trend Analysis</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Request a Service, Raise a Query</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View Desktop Site</a:t>
            </a:r>
          </a:p>
        </p:txBody>
      </p:sp>
      <p:sp>
        <p:nvSpPr>
          <p:cNvPr id="6" name="TextBox 5"/>
          <p:cNvSpPr txBox="1"/>
          <p:nvPr/>
        </p:nvSpPr>
        <p:spPr>
          <a:xfrm>
            <a:off x="5907314" y="5537341"/>
            <a:ext cx="6141384" cy="1200329"/>
          </a:xfrm>
          <a:prstGeom prst="rect">
            <a:avLst/>
          </a:prstGeom>
          <a:solidFill>
            <a:schemeClr val="bg2">
              <a:lumMod val="90000"/>
            </a:schemeClr>
          </a:solidFill>
          <a:ln>
            <a:noFill/>
          </a:ln>
        </p:spPr>
        <p:txBody>
          <a:bodyPr wrap="square" rtlCol="0" anchor="t">
            <a:spAutoFit/>
          </a:bodyPr>
          <a:lstStyle/>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Development </a:t>
            </a:r>
            <a:r>
              <a:rPr lang="en-IN" sz="1400" dirty="0" smtClean="0">
                <a:latin typeface="Segoe UI Light" panose="020B0502040204020203" pitchFamily="34" charset="0"/>
                <a:cs typeface="Segoe UI Light" panose="020B0502040204020203" pitchFamily="34" charset="0"/>
              </a:rPr>
              <a:t>(Website, CRM, Mobile App &amp; Analytics)</a:t>
            </a:r>
            <a:endParaRPr lang="en-IN" sz="1600"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Call Centre</a:t>
            </a:r>
            <a:endParaRPr lang="en-IN" sz="1600"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Media &amp; Publicity </a:t>
            </a:r>
            <a:r>
              <a:rPr lang="en-IN" sz="1400" dirty="0" smtClean="0">
                <a:latin typeface="Segoe UI Light" panose="020B0502040204020203" pitchFamily="34" charset="0"/>
                <a:cs typeface="Segoe UI Light" panose="020B0502040204020203" pitchFamily="34" charset="0"/>
              </a:rPr>
              <a:t>(Video Materials, Event Shoots, TVCs &amp; many more)</a:t>
            </a:r>
            <a:endParaRPr lang="en-IN" sz="1600" dirty="0" smtClean="0">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475832" y="4971592"/>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9" name="Rectangle 8"/>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218082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Social Impact that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would make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762792" y="6055412"/>
            <a:ext cx="1327608"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for Next</a:t>
            </a:r>
            <a:endParaRPr lang="en-IN" sz="1600" dirty="0">
              <a:solidFill>
                <a:schemeClr val="bg1"/>
              </a:solidFill>
            </a:endParaRPr>
          </a:p>
        </p:txBody>
      </p:sp>
      <p:sp>
        <p:nvSpPr>
          <p:cNvPr id="9" name="Rectangle 8"/>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
        <p:nvSpPr>
          <p:cNvPr id="7" name="Rectangle 6"/>
          <p:cNvSpPr/>
          <p:nvPr/>
        </p:nvSpPr>
        <p:spPr>
          <a:xfrm>
            <a:off x="100084" y="416602"/>
            <a:ext cx="11990316" cy="6555384"/>
          </a:xfrm>
          <a:prstGeom prst="rect">
            <a:avLst/>
          </a:prstGeom>
        </p:spPr>
        <p:txBody>
          <a:bodyPr wrap="square">
            <a:spAutoFit/>
          </a:bodyPr>
          <a:lstStyle/>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&amp; Household Stability</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Nearly 20 million Indian households require basic decent housing. Access to decent, affordable housing would provide critical stability for these families, and lower the risk that vulnerable families become homeless.</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Asset Creation &amp; Economic Security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Affordable housing enables asset creation and </a:t>
            </a:r>
            <a:r>
              <a:rPr lang="en-IN" dirty="0" smtClean="0">
                <a:latin typeface="Segoe UI Light" panose="020B0502040204020203" pitchFamily="34" charset="0"/>
                <a:ea typeface="Calibri" panose="020F0502020204030204" pitchFamily="34" charset="0"/>
                <a:cs typeface="Segoe UI Light" panose="020B0502040204020203" pitchFamily="34" charset="0"/>
              </a:rPr>
              <a:t>hence better economic security for the families as a whole.</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Education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can seriously jeopardize children’s performance and success in school, and contribute to long-lasting achievement gaps. Quality affordable housing helps create a stable environment for children, contributing to improved educational outcomes. </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Health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and homelessness have serious negative impacts on child and adult health. Affordable housing can improve health by providing stability, freeing up resources for food and health care and increasing access to amenities in quality </a:t>
            </a:r>
            <a:r>
              <a:rPr lang="en-IN" dirty="0" smtClean="0">
                <a:latin typeface="Segoe UI Light" panose="020B0502040204020203" pitchFamily="34" charset="0"/>
                <a:ea typeface="Calibri" panose="020F0502020204030204" pitchFamily="34" charset="0"/>
                <a:cs typeface="Segoe UI Light" panose="020B0502040204020203" pitchFamily="34" charset="0"/>
              </a:rPr>
              <a:t>neighbourhoods.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Energy Efficiency Improvements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Energy efficient improvements reduce the long-term operating costs of multifamily buildings. This helps to stabilize the portfolios of affordable housing </a:t>
            </a:r>
            <a:r>
              <a:rPr lang="en-IN" dirty="0" smtClean="0">
                <a:latin typeface="Segoe UI Light" panose="020B0502040204020203" pitchFamily="34" charset="0"/>
                <a:ea typeface="Calibri" panose="020F0502020204030204" pitchFamily="34" charset="0"/>
                <a:cs typeface="Segoe UI Light" panose="020B0502040204020203" pitchFamily="34" charset="0"/>
              </a:rPr>
              <a:t>providers</a:t>
            </a:r>
          </a:p>
          <a:p>
            <a:pPr>
              <a:lnSpc>
                <a:spcPct val="107000"/>
              </a:lnSpc>
              <a:spcAft>
                <a:spcPts val="800"/>
              </a:spcAft>
            </a:pPr>
            <a:r>
              <a:rPr lang="en-IN" b="1" dirty="0" smtClean="0">
                <a:latin typeface="Segoe UI Light" panose="020B0502040204020203" pitchFamily="34" charset="0"/>
                <a:ea typeface="Calibri" panose="020F0502020204030204" pitchFamily="34" charset="0"/>
                <a:cs typeface="Segoe UI Light" panose="020B0502040204020203" pitchFamily="34" charset="0"/>
              </a:rPr>
              <a:t>Employment Generation</a:t>
            </a:r>
          </a:p>
          <a:p>
            <a:pPr>
              <a:lnSpc>
                <a:spcPct val="107000"/>
              </a:lnSpc>
              <a:spcAft>
                <a:spcPts val="800"/>
              </a:spcAft>
            </a:pPr>
            <a:r>
              <a:rPr lang="en-IN" dirty="0" smtClean="0">
                <a:latin typeface="Segoe UI Light" panose="020B0502040204020203" pitchFamily="34" charset="0"/>
                <a:ea typeface="Calibri" panose="020F0502020204030204" pitchFamily="34" charset="0"/>
                <a:cs typeface="Segoe UI Light" panose="020B0502040204020203" pitchFamily="34" charset="0"/>
              </a:rPr>
              <a:t>Involving more Gruh Saathis to maximise customer outreach on ground would in turn also enable employment generation.</a:t>
            </a:r>
            <a:endParaRPr lang="en-IN"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64906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54231169"/>
              </p:ext>
            </p:extLst>
          </p:nvPr>
        </p:nvGraphicFramePr>
        <p:xfrm>
          <a:off x="148445" y="1149057"/>
          <a:ext cx="4355315"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135084953"/>
              </p:ext>
            </p:extLst>
          </p:nvPr>
        </p:nvGraphicFramePr>
        <p:xfrm>
          <a:off x="5349922" y="1149057"/>
          <a:ext cx="4599296" cy="4968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1"/>
          <p:cNvSpPr txBox="1">
            <a:spLocks/>
          </p:cNvSpPr>
          <p:nvPr/>
        </p:nvSpPr>
        <p:spPr bwMode="auto">
          <a:xfrm>
            <a:off x="97809" y="0"/>
            <a:ext cx="7315200" cy="6141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2pPr>
            <a:lvl3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3pPr>
            <a:lvl4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4pPr>
            <a:lvl5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5pPr>
            <a:lvl6pPr marL="4572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6pPr>
            <a:lvl7pPr marL="9144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7pPr>
            <a:lvl8pPr marL="13716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8pPr>
            <a:lvl9pPr marL="18288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9pPr>
          </a:lstStyle>
          <a:p>
            <a:pPr algn="l" fontAlgn="auto">
              <a:spcAft>
                <a:spcPts val="0"/>
              </a:spcAft>
              <a:defRPr/>
            </a:pPr>
            <a:r>
              <a:rPr lang="en-US" sz="2400" b="1" dirty="0" err="1" smtClean="0">
                <a:solidFill>
                  <a:srgbClr val="C00000"/>
                </a:solidFill>
                <a:latin typeface="Segoe UI Semilight" panose="020B0402040204020203" pitchFamily="34" charset="0"/>
                <a:cs typeface="Segoe UI Semilight" panose="020B0402040204020203" pitchFamily="34" charset="0"/>
              </a:rPr>
              <a:t>Griha</a:t>
            </a:r>
            <a:r>
              <a:rPr lang="en-US" sz="2400" b="1" dirty="0" smtClean="0">
                <a:solidFill>
                  <a:srgbClr val="C00000"/>
                </a:solidFill>
                <a:latin typeface="Segoe UI Semilight" panose="020B0402040204020203" pitchFamily="34" charset="0"/>
                <a:cs typeface="Segoe UI Semilight" panose="020B0402040204020203" pitchFamily="34" charset="0"/>
              </a:rPr>
              <a:t> Pravesh </a:t>
            </a:r>
            <a:r>
              <a:rPr lang="en-US" sz="2400" b="1" dirty="0" smtClean="0">
                <a:solidFill>
                  <a:schemeClr val="tx1"/>
                </a:solidFill>
                <a:latin typeface="Segoe UI Semilight" panose="020B0402040204020203" pitchFamily="34" charset="0"/>
                <a:cs typeface="Segoe UI Semilight" panose="020B0402040204020203" pitchFamily="34" charset="0"/>
              </a:rPr>
              <a:t>- Stages </a:t>
            </a:r>
            <a:r>
              <a:rPr lang="en-US" sz="2400" b="1" dirty="0">
                <a:solidFill>
                  <a:schemeClr val="tx1"/>
                </a:solidFill>
                <a:latin typeface="Segoe UI Semilight" panose="020B0402040204020203" pitchFamily="34" charset="0"/>
                <a:cs typeface="Segoe UI Semilight" panose="020B0402040204020203" pitchFamily="34" charset="0"/>
              </a:rPr>
              <a:t>of Customer </a:t>
            </a:r>
            <a:r>
              <a:rPr lang="en-US" sz="2400" b="1" dirty="0" smtClean="0">
                <a:solidFill>
                  <a:schemeClr val="tx1"/>
                </a:solidFill>
                <a:latin typeface="Segoe UI Semilight" panose="020B0402040204020203" pitchFamily="34" charset="0"/>
                <a:cs typeface="Segoe UI Semilight" panose="020B0402040204020203" pitchFamily="34" charset="0"/>
              </a:rPr>
              <a:t>Interaction</a:t>
            </a:r>
            <a:endParaRPr lang="en-US" sz="2400" b="1" dirty="0">
              <a:solidFill>
                <a:schemeClr val="tx1"/>
              </a:solidFill>
              <a:latin typeface="Segoe UI Semilight" panose="020B0402040204020203" pitchFamily="34" charset="0"/>
              <a:cs typeface="Segoe UI Semilight" panose="020B0402040204020203" pitchFamily="34" charset="0"/>
            </a:endParaRPr>
          </a:p>
        </p:txBody>
      </p:sp>
      <p:pic>
        <p:nvPicPr>
          <p:cNvPr id="5" name="Picture 4" descr="griha_pravesh_final_g3_colour.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11044237" y="0"/>
            <a:ext cx="1147763" cy="901813"/>
          </a:xfrm>
          <a:prstGeom prst="rect">
            <a:avLst/>
          </a:prstGeom>
          <a:noFill/>
          <a:ln>
            <a:noFill/>
          </a:ln>
        </p:spPr>
      </p:pic>
    </p:spTree>
    <p:extLst>
      <p:ext uri="{BB962C8B-B14F-4D97-AF65-F5344CB8AC3E}">
        <p14:creationId xmlns:p14="http://schemas.microsoft.com/office/powerpoint/2010/main" val="3160139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a:solidFill>
                  <a:schemeClr val="bg1"/>
                </a:solidFill>
                <a:latin typeface="Segoe UI Semilight" panose="020B0402040204020203" pitchFamily="34" charset="0"/>
                <a:cs typeface="Segoe UI Semilight" panose="020B0402040204020203" pitchFamily="34" charset="0"/>
              </a:rPr>
              <a:t>S</a:t>
            </a:r>
            <a:r>
              <a:rPr lang="en-IN" sz="2400" dirty="0" smtClean="0">
                <a:solidFill>
                  <a:schemeClr val="bg1"/>
                </a:solidFill>
                <a:latin typeface="Segoe UI Semilight" panose="020B0402040204020203" pitchFamily="34" charset="0"/>
                <a:cs typeface="Segoe UI Semilight" panose="020B0402040204020203" pitchFamily="34" charset="0"/>
              </a:rPr>
              <a:t>WOT Analysis</a:t>
            </a:r>
          </a:p>
        </p:txBody>
      </p:sp>
      <p:sp>
        <p:nvSpPr>
          <p:cNvPr id="2" name="Rectangle 1"/>
          <p:cNvSpPr/>
          <p:nvPr/>
        </p:nvSpPr>
        <p:spPr>
          <a:xfrm>
            <a:off x="0" y="461666"/>
            <a:ext cx="1093761"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Strengths</a:t>
            </a:r>
            <a:endParaRPr lang="en-IN" dirty="0"/>
          </a:p>
        </p:txBody>
      </p:sp>
      <p:sp>
        <p:nvSpPr>
          <p:cNvPr id="8" name="Rectangle 7"/>
          <p:cNvSpPr/>
          <p:nvPr/>
        </p:nvSpPr>
        <p:spPr>
          <a:xfrm>
            <a:off x="6157417" y="461666"/>
            <a:ext cx="1343316"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Weaknesses</a:t>
            </a:r>
            <a:endParaRPr lang="en-IN" dirty="0"/>
          </a:p>
        </p:txBody>
      </p:sp>
      <p:sp>
        <p:nvSpPr>
          <p:cNvPr id="9" name="Rectangle 8"/>
          <p:cNvSpPr/>
          <p:nvPr/>
        </p:nvSpPr>
        <p:spPr>
          <a:xfrm>
            <a:off x="-1" y="3589278"/>
            <a:ext cx="1525289"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Opportunities</a:t>
            </a:r>
            <a:endParaRPr lang="en-IN" dirty="0"/>
          </a:p>
        </p:txBody>
      </p:sp>
      <p:sp>
        <p:nvSpPr>
          <p:cNvPr id="10" name="Rectangle 9"/>
          <p:cNvSpPr/>
          <p:nvPr/>
        </p:nvSpPr>
        <p:spPr>
          <a:xfrm>
            <a:off x="6157417" y="3589278"/>
            <a:ext cx="643125"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Risks</a:t>
            </a:r>
            <a:endParaRPr lang="en-IN" dirty="0"/>
          </a:p>
        </p:txBody>
      </p:sp>
      <p:cxnSp>
        <p:nvCxnSpPr>
          <p:cNvPr id="5" name="Straight Connector 4"/>
          <p:cNvCxnSpPr/>
          <p:nvPr/>
        </p:nvCxnSpPr>
        <p:spPr>
          <a:xfrm>
            <a:off x="6096000" y="461666"/>
            <a:ext cx="0" cy="6239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0" y="3507477"/>
            <a:ext cx="12066478" cy="27296"/>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
        <p:nvSpPr>
          <p:cNvPr id="3" name="TextBox 2"/>
          <p:cNvSpPr txBox="1"/>
          <p:nvPr/>
        </p:nvSpPr>
        <p:spPr>
          <a:xfrm>
            <a:off x="130628" y="830998"/>
            <a:ext cx="5965371"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Doing this Activity at a smaller scale since 2010</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Proven Response during </a:t>
            </a:r>
            <a:r>
              <a:rPr lang="en-IN" dirty="0" err="1" smtClean="0">
                <a:latin typeface="Segoe UI Light" panose="020B0502040204020203" pitchFamily="34" charset="0"/>
                <a:cs typeface="Segoe UI Light" panose="020B0502040204020203" pitchFamily="34" charset="0"/>
              </a:rPr>
              <a:t>Sanskarnagar</a:t>
            </a:r>
            <a:r>
              <a:rPr lang="en-IN" dirty="0" smtClean="0">
                <a:latin typeface="Segoe UI Light" panose="020B0502040204020203" pitchFamily="34" charset="0"/>
                <a:cs typeface="Segoe UI Light" panose="020B0502040204020203" pitchFamily="34" charset="0"/>
              </a:rPr>
              <a:t> Project Launch</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Knowledge of Needs &amp; Expectations of Target Customers</a:t>
            </a: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a:latin typeface="Segoe UI Light" panose="020B0502040204020203" pitchFamily="34" charset="0"/>
              <a:cs typeface="Segoe UI Light" panose="020B0502040204020203" pitchFamily="34" charset="0"/>
            </a:endParaRPr>
          </a:p>
        </p:txBody>
      </p:sp>
      <p:sp>
        <p:nvSpPr>
          <p:cNvPr id="14" name="TextBox 13"/>
          <p:cNvSpPr txBox="1"/>
          <p:nvPr/>
        </p:nvSpPr>
        <p:spPr>
          <a:xfrm>
            <a:off x="6162002" y="830997"/>
            <a:ext cx="5965371" cy="2585323"/>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Funding</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Technology Platform</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Simultaneous Scale-up at Multi-Cities with a short time</a:t>
            </a: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a:latin typeface="Segoe UI Light" panose="020B0502040204020203" pitchFamily="34" charset="0"/>
              <a:cs typeface="Segoe UI Light" panose="020B0502040204020203" pitchFamily="34" charset="0"/>
            </a:endParaRPr>
          </a:p>
        </p:txBody>
      </p:sp>
      <p:sp>
        <p:nvSpPr>
          <p:cNvPr id="15" name="TextBox 14"/>
          <p:cNvSpPr txBox="1"/>
          <p:nvPr/>
        </p:nvSpPr>
        <p:spPr>
          <a:xfrm>
            <a:off x="6157417" y="3936037"/>
            <a:ext cx="5965371"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Not all Cities may perform the same</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Conversion Ratio</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Failure to meet Commitments</a:t>
            </a: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a:latin typeface="Segoe UI Light" panose="020B0502040204020203" pitchFamily="34" charset="0"/>
              <a:cs typeface="Segoe UI Light" panose="020B0502040204020203" pitchFamily="34" charset="0"/>
            </a:endParaRPr>
          </a:p>
        </p:txBody>
      </p:sp>
      <p:sp>
        <p:nvSpPr>
          <p:cNvPr id="16" name="TextBox 15"/>
          <p:cNvSpPr txBox="1"/>
          <p:nvPr/>
        </p:nvSpPr>
        <p:spPr>
          <a:xfrm>
            <a:off x="130628" y="3936036"/>
            <a:ext cx="5965371" cy="2585323"/>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Business Opportunity</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Rapid Growth</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National Affordable Housing Brand</a:t>
            </a: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endParaRPr lang="en-IN"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282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32285"/>
            <a:ext cx="7315200" cy="6582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2pPr>
            <a:lvl3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3pPr>
            <a:lvl4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4pPr>
            <a:lvl5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5pPr>
            <a:lvl6pPr marL="4572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6pPr>
            <a:lvl7pPr marL="9144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7pPr>
            <a:lvl8pPr marL="13716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8pPr>
            <a:lvl9pPr marL="18288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9pPr>
          </a:lstStyle>
          <a:p>
            <a:pPr algn="l" fontAlgn="auto">
              <a:spcAft>
                <a:spcPts val="0"/>
              </a:spcAft>
              <a:defRPr/>
            </a:pPr>
            <a:r>
              <a:rPr lang="en-US" sz="2400" b="1" dirty="0" err="1" smtClean="0">
                <a:solidFill>
                  <a:srgbClr val="C00000"/>
                </a:solidFill>
                <a:latin typeface="Segoe UI Semilight" panose="020B0402040204020203" pitchFamily="34" charset="0"/>
                <a:cs typeface="Segoe UI Semilight" panose="020B0402040204020203" pitchFamily="34" charset="0"/>
              </a:rPr>
              <a:t>Griha</a:t>
            </a:r>
            <a:r>
              <a:rPr lang="en-US" sz="2400" b="1" dirty="0" smtClean="0">
                <a:solidFill>
                  <a:srgbClr val="C00000"/>
                </a:solidFill>
                <a:latin typeface="Segoe UI Semilight" panose="020B0402040204020203" pitchFamily="34" charset="0"/>
                <a:cs typeface="Segoe UI Semilight" panose="020B0402040204020203" pitchFamily="34" charset="0"/>
              </a:rPr>
              <a:t> Pravesh </a:t>
            </a:r>
            <a:r>
              <a:rPr lang="en-US" sz="2400" b="1" dirty="0" smtClean="0">
                <a:solidFill>
                  <a:schemeClr val="tx1"/>
                </a:solidFill>
                <a:latin typeface="Segoe UI Semilight" panose="020B0402040204020203" pitchFamily="34" charset="0"/>
                <a:cs typeface="Segoe UI Semilight" panose="020B0402040204020203" pitchFamily="34" charset="0"/>
              </a:rPr>
              <a:t>- </a:t>
            </a:r>
            <a:r>
              <a:rPr lang="en-US" sz="2400" b="1" dirty="0">
                <a:solidFill>
                  <a:schemeClr val="tx1"/>
                </a:solidFill>
                <a:latin typeface="Segoe UI Semilight" panose="020B0402040204020203" pitchFamily="34" charset="0"/>
                <a:cs typeface="Segoe UI Semilight" panose="020B0402040204020203" pitchFamily="34" charset="0"/>
              </a:rPr>
              <a:t>C</a:t>
            </a:r>
            <a:r>
              <a:rPr lang="en-US" sz="2400" b="1" dirty="0" smtClean="0">
                <a:solidFill>
                  <a:schemeClr val="tx1"/>
                </a:solidFill>
                <a:latin typeface="Segoe UI Semilight" panose="020B0402040204020203" pitchFamily="34" charset="0"/>
                <a:cs typeface="Segoe UI Semilight" panose="020B0402040204020203" pitchFamily="34" charset="0"/>
              </a:rPr>
              <a:t>urrent Status </a:t>
            </a:r>
            <a:endParaRPr lang="en-US" sz="2800" b="1" dirty="0">
              <a:solidFill>
                <a:schemeClr val="tx1"/>
              </a:solidFill>
              <a:latin typeface="Segoe UI Semilight" panose="020B0402040204020203" pitchFamily="34" charset="0"/>
              <a:cs typeface="Segoe UI Semilight" panose="020B0402040204020203" pitchFamily="34" charset="0"/>
            </a:endParaRPr>
          </a:p>
        </p:txBody>
      </p:sp>
      <p:sp>
        <p:nvSpPr>
          <p:cNvPr id="3" name="TextBox 3"/>
          <p:cNvSpPr txBox="1">
            <a:spLocks noChangeArrowheads="1"/>
          </p:cNvSpPr>
          <p:nvPr/>
        </p:nvSpPr>
        <p:spPr bwMode="auto">
          <a:xfrm>
            <a:off x="212368" y="533400"/>
            <a:ext cx="8153400" cy="366713"/>
          </a:xfrm>
          <a:prstGeom prst="rect">
            <a:avLst/>
          </a:prstGeom>
          <a:noFill/>
          <a:ln w="9525">
            <a:noFill/>
            <a:miter lim="800000"/>
            <a:headEnd/>
            <a:tailEnd/>
          </a:ln>
        </p:spPr>
        <p:txBody>
          <a:bodyPr>
            <a:spAutoFit/>
          </a:bodyPr>
          <a:lstStyle/>
          <a:p>
            <a:pPr marL="339725" indent="-339725" eaLnBrk="0" hangingPunct="0">
              <a:buClr>
                <a:srgbClr val="C1ACF1"/>
              </a:buClr>
              <a:buSzPct val="75000"/>
              <a:buFont typeface="Symbol" pitchFamily="18" charset="2"/>
              <a:buChar char="¨"/>
            </a:pPr>
            <a:endParaRPr lang="en-US" dirty="0">
              <a:latin typeface="Segoe UI Semilight" panose="020B0402040204020203" pitchFamily="34" charset="0"/>
              <a:cs typeface="Segoe UI Semilight" panose="020B0402040204020203" pitchFamily="34" charset="0"/>
            </a:endParaRPr>
          </a:p>
        </p:txBody>
      </p:sp>
      <p:sp>
        <p:nvSpPr>
          <p:cNvPr id="5" name="TextBox 3"/>
          <p:cNvSpPr txBox="1">
            <a:spLocks noChangeArrowheads="1"/>
          </p:cNvSpPr>
          <p:nvPr/>
        </p:nvSpPr>
        <p:spPr bwMode="auto">
          <a:xfrm>
            <a:off x="0" y="900113"/>
            <a:ext cx="12032343" cy="5632311"/>
          </a:xfrm>
          <a:prstGeom prst="rect">
            <a:avLst/>
          </a:prstGeom>
          <a:noFill/>
          <a:ln w="9525">
            <a:noFill/>
            <a:miter lim="800000"/>
            <a:headEnd/>
            <a:tailEnd/>
          </a:ln>
        </p:spPr>
        <p:txBody>
          <a:bodyPr wrap="square">
            <a:spAutoFit/>
          </a:bodyPr>
          <a:lstStyle/>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2 Griha </a:t>
            </a:r>
            <a:r>
              <a:rPr lang="en-US" sz="2000" dirty="0">
                <a:latin typeface="Segoe UI Semilight" panose="020B0402040204020203" pitchFamily="34" charset="0"/>
                <a:cs typeface="Segoe UI Semilight" panose="020B0402040204020203" pitchFamily="34" charset="0"/>
              </a:rPr>
              <a:t>Pravesh </a:t>
            </a:r>
            <a:r>
              <a:rPr lang="en-US" sz="2000" dirty="0" smtClean="0">
                <a:latin typeface="Segoe UI Semilight" panose="020B0402040204020203" pitchFamily="34" charset="0"/>
                <a:cs typeface="Segoe UI Semilight" panose="020B0402040204020203" pitchFamily="34" charset="0"/>
              </a:rPr>
              <a:t>centers in Gujarat, </a:t>
            </a:r>
            <a:r>
              <a:rPr lang="en-US" sz="2000" dirty="0">
                <a:latin typeface="Segoe UI Semilight" panose="020B0402040204020203" pitchFamily="34" charset="0"/>
                <a:cs typeface="Segoe UI Semilight" panose="020B0402040204020203" pitchFamily="34" charset="0"/>
              </a:rPr>
              <a:t>1</a:t>
            </a:r>
            <a:r>
              <a:rPr lang="en-US" sz="2000" dirty="0" smtClean="0">
                <a:latin typeface="Segoe UI Semilight" panose="020B0402040204020203" pitchFamily="34" charset="0"/>
                <a:cs typeface="Segoe UI Semilight" panose="020B0402040204020203" pitchFamily="34" charset="0"/>
              </a:rPr>
              <a:t> at </a:t>
            </a:r>
            <a:r>
              <a:rPr lang="en-US" sz="2000" b="1" dirty="0" smtClean="0">
                <a:latin typeface="Segoe UI Semilight" panose="020B0402040204020203" pitchFamily="34" charset="0"/>
                <a:cs typeface="Segoe UI Semilight" panose="020B0402040204020203" pitchFamily="34" charset="0"/>
              </a:rPr>
              <a:t>Ahmedabad</a:t>
            </a:r>
            <a:r>
              <a:rPr lang="en-US" sz="2000" dirty="0">
                <a:latin typeface="Segoe UI Semilight" panose="020B0402040204020203" pitchFamily="34" charset="0"/>
                <a:cs typeface="Segoe UI Semilight" panose="020B0402040204020203" pitchFamily="34" charset="0"/>
              </a:rPr>
              <a:t> </a:t>
            </a:r>
            <a:r>
              <a:rPr lang="en-US" sz="2000" dirty="0" smtClean="0">
                <a:latin typeface="Segoe UI Semilight" panose="020B0402040204020203" pitchFamily="34" charset="0"/>
                <a:cs typeface="Segoe UI Semilight" panose="020B0402040204020203" pitchFamily="34" charset="0"/>
              </a:rPr>
              <a:t>and 1 at </a:t>
            </a:r>
            <a:r>
              <a:rPr lang="en-US" sz="2000" b="1" dirty="0" smtClean="0">
                <a:latin typeface="Segoe UI Semilight" panose="020B0402040204020203" pitchFamily="34" charset="0"/>
                <a:cs typeface="Segoe UI Semilight" panose="020B0402040204020203" pitchFamily="34" charset="0"/>
              </a:rPr>
              <a:t>Surat</a:t>
            </a:r>
            <a:r>
              <a:rPr lang="en-US" sz="2000" dirty="0" smtClean="0">
                <a:latin typeface="Segoe UI Semilight" panose="020B0402040204020203" pitchFamily="34" charset="0"/>
                <a:cs typeface="Segoe UI Semilight" panose="020B0402040204020203" pitchFamily="34" charset="0"/>
              </a:rPr>
              <a:t>, </a:t>
            </a:r>
            <a:r>
              <a:rPr lang="en-US" sz="2000" dirty="0" err="1" smtClean="0">
                <a:latin typeface="Segoe UI Semilight" panose="020B0402040204020203" pitchFamily="34" charset="0"/>
                <a:cs typeface="Segoe UI Semilight" panose="020B0402040204020203" pitchFamily="34" charset="0"/>
              </a:rPr>
              <a:t>Sachin</a:t>
            </a:r>
            <a:r>
              <a:rPr lang="en-US" sz="2000" dirty="0" smtClean="0">
                <a:latin typeface="Segoe UI Semilight" panose="020B0402040204020203" pitchFamily="34" charset="0"/>
                <a:cs typeface="Segoe UI Semilight" panose="020B0402040204020203" pitchFamily="34" charset="0"/>
              </a:rPr>
              <a:t> and 1 centre in </a:t>
            </a:r>
            <a:r>
              <a:rPr lang="en-US" sz="2000" dirty="0" err="1" smtClean="0">
                <a:latin typeface="Segoe UI Semilight" panose="020B0402040204020203" pitchFamily="34" charset="0"/>
                <a:cs typeface="Segoe UI Semilight" panose="020B0402040204020203" pitchFamily="34" charset="0"/>
              </a:rPr>
              <a:t>Kalyan</a:t>
            </a:r>
            <a:r>
              <a:rPr lang="en-US" sz="2000" dirty="0" smtClean="0">
                <a:latin typeface="Segoe UI Semilight" panose="020B0402040204020203" pitchFamily="34" charset="0"/>
                <a:cs typeface="Segoe UI Semilight" panose="020B0402040204020203" pitchFamily="34" charset="0"/>
              </a:rPr>
              <a:t>, </a:t>
            </a:r>
            <a:r>
              <a:rPr lang="en-US" sz="2000" b="1" dirty="0" smtClean="0">
                <a:latin typeface="Segoe UI Semilight" panose="020B0402040204020203" pitchFamily="34" charset="0"/>
                <a:cs typeface="Segoe UI Semilight" panose="020B0402040204020203" pitchFamily="34" charset="0"/>
              </a:rPr>
              <a:t>Mumbai</a:t>
            </a:r>
            <a:endParaRPr lang="en-US" sz="2000" b="1"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12 </a:t>
            </a:r>
            <a:r>
              <a:rPr lang="en-US" sz="2000" dirty="0">
                <a:latin typeface="Segoe UI Semilight" panose="020B0402040204020203" pitchFamily="34" charset="0"/>
                <a:cs typeface="Segoe UI Semilight" panose="020B0402040204020203" pitchFamily="34" charset="0"/>
              </a:rPr>
              <a:t>committed </a:t>
            </a:r>
            <a:r>
              <a:rPr lang="en-US" sz="2000" dirty="0" smtClean="0">
                <a:latin typeface="Segoe UI Semilight" panose="020B0402040204020203" pitchFamily="34" charset="0"/>
                <a:cs typeface="Segoe UI Semilight" panose="020B0402040204020203" pitchFamily="34" charset="0"/>
              </a:rPr>
              <a:t>Team members in 2 states</a:t>
            </a:r>
            <a:endParaRPr lang="en-US" sz="2000"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Database </a:t>
            </a:r>
            <a:r>
              <a:rPr lang="en-US" sz="2000" dirty="0">
                <a:latin typeface="Segoe UI Semilight" panose="020B0402040204020203" pitchFamily="34" charset="0"/>
                <a:cs typeface="Segoe UI Semilight" panose="020B0402040204020203" pitchFamily="34" charset="0"/>
              </a:rPr>
              <a:t>of more than </a:t>
            </a:r>
            <a:r>
              <a:rPr lang="en-US" sz="2000" b="1" dirty="0" smtClean="0">
                <a:latin typeface="Segoe UI Semilight" panose="020B0402040204020203" pitchFamily="34" charset="0"/>
                <a:cs typeface="Segoe UI Semilight" panose="020B0402040204020203" pitchFamily="34" charset="0"/>
              </a:rPr>
              <a:t>66,209 people </a:t>
            </a:r>
            <a:r>
              <a:rPr lang="en-US" sz="2000" dirty="0">
                <a:latin typeface="Segoe UI Semilight" panose="020B0402040204020203" pitchFamily="34" charset="0"/>
                <a:cs typeface="Segoe UI Semilight" panose="020B0402040204020203" pitchFamily="34" charset="0"/>
              </a:rPr>
              <a:t>from target income groups</a:t>
            </a:r>
          </a:p>
          <a:p>
            <a:pPr marL="342900" indent="-342900" algn="just" eaLnBrk="0" hangingPunct="0">
              <a:lnSpc>
                <a:spcPct val="150000"/>
              </a:lnSpc>
              <a:buSzPct val="100000"/>
              <a:buFont typeface="Wingdings" panose="05000000000000000000" pitchFamily="2" charset="2"/>
              <a:buChar char="Ø"/>
            </a:pPr>
            <a:r>
              <a:rPr lang="en-US" sz="2000" b="1" dirty="0" smtClean="0">
                <a:latin typeface="Segoe UI Semilight" panose="020B0402040204020203" pitchFamily="34" charset="0"/>
                <a:cs typeface="Segoe UI Semilight" panose="020B0402040204020203" pitchFamily="34" charset="0"/>
              </a:rPr>
              <a:t>1,854</a:t>
            </a:r>
            <a:r>
              <a:rPr lang="en-US" sz="2000" dirty="0" smtClean="0">
                <a:latin typeface="Segoe UI Semilight" panose="020B0402040204020203" pitchFamily="34" charset="0"/>
                <a:cs typeface="Segoe UI Semilight" panose="020B0402040204020203" pitchFamily="34" charset="0"/>
              </a:rPr>
              <a:t> </a:t>
            </a:r>
            <a:r>
              <a:rPr lang="en-US" sz="2000" dirty="0" err="1">
                <a:latin typeface="Segoe UI Semilight" panose="020B0402040204020203" pitchFamily="34" charset="0"/>
                <a:cs typeface="Segoe UI Semilight" panose="020B0402040204020203" pitchFamily="34" charset="0"/>
              </a:rPr>
              <a:t>Griha</a:t>
            </a:r>
            <a:r>
              <a:rPr lang="en-US" sz="2000" dirty="0">
                <a:latin typeface="Segoe UI Semilight" panose="020B0402040204020203" pitchFamily="34" charset="0"/>
                <a:cs typeface="Segoe UI Semilight" panose="020B0402040204020203" pitchFamily="34" charset="0"/>
              </a:rPr>
              <a:t> </a:t>
            </a:r>
            <a:r>
              <a:rPr lang="en-US" sz="2000" dirty="0" smtClean="0">
                <a:latin typeface="Segoe UI Semilight" panose="020B0402040204020203" pitchFamily="34" charset="0"/>
                <a:cs typeface="Segoe UI Semilight" panose="020B0402040204020203" pitchFamily="34" charset="0"/>
              </a:rPr>
              <a:t>Pravesh</a:t>
            </a:r>
            <a:r>
              <a:rPr lang="en-US" sz="2000" dirty="0">
                <a:latin typeface="Segoe UI Semilight" panose="020B0402040204020203" pitchFamily="34" charset="0"/>
                <a:cs typeface="Segoe UI Semilight" panose="020B0402040204020203" pitchFamily="34" charset="0"/>
              </a:rPr>
              <a:t> </a:t>
            </a:r>
            <a:r>
              <a:rPr lang="en-US" sz="2000" b="1" dirty="0" smtClean="0">
                <a:latin typeface="Segoe UI Semilight" panose="020B0402040204020203" pitchFamily="34" charset="0"/>
                <a:cs typeface="Segoe UI Semilight" panose="020B0402040204020203" pitchFamily="34" charset="0"/>
              </a:rPr>
              <a:t>Members</a:t>
            </a:r>
            <a:r>
              <a:rPr lang="en-US" sz="2000" dirty="0" smtClean="0">
                <a:latin typeface="Segoe UI Semilight" panose="020B0402040204020203" pitchFamily="34" charset="0"/>
                <a:cs typeface="Segoe UI Semilight" panose="020B0402040204020203" pitchFamily="34" charset="0"/>
              </a:rPr>
              <a:t>, keen to buy home (paid fees)</a:t>
            </a:r>
            <a:endParaRPr lang="en-US" sz="2000"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b="1" dirty="0" smtClean="0">
                <a:latin typeface="Segoe UI Semilight" panose="020B0402040204020203" pitchFamily="34" charset="0"/>
                <a:cs typeface="Segoe UI Semilight" panose="020B0402040204020203" pitchFamily="34" charset="0"/>
              </a:rPr>
              <a:t>853 Home buyers </a:t>
            </a:r>
            <a:r>
              <a:rPr lang="en-US" sz="2000" dirty="0" smtClean="0">
                <a:latin typeface="Segoe UI Semilight" panose="020B0402040204020203" pitchFamily="34" charset="0"/>
                <a:cs typeface="Segoe UI Semilight" panose="020B0402040204020203" pitchFamily="34" charset="0"/>
              </a:rPr>
              <a:t>in three cities </a:t>
            </a:r>
            <a:endParaRPr lang="en-US" sz="2000"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Tie-up </a:t>
            </a:r>
            <a:r>
              <a:rPr lang="en-US" sz="2000" dirty="0">
                <a:latin typeface="Segoe UI Semilight" panose="020B0402040204020203" pitchFamily="34" charset="0"/>
                <a:cs typeface="Segoe UI Semilight" panose="020B0402040204020203" pitchFamily="34" charset="0"/>
              </a:rPr>
              <a:t>with </a:t>
            </a:r>
            <a:r>
              <a:rPr lang="en-US" sz="2000" b="1" dirty="0" smtClean="0">
                <a:latin typeface="Segoe UI Semilight" panose="020B0402040204020203" pitchFamily="34" charset="0"/>
                <a:cs typeface="Segoe UI Semilight" panose="020B0402040204020203" pitchFamily="34" charset="0"/>
              </a:rPr>
              <a:t>18 affordable Housing Developers  and 24 Housing Schemes </a:t>
            </a:r>
            <a:r>
              <a:rPr lang="en-US" sz="2000" dirty="0" smtClean="0">
                <a:latin typeface="Segoe UI Semilight" panose="020B0402040204020203" pitchFamily="34" charset="0"/>
                <a:cs typeface="Segoe UI Semilight" panose="020B0402040204020203" pitchFamily="34" charset="0"/>
              </a:rPr>
              <a:t>at Ahmedabad and Surat </a:t>
            </a:r>
            <a:endParaRPr lang="en-US" sz="2000"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Linkages </a:t>
            </a:r>
            <a:r>
              <a:rPr lang="en-US" sz="2000" dirty="0">
                <a:latin typeface="Segoe UI Semilight" panose="020B0402040204020203" pitchFamily="34" charset="0"/>
                <a:cs typeface="Segoe UI Semilight" panose="020B0402040204020203" pitchFamily="34" charset="0"/>
              </a:rPr>
              <a:t>with </a:t>
            </a:r>
            <a:r>
              <a:rPr lang="en-US" sz="2000" b="1" dirty="0">
                <a:latin typeface="Segoe UI Semilight" panose="020B0402040204020203" pitchFamily="34" charset="0"/>
                <a:cs typeface="Segoe UI Semilight" panose="020B0402040204020203" pitchFamily="34" charset="0"/>
              </a:rPr>
              <a:t>6</a:t>
            </a:r>
            <a:r>
              <a:rPr lang="en-US" sz="2000" b="1" dirty="0" smtClean="0">
                <a:latin typeface="Segoe UI Semilight" panose="020B0402040204020203" pitchFamily="34" charset="0"/>
                <a:cs typeface="Segoe UI Semilight" panose="020B0402040204020203" pitchFamily="34" charset="0"/>
              </a:rPr>
              <a:t> Housing Finance Institutions  </a:t>
            </a:r>
            <a:endParaRPr lang="en-US" sz="2000" b="1"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Expertize </a:t>
            </a:r>
            <a:r>
              <a:rPr lang="en-US" sz="2000" b="1" dirty="0">
                <a:latin typeface="Segoe UI Semilight" panose="020B0402040204020203" pitchFamily="34" charset="0"/>
                <a:cs typeface="Segoe UI Semilight" panose="020B0402040204020203" pitchFamily="34" charset="0"/>
              </a:rPr>
              <a:t>in launch and </a:t>
            </a:r>
            <a:r>
              <a:rPr lang="en-US" sz="2000" b="1" dirty="0" smtClean="0">
                <a:latin typeface="Segoe UI Semilight" panose="020B0402040204020203" pitchFamily="34" charset="0"/>
                <a:cs typeface="Segoe UI Semilight" panose="020B0402040204020203" pitchFamily="34" charset="0"/>
              </a:rPr>
              <a:t>pre-launch activities </a:t>
            </a:r>
            <a:r>
              <a:rPr lang="en-US" sz="2000" dirty="0" smtClean="0">
                <a:latin typeface="Segoe UI Semilight" panose="020B0402040204020203" pitchFamily="34" charset="0"/>
                <a:cs typeface="Segoe UI Semilight" panose="020B0402040204020203" pitchFamily="34" charset="0"/>
              </a:rPr>
              <a:t>for affordable housing</a:t>
            </a:r>
            <a:endParaRPr lang="en-US" sz="2000" dirty="0">
              <a:latin typeface="Segoe UI Semilight" panose="020B0402040204020203" pitchFamily="34" charset="0"/>
              <a:cs typeface="Segoe UI Semilight" panose="020B0402040204020203" pitchFamily="34" charset="0"/>
            </a:endParaRPr>
          </a:p>
          <a:p>
            <a:pPr marL="342900" indent="-342900" algn="just" eaLnBrk="0" hangingPunct="0">
              <a:lnSpc>
                <a:spcPct val="150000"/>
              </a:lnSpc>
              <a:buSzPct val="100000"/>
              <a:buFont typeface="Wingdings" panose="05000000000000000000" pitchFamily="2" charset="2"/>
              <a:buChar char="Ø"/>
            </a:pPr>
            <a:r>
              <a:rPr lang="en-US" sz="2000" dirty="0" smtClean="0">
                <a:latin typeface="Segoe UI Semilight" panose="020B0402040204020203" pitchFamily="34" charset="0"/>
                <a:cs typeface="Segoe UI Semilight" panose="020B0402040204020203" pitchFamily="34" charset="0"/>
              </a:rPr>
              <a:t>Completed partnership with 2 </a:t>
            </a:r>
            <a:r>
              <a:rPr lang="en-US" sz="2000" dirty="0">
                <a:latin typeface="Segoe UI Semilight" panose="020B0402040204020203" pitchFamily="34" charset="0"/>
                <a:cs typeface="Segoe UI Semilight" panose="020B0402040204020203" pitchFamily="34" charset="0"/>
              </a:rPr>
              <a:t>developers wherein Griha Pravesh </a:t>
            </a:r>
            <a:r>
              <a:rPr lang="en-US" sz="2000" dirty="0" smtClean="0">
                <a:latin typeface="Segoe UI Semilight" panose="020B0402040204020203" pitchFamily="34" charset="0"/>
                <a:cs typeface="Segoe UI Semilight" panose="020B0402040204020203" pitchFamily="34" charset="0"/>
              </a:rPr>
              <a:t>took-up all activities right from area </a:t>
            </a:r>
            <a:r>
              <a:rPr lang="en-US" sz="2000" dirty="0">
                <a:latin typeface="Segoe UI Semilight" panose="020B0402040204020203" pitchFamily="34" charset="0"/>
                <a:cs typeface="Segoe UI Semilight" panose="020B0402040204020203" pitchFamily="34" charset="0"/>
              </a:rPr>
              <a:t>mapping, </a:t>
            </a:r>
            <a:r>
              <a:rPr lang="en-US" sz="2000" dirty="0" smtClean="0">
                <a:latin typeface="Segoe UI Semilight" panose="020B0402040204020203" pitchFamily="34" charset="0"/>
                <a:cs typeface="Segoe UI Semilight" panose="020B0402040204020203" pitchFamily="34" charset="0"/>
              </a:rPr>
              <a:t>need-based </a:t>
            </a:r>
            <a:r>
              <a:rPr lang="en-US" sz="2000" dirty="0">
                <a:latin typeface="Segoe UI Semilight" panose="020B0402040204020203" pitchFamily="34" charset="0"/>
                <a:cs typeface="Segoe UI Semilight" panose="020B0402040204020203" pitchFamily="34" charset="0"/>
              </a:rPr>
              <a:t>survey, </a:t>
            </a:r>
            <a:r>
              <a:rPr lang="en-US" sz="2000" dirty="0" smtClean="0">
                <a:latin typeface="Segoe UI Semilight" panose="020B0402040204020203" pitchFamily="34" charset="0"/>
                <a:cs typeface="Segoe UI Semilight" panose="020B0402040204020203" pitchFamily="34" charset="0"/>
              </a:rPr>
              <a:t>door-to-door </a:t>
            </a:r>
            <a:r>
              <a:rPr lang="en-US" sz="2000" dirty="0">
                <a:latin typeface="Segoe UI Semilight" panose="020B0402040204020203" pitchFamily="34" charset="0"/>
                <a:cs typeface="Segoe UI Semilight" panose="020B0402040204020203" pitchFamily="34" charset="0"/>
              </a:rPr>
              <a:t>marketing, </a:t>
            </a:r>
            <a:r>
              <a:rPr lang="en-US" sz="2000" dirty="0" smtClean="0">
                <a:latin typeface="Segoe UI Semilight" panose="020B0402040204020203" pitchFamily="34" charset="0"/>
                <a:cs typeface="Segoe UI Semilight" panose="020B0402040204020203" pitchFamily="34" charset="0"/>
              </a:rPr>
              <a:t>pre-launch &amp; launch activities and upto </a:t>
            </a:r>
            <a:r>
              <a:rPr lang="en-US" sz="2000" dirty="0">
                <a:latin typeface="Segoe UI Semilight" panose="020B0402040204020203" pitchFamily="34" charset="0"/>
                <a:cs typeface="Segoe UI Semilight" panose="020B0402040204020203" pitchFamily="34" charset="0"/>
              </a:rPr>
              <a:t>selling of </a:t>
            </a:r>
            <a:r>
              <a:rPr lang="en-US" sz="2000" dirty="0" smtClean="0">
                <a:latin typeface="Segoe UI Semilight" panose="020B0402040204020203" pitchFamily="34" charset="0"/>
                <a:cs typeface="Segoe UI Semilight" panose="020B0402040204020203" pitchFamily="34" charset="0"/>
              </a:rPr>
              <a:t>houses</a:t>
            </a:r>
          </a:p>
          <a:p>
            <a:pPr marL="342900" indent="-342900" algn="just" eaLnBrk="0" hangingPunct="0">
              <a:lnSpc>
                <a:spcPct val="150000"/>
              </a:lnSpc>
              <a:buSzPct val="100000"/>
              <a:buFont typeface="Wingdings" panose="05000000000000000000" pitchFamily="2" charset="2"/>
              <a:buChar char="Ø"/>
            </a:pPr>
            <a:r>
              <a:rPr lang="en-US" sz="2000" b="1" dirty="0" smtClean="0">
                <a:latin typeface="Segoe UI Semilight" panose="020B0402040204020203" pitchFamily="34" charset="0"/>
                <a:cs typeface="Segoe UI Semilight" panose="020B0402040204020203" pitchFamily="34" charset="0"/>
              </a:rPr>
              <a:t>Customized software</a:t>
            </a:r>
            <a:r>
              <a:rPr lang="en-US" sz="2000" dirty="0" smtClean="0">
                <a:latin typeface="Segoe UI Semilight" panose="020B0402040204020203" pitchFamily="34" charset="0"/>
                <a:cs typeface="Segoe UI Semilight" panose="020B0402040204020203" pitchFamily="34" charset="0"/>
              </a:rPr>
              <a:t> for effective Database management </a:t>
            </a:r>
            <a:endParaRPr lang="en-US" sz="2000" dirty="0">
              <a:latin typeface="Segoe UI Semilight" panose="020B0402040204020203" pitchFamily="34" charset="0"/>
              <a:cs typeface="Segoe UI Semilight" panose="020B0402040204020203" pitchFamily="34" charset="0"/>
            </a:endParaRPr>
          </a:p>
        </p:txBody>
      </p:sp>
      <p:pic>
        <p:nvPicPr>
          <p:cNvPr id="6" name="Picture 5" descr="griha_pravesh_final_g3_colour.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1044237" y="-32285"/>
            <a:ext cx="1147763" cy="901813"/>
          </a:xfrm>
          <a:prstGeom prst="rect">
            <a:avLst/>
          </a:prstGeom>
          <a:noFill/>
          <a:ln>
            <a:noFill/>
          </a:ln>
        </p:spPr>
      </p:pic>
    </p:spTree>
    <p:extLst>
      <p:ext uri="{BB962C8B-B14F-4D97-AF65-F5344CB8AC3E}">
        <p14:creationId xmlns:p14="http://schemas.microsoft.com/office/powerpoint/2010/main" val="341511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3175"/>
            <a:ext cx="7315200" cy="5365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2pPr>
            <a:lvl3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3pPr>
            <a:lvl4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4pPr>
            <a:lvl5pPr algn="ctr" rtl="0" eaLnBrk="0" fontAlgn="base" hangingPunct="0">
              <a:spcBef>
                <a:spcPct val="0"/>
              </a:spcBef>
              <a:spcAft>
                <a:spcPct val="0"/>
              </a:spcAft>
              <a:defRPr sz="4600">
                <a:solidFill>
                  <a:schemeClr val="accent1"/>
                </a:solidFill>
                <a:latin typeface="News Gothic MT" charset="0"/>
                <a:ea typeface="ＭＳ Ｐゴシック" charset="-128"/>
                <a:cs typeface="ＭＳ Ｐゴシック" charset="-128"/>
              </a:defRPr>
            </a:lvl5pPr>
            <a:lvl6pPr marL="4572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6pPr>
            <a:lvl7pPr marL="9144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7pPr>
            <a:lvl8pPr marL="13716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8pPr>
            <a:lvl9pPr marL="1828800"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9pPr>
          </a:lstStyle>
          <a:p>
            <a:pPr algn="l" fontAlgn="auto">
              <a:spcAft>
                <a:spcPts val="0"/>
              </a:spcAft>
              <a:defRPr/>
            </a:pPr>
            <a:r>
              <a:rPr lang="en-US" sz="2400" b="1" dirty="0" err="1" smtClean="0">
                <a:solidFill>
                  <a:srgbClr val="C00000"/>
                </a:solidFill>
                <a:latin typeface="Segoe UI Semilight" panose="020B0402040204020203" pitchFamily="34" charset="0"/>
                <a:cs typeface="Segoe UI Semilight" panose="020B0402040204020203" pitchFamily="34" charset="0"/>
              </a:rPr>
              <a:t>Griha</a:t>
            </a:r>
            <a:r>
              <a:rPr lang="en-US" sz="2400" b="1" dirty="0" smtClean="0">
                <a:solidFill>
                  <a:srgbClr val="C00000"/>
                </a:solidFill>
                <a:latin typeface="Segoe UI Semilight" panose="020B0402040204020203" pitchFamily="34" charset="0"/>
                <a:cs typeface="Segoe UI Semilight" panose="020B0402040204020203" pitchFamily="34" charset="0"/>
              </a:rPr>
              <a:t> Pravesh </a:t>
            </a:r>
            <a:r>
              <a:rPr lang="en-US" sz="2400" b="1" dirty="0" smtClean="0">
                <a:solidFill>
                  <a:schemeClr val="tx1"/>
                </a:solidFill>
                <a:latin typeface="Segoe UI Semilight" panose="020B0402040204020203" pitchFamily="34" charset="0"/>
                <a:cs typeface="Segoe UI Semilight" panose="020B0402040204020203" pitchFamily="34" charset="0"/>
              </a:rPr>
              <a:t>- Timeline </a:t>
            </a:r>
            <a:endParaRPr lang="en-US" sz="2400" b="1" dirty="0">
              <a:solidFill>
                <a:schemeClr val="tx1"/>
              </a:solidFill>
              <a:latin typeface="Segoe UI Semilight" panose="020B0402040204020203" pitchFamily="34" charset="0"/>
              <a:cs typeface="Segoe UI Semilight" panose="020B0402040204020203" pitchFamily="34" charset="0"/>
            </a:endParaRPr>
          </a:p>
        </p:txBody>
      </p:sp>
      <p:sp>
        <p:nvSpPr>
          <p:cNvPr id="3" name="TextBox 3"/>
          <p:cNvSpPr txBox="1">
            <a:spLocks noChangeArrowheads="1"/>
          </p:cNvSpPr>
          <p:nvPr/>
        </p:nvSpPr>
        <p:spPr bwMode="auto">
          <a:xfrm>
            <a:off x="328482" y="533400"/>
            <a:ext cx="8153400" cy="366713"/>
          </a:xfrm>
          <a:prstGeom prst="rect">
            <a:avLst/>
          </a:prstGeom>
          <a:noFill/>
          <a:ln w="9525">
            <a:noFill/>
            <a:miter lim="800000"/>
            <a:headEnd/>
            <a:tailEnd/>
          </a:ln>
        </p:spPr>
        <p:txBody>
          <a:bodyPr>
            <a:spAutoFit/>
          </a:bodyPr>
          <a:lstStyle/>
          <a:p>
            <a:pPr marL="339725" indent="-339725" eaLnBrk="0" hangingPunct="0">
              <a:buClr>
                <a:srgbClr val="C1ACF1"/>
              </a:buClr>
              <a:buSzPct val="75000"/>
              <a:buFont typeface="Symbol" pitchFamily="18" charset="2"/>
              <a:buChar char="¨"/>
            </a:pPr>
            <a:endParaRPr lang="en-US" dirty="0">
              <a:latin typeface="Segoe UI Semilight" panose="020B0402040204020203" pitchFamily="34" charset="0"/>
              <a:cs typeface="Segoe UI Semilight" panose="020B0402040204020203" pitchFamily="34" charset="0"/>
            </a:endParaRPr>
          </a:p>
        </p:txBody>
      </p:sp>
      <p:graphicFrame>
        <p:nvGraphicFramePr>
          <p:cNvPr id="5" name="Diagram 4"/>
          <p:cNvGraphicFramePr/>
          <p:nvPr>
            <p:extLst>
              <p:ext uri="{D42A27DB-BD31-4B8C-83A1-F6EECF244321}">
                <p14:modId xmlns:p14="http://schemas.microsoft.com/office/powerpoint/2010/main" val="3914437088"/>
              </p:ext>
            </p:extLst>
          </p:nvPr>
        </p:nvGraphicFramePr>
        <p:xfrm>
          <a:off x="153824" y="1174844"/>
          <a:ext cx="11833243" cy="4707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griha_pravesh_final_g3_colour.jpg"/>
          <p:cNvPicPr>
            <a:picLocks noChangeAspect="1"/>
          </p:cNvPicPr>
          <p:nvPr/>
        </p:nvPicPr>
        <p:blipFill>
          <a:blip r:embed="rId7" cstate="print">
            <a:clrChange>
              <a:clrFrom>
                <a:srgbClr val="FFFFFF"/>
              </a:clrFrom>
              <a:clrTo>
                <a:srgbClr val="FFFFFF">
                  <a:alpha val="0"/>
                </a:srgbClr>
              </a:clrTo>
            </a:clrChange>
          </a:blip>
          <a:stretch>
            <a:fillRect/>
          </a:stretch>
        </p:blipFill>
        <p:spPr>
          <a:xfrm>
            <a:off x="11044237" y="0"/>
            <a:ext cx="1147763" cy="901813"/>
          </a:xfrm>
          <a:prstGeom prst="rect">
            <a:avLst/>
          </a:prstGeom>
          <a:noFill/>
          <a:ln>
            <a:noFill/>
          </a:ln>
        </p:spPr>
      </p:pic>
    </p:spTree>
    <p:extLst>
      <p:ext uri="{BB962C8B-B14F-4D97-AF65-F5344CB8AC3E}">
        <p14:creationId xmlns:p14="http://schemas.microsoft.com/office/powerpoint/2010/main" val="2461435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5610"/>
            <a:ext cx="6034846" cy="45254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smtClean="0">
                <a:solidFill>
                  <a:srgbClr val="C00000"/>
                </a:solidFill>
                <a:latin typeface="Segoe UI Semilight" panose="020B0402040204020203" pitchFamily="34" charset="0"/>
                <a:cs typeface="Segoe UI Semilight" panose="020B0402040204020203" pitchFamily="34" charset="0"/>
              </a:rPr>
              <a:t>Griha</a:t>
            </a:r>
            <a:r>
              <a:rPr lang="en-US" sz="2400" b="1" dirty="0" smtClean="0">
                <a:solidFill>
                  <a:srgbClr val="C00000"/>
                </a:solidFill>
                <a:latin typeface="Segoe UI Semilight" panose="020B0402040204020203" pitchFamily="34" charset="0"/>
                <a:cs typeface="Segoe UI Semilight" panose="020B0402040204020203" pitchFamily="34" charset="0"/>
              </a:rPr>
              <a:t> Pravesh </a:t>
            </a:r>
            <a:r>
              <a:rPr lang="en-US" sz="2400" dirty="0" smtClean="0">
                <a:latin typeface="Segoe UI Semilight" panose="020B0402040204020203" pitchFamily="34" charset="0"/>
                <a:cs typeface="Segoe UI Semilight" panose="020B0402040204020203" pitchFamily="34" charset="0"/>
              </a:rPr>
              <a:t>- </a:t>
            </a:r>
            <a:r>
              <a:rPr lang="en-US" sz="2400" b="1" dirty="0" smtClean="0">
                <a:latin typeface="Segoe UI Semilight" panose="020B0402040204020203" pitchFamily="34" charset="0"/>
                <a:cs typeface="Segoe UI Semilight" panose="020B0402040204020203" pitchFamily="34" charset="0"/>
              </a:rPr>
              <a:t>Activities </a:t>
            </a:r>
            <a:endParaRPr lang="en-US" sz="2400" b="1" dirty="0">
              <a:latin typeface="Segoe UI Semilight" panose="020B0402040204020203" pitchFamily="34" charset="0"/>
              <a:cs typeface="Segoe UI Semilight" panose="020B0402040204020203" pitchFamily="34" charset="0"/>
            </a:endParaRPr>
          </a:p>
        </p:txBody>
      </p:sp>
      <p:grpSp>
        <p:nvGrpSpPr>
          <p:cNvPr id="18" name="Group 17"/>
          <p:cNvGrpSpPr/>
          <p:nvPr/>
        </p:nvGrpSpPr>
        <p:grpSpPr>
          <a:xfrm>
            <a:off x="132059" y="637732"/>
            <a:ext cx="10608729" cy="6063319"/>
            <a:chOff x="989672" y="359228"/>
            <a:chExt cx="10677459" cy="6206620"/>
          </a:xfrm>
        </p:grpSpPr>
        <p:grpSp>
          <p:nvGrpSpPr>
            <p:cNvPr id="9" name="Group 8"/>
            <p:cNvGrpSpPr/>
            <p:nvPr/>
          </p:nvGrpSpPr>
          <p:grpSpPr>
            <a:xfrm>
              <a:off x="989672" y="359228"/>
              <a:ext cx="10654021" cy="2967014"/>
              <a:chOff x="-535" y="30571"/>
              <a:chExt cx="10654021" cy="2967014"/>
            </a:xfrm>
          </p:grpSpPr>
          <p:pic>
            <p:nvPicPr>
              <p:cNvPr id="3" name="Picture 2" descr="E:\Parulben System\E\Parul_E Drive\GP Training &amp; seminar\BAPUNAGAR-overview.jpg"/>
              <p:cNvPicPr/>
              <p:nvPr/>
            </p:nvPicPr>
            <p:blipFill>
              <a:blip r:embed="rId2"/>
              <a:srcRect l="41206" t="37588" b="31111"/>
              <a:stretch>
                <a:fillRect/>
              </a:stretch>
            </p:blipFill>
            <p:spPr bwMode="auto">
              <a:xfrm>
                <a:off x="0" y="30571"/>
                <a:ext cx="3338287" cy="2628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F:\Griha Pravesh\GP Photos\UmangNarol Oct,2012\IMG_01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252" y="30571"/>
                <a:ext cx="3465605" cy="2628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F:\Griha Pravesh\GP Photos\UmangNarol Oct,2012\IMG_01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9821" y="30571"/>
                <a:ext cx="3523665" cy="2628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35" y="2659030"/>
                <a:ext cx="3338821"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Seminar</a:t>
                </a:r>
                <a:endParaRPr lang="en-US" sz="16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3501250" y="2659031"/>
                <a:ext cx="3465607"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Pre-Launch</a:t>
                </a:r>
                <a:endParaRPr lang="en-US" sz="1600" dirty="0">
                  <a:latin typeface="Segoe UI Semilight" panose="020B0402040204020203" pitchFamily="34" charset="0"/>
                  <a:cs typeface="Segoe UI Semilight" panose="020B0402040204020203" pitchFamily="34" charset="0"/>
                </a:endParaRPr>
              </a:p>
            </p:txBody>
          </p:sp>
          <p:sp>
            <p:nvSpPr>
              <p:cNvPr id="8" name="TextBox 7"/>
              <p:cNvSpPr txBox="1"/>
              <p:nvPr/>
            </p:nvSpPr>
            <p:spPr>
              <a:xfrm>
                <a:off x="7129820" y="2659031"/>
                <a:ext cx="3523666"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Road Show for Marketing</a:t>
                </a:r>
                <a:endParaRPr lang="en-US" sz="1600" dirty="0">
                  <a:latin typeface="Segoe UI Semilight" panose="020B0402040204020203" pitchFamily="34" charset="0"/>
                  <a:cs typeface="Segoe UI Semilight" panose="020B0402040204020203" pitchFamily="34" charset="0"/>
                </a:endParaRPr>
              </a:p>
            </p:txBody>
          </p:sp>
        </p:grpSp>
        <p:grpSp>
          <p:nvGrpSpPr>
            <p:cNvPr id="17" name="Group 16"/>
            <p:cNvGrpSpPr/>
            <p:nvPr/>
          </p:nvGrpSpPr>
          <p:grpSpPr>
            <a:xfrm>
              <a:off x="989672" y="3838085"/>
              <a:ext cx="10677459" cy="2727763"/>
              <a:chOff x="989672" y="3838085"/>
              <a:chExt cx="10677459" cy="2727763"/>
            </a:xfrm>
          </p:grpSpPr>
          <p:pic>
            <p:nvPicPr>
              <p:cNvPr id="10" name="Picture 9" descr="F:\Griha Pravesh\NAREDCO-KPMG Recommendations_ Affordable housing –need of the hour _ Research Assesment_files\Committee Meeting (14)- Gujara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126" y="3838085"/>
                <a:ext cx="3456938" cy="2345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 descr="C:\Users\saath-sls\Dropbox\Annual Report 2014-15\Griha Pravesh\Saath_Housing-1745.JPG"/>
              <p:cNvPicPr>
                <a:picLocks noChangeAspect="1" noChangeArrowheads="1"/>
              </p:cNvPicPr>
              <p:nvPr/>
            </p:nvPicPr>
            <p:blipFill>
              <a:blip r:embed="rId6" cstate="print"/>
              <a:srcRect/>
              <a:stretch>
                <a:fillRect/>
              </a:stretch>
            </p:blipFill>
            <p:spPr bwMode="auto">
              <a:xfrm>
                <a:off x="990208" y="3842534"/>
                <a:ext cx="3338286" cy="2340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 descr="C:\Users\saath-sls\Dropbox\Annual Report 2014-15\Griha Pravesh\Saath_Housing-2075.JPG"/>
              <p:cNvPicPr>
                <a:picLocks noChangeAspect="1" noChangeArrowheads="1"/>
              </p:cNvPicPr>
              <p:nvPr/>
            </p:nvPicPr>
            <p:blipFill>
              <a:blip r:embed="rId7" cstate="print"/>
              <a:srcRect/>
              <a:stretch>
                <a:fillRect/>
              </a:stretch>
            </p:blipFill>
            <p:spPr bwMode="auto">
              <a:xfrm>
                <a:off x="8128696" y="3838085"/>
                <a:ext cx="3538435" cy="2358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989672" y="6196516"/>
                <a:ext cx="3388367"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Home Buyer</a:t>
                </a:r>
                <a:endParaRPr lang="en-US" sz="1600" dirty="0">
                  <a:latin typeface="Segoe UI Semilight" panose="020B0402040204020203" pitchFamily="34" charset="0"/>
                  <a:cs typeface="Segoe UI Semilight" panose="020B0402040204020203" pitchFamily="34" charset="0"/>
                </a:endParaRPr>
              </a:p>
            </p:txBody>
          </p:sp>
          <p:sp>
            <p:nvSpPr>
              <p:cNvPr id="14" name="TextBox 13"/>
              <p:cNvSpPr txBox="1"/>
              <p:nvPr/>
            </p:nvSpPr>
            <p:spPr>
              <a:xfrm>
                <a:off x="4500126" y="6197522"/>
                <a:ext cx="3456938"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Committee Meeting</a:t>
                </a:r>
                <a:endParaRPr lang="en-US" sz="1600" dirty="0">
                  <a:latin typeface="Segoe UI Semilight" panose="020B0402040204020203" pitchFamily="34" charset="0"/>
                  <a:cs typeface="Segoe UI Semilight" panose="020B0402040204020203" pitchFamily="34" charset="0"/>
                </a:endParaRPr>
              </a:p>
            </p:txBody>
          </p:sp>
          <p:sp>
            <p:nvSpPr>
              <p:cNvPr id="15" name="TextBox 14"/>
              <p:cNvSpPr txBox="1"/>
              <p:nvPr/>
            </p:nvSpPr>
            <p:spPr>
              <a:xfrm>
                <a:off x="9170791" y="6196516"/>
                <a:ext cx="1454244" cy="369332"/>
              </a:xfrm>
              <a:prstGeom prst="rect">
                <a:avLst/>
              </a:prstGeom>
              <a:noFill/>
            </p:spPr>
            <p:txBody>
              <a:bodyPr wrap="none" rtlCol="0">
                <a:spAutoFit/>
              </a:bodyPr>
              <a:lstStyle/>
              <a:p>
                <a:r>
                  <a:rPr lang="en-US" dirty="0" smtClean="0"/>
                  <a:t>Membership</a:t>
                </a:r>
                <a:endParaRPr lang="en-US" dirty="0"/>
              </a:p>
            </p:txBody>
          </p:sp>
        </p:grpSp>
      </p:grpSp>
      <p:pic>
        <p:nvPicPr>
          <p:cNvPr id="19" name="Picture 18" descr="griha_pravesh_final_g3_colour.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1044237" y="6044907"/>
            <a:ext cx="1147763" cy="901813"/>
          </a:xfrm>
          <a:prstGeom prst="rect">
            <a:avLst/>
          </a:prstGeom>
          <a:noFill/>
          <a:ln>
            <a:noFill/>
          </a:ln>
        </p:spPr>
      </p:pic>
    </p:spTree>
    <p:extLst>
      <p:ext uri="{BB962C8B-B14F-4D97-AF65-F5344CB8AC3E}">
        <p14:creationId xmlns:p14="http://schemas.microsoft.com/office/powerpoint/2010/main" val="904632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defPPr>
              <a:defRPr lang="en-US"/>
            </a:defPPr>
            <a:lvl1pPr>
              <a:defRPr sz="2400">
                <a:solidFill>
                  <a:schemeClr val="bg1"/>
                </a:solidFill>
                <a:latin typeface="Segoe UI Semilight" panose="020B0402040204020203" pitchFamily="34" charset="0"/>
                <a:cs typeface="Segoe UI Semilight" panose="020B0402040204020203" pitchFamily="34" charset="0"/>
              </a:defRPr>
            </a:lvl1pPr>
          </a:lstStyle>
          <a:p>
            <a:r>
              <a:rPr lang="en-IN" dirty="0"/>
              <a:t>Why </a:t>
            </a:r>
            <a:r>
              <a:rPr lang="en-IN" dirty="0" err="1"/>
              <a:t>Gruh</a:t>
            </a:r>
            <a:r>
              <a:rPr lang="en-IN" dirty="0"/>
              <a:t> </a:t>
            </a:r>
            <a:r>
              <a:rPr lang="en-IN" dirty="0" err="1"/>
              <a:t>Saathi</a:t>
            </a:r>
            <a:endParaRPr lang="en-IN" dirty="0"/>
          </a:p>
        </p:txBody>
      </p:sp>
      <p:sp>
        <p:nvSpPr>
          <p:cNvPr id="9" name="Rectangle 8"/>
          <p:cNvSpPr/>
          <p:nvPr/>
        </p:nvSpPr>
        <p:spPr>
          <a:xfrm>
            <a:off x="0" y="570848"/>
            <a:ext cx="12192000" cy="6093976"/>
          </a:xfrm>
          <a:prstGeom prst="rect">
            <a:avLst/>
          </a:prstGeom>
        </p:spPr>
        <p:txBody>
          <a:bodyPr wrap="square">
            <a:spAutoFit/>
          </a:bodyPr>
          <a:lstStyle/>
          <a:p>
            <a:pPr>
              <a:lnSpc>
                <a:spcPct val="150000"/>
              </a:lnSpc>
            </a:pPr>
            <a:r>
              <a:rPr lang="en-IN" sz="2000" dirty="0" smtClean="0">
                <a:latin typeface="Segoe UI Light" panose="020B0502040204020203" pitchFamily="34" charset="0"/>
                <a:cs typeface="Segoe UI Light" panose="020B0502040204020203" pitchFamily="34" charset="0"/>
              </a:rPr>
              <a:t>As first hand observers of the Affordable Housing Industry through years, we at DBS, have felt a huge vacuum in the space called </a:t>
            </a:r>
            <a:r>
              <a:rPr lang="en-IN" sz="2000" b="1" dirty="0" smtClean="0">
                <a:latin typeface="Segoe UI Light" panose="020B0502040204020203" pitchFamily="34" charset="0"/>
                <a:cs typeface="Segoe UI Light" panose="020B0502040204020203" pitchFamily="34" charset="0"/>
              </a:rPr>
              <a:t>“Customer Acquisition”</a:t>
            </a:r>
            <a:r>
              <a:rPr lang="en-IN" sz="2000" dirty="0" smtClean="0">
                <a:latin typeface="Segoe UI Light" panose="020B0502040204020203" pitchFamily="34" charset="0"/>
                <a:cs typeface="Segoe UI Light" panose="020B0502040204020203" pitchFamily="34" charset="0"/>
              </a:rPr>
              <a:t>.</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Neither the right product is created, nor it is marketed to the grass-root level Customers in a medium in which the Affordable Housing Customers can understand and accept which is in a simple language &amp; format.</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Because of this, we believe, lots of Developers have moved into a little upper segment of the market although they started with real Affordable Housing.</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Currently there is no tool, medium or platform available in the market which focusses Exclusively </a:t>
            </a:r>
            <a:r>
              <a:rPr lang="en-IN" sz="2000" dirty="0">
                <a:latin typeface="Segoe UI Light" panose="020B0502040204020203" pitchFamily="34" charset="0"/>
                <a:cs typeface="Segoe UI Light" panose="020B0502040204020203" pitchFamily="34" charset="0"/>
              </a:rPr>
              <a:t>on Affordable </a:t>
            </a:r>
            <a:r>
              <a:rPr lang="en-IN" sz="2000" dirty="0" smtClean="0">
                <a:latin typeface="Segoe UI Light" panose="020B0502040204020203" pitchFamily="34" charset="0"/>
                <a:cs typeface="Segoe UI Light" panose="020B0502040204020203" pitchFamily="34" charset="0"/>
              </a:rPr>
              <a:t>Housing “</a:t>
            </a:r>
            <a:r>
              <a:rPr lang="en-IN" sz="2000" dirty="0">
                <a:latin typeface="Segoe UI Light" panose="020B0502040204020203" pitchFamily="34" charset="0"/>
                <a:cs typeface="Segoe UI Light" panose="020B0502040204020203" pitchFamily="34" charset="0"/>
              </a:rPr>
              <a:t>Customers</a:t>
            </a:r>
            <a:r>
              <a:rPr lang="en-IN" sz="2000" dirty="0" smtClean="0">
                <a:latin typeface="Segoe UI Light" panose="020B0502040204020203" pitchFamily="34" charset="0"/>
                <a:cs typeface="Segoe UI Light" panose="020B0502040204020203" pitchFamily="34" charset="0"/>
              </a:rPr>
              <a:t>” or “End-Users”.</a:t>
            </a:r>
          </a:p>
          <a:p>
            <a:pPr>
              <a:lnSpc>
                <a:spcPct val="150000"/>
              </a:lnSpc>
            </a:pPr>
            <a:endParaRPr lang="en-IN" sz="1000" dirty="0" smtClean="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Today when the Government is heavily promoting an Affordable Housing Movement as its priority Agenda / Mission, it becomes a must to have a platform which can </a:t>
            </a:r>
            <a:r>
              <a:rPr lang="en-IN" sz="2000" b="1" dirty="0" smtClean="0">
                <a:latin typeface="Segoe UI Light" panose="020B0502040204020203" pitchFamily="34" charset="0"/>
                <a:cs typeface="Segoe UI Light" panose="020B0502040204020203" pitchFamily="34" charset="0"/>
              </a:rPr>
              <a:t>“Aggregate Customers”</a:t>
            </a:r>
            <a:r>
              <a:rPr lang="en-IN" sz="2000" dirty="0" smtClean="0">
                <a:latin typeface="Segoe UI Light" panose="020B0502040204020203" pitchFamily="34" charset="0"/>
                <a:cs typeface="Segoe UI Light" panose="020B0502040204020203" pitchFamily="34" charset="0"/>
              </a:rPr>
              <a:t> by reaching out to them with the right spirit, product and support…</a:t>
            </a:r>
            <a:endParaRPr lang="en-IN" sz="2000" dirty="0">
              <a:latin typeface="Segoe UI Light" panose="020B0502040204020203" pitchFamily="34" charset="0"/>
              <a:cs typeface="Segoe UI Light" panose="020B0502040204020203" pitchFamily="34" charset="0"/>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4653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What is </a:t>
            </a:r>
            <a:r>
              <a:rPr lang="en-IN" sz="2400" dirty="0" err="1" smtClean="0">
                <a:solidFill>
                  <a:schemeClr val="bg1"/>
                </a:solidFill>
                <a:latin typeface="Segoe UI Semilight" panose="020B0402040204020203" pitchFamily="34" charset="0"/>
                <a:cs typeface="Segoe UI Semilight" panose="020B0402040204020203" pitchFamily="34" charset="0"/>
              </a:rPr>
              <a:t>Gruh</a:t>
            </a:r>
            <a:r>
              <a:rPr lang="en-IN" sz="2400" dirty="0" smtClean="0">
                <a:solidFill>
                  <a:schemeClr val="bg1"/>
                </a:solidFill>
                <a:latin typeface="Segoe UI Semilight" panose="020B0402040204020203" pitchFamily="34" charset="0"/>
                <a:cs typeface="Segoe UI Semilight" panose="020B0402040204020203" pitchFamily="34" charset="0"/>
              </a:rPr>
              <a:t> </a:t>
            </a:r>
            <a:r>
              <a:rPr lang="en-IN" sz="2400" dirty="0" err="1" smtClean="0">
                <a:solidFill>
                  <a:schemeClr val="bg1"/>
                </a:solidFill>
                <a:latin typeface="Segoe UI Semilight" panose="020B0402040204020203" pitchFamily="34" charset="0"/>
                <a:cs typeface="Segoe UI Semilight" panose="020B0402040204020203" pitchFamily="34" charset="0"/>
              </a:rPr>
              <a:t>Saathi</a:t>
            </a:r>
            <a:endParaRPr lang="en-IN" sz="2400" dirty="0" smtClean="0">
              <a:solidFill>
                <a:schemeClr val="bg1"/>
              </a:solidFill>
              <a:latin typeface="Segoe UI Semilight" panose="020B0402040204020203" pitchFamily="34" charset="0"/>
              <a:cs typeface="Segoe UI Semilight" panose="020B0402040204020203" pitchFamily="34" charset="0"/>
            </a:endParaRPr>
          </a:p>
        </p:txBody>
      </p:sp>
      <p:sp>
        <p:nvSpPr>
          <p:cNvPr id="9" name="Rectangle 8"/>
          <p:cNvSpPr/>
          <p:nvPr/>
        </p:nvSpPr>
        <p:spPr>
          <a:xfrm>
            <a:off x="0" y="602734"/>
            <a:ext cx="12192000" cy="7478970"/>
          </a:xfrm>
          <a:prstGeom prst="rect">
            <a:avLst/>
          </a:prstGeom>
        </p:spPr>
        <p:txBody>
          <a:bodyPr wrap="square">
            <a:spAutoFit/>
          </a:bodyPr>
          <a:lstStyle/>
          <a:p>
            <a:pPr marL="285750" indent="-285750">
              <a:lnSpc>
                <a:spcPct val="200000"/>
              </a:lnSpc>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is a revolutionary effort to achieve </a:t>
            </a:r>
            <a:r>
              <a:rPr lang="en-IN" sz="2000" b="1" dirty="0" smtClean="0">
                <a:latin typeface="Segoe UI Light" panose="020B0502040204020203" pitchFamily="34" charset="0"/>
                <a:cs typeface="Segoe UI Light" panose="020B0502040204020203" pitchFamily="34" charset="0"/>
              </a:rPr>
              <a:t>‘Housing for All’ </a:t>
            </a:r>
            <a:r>
              <a:rPr lang="en-IN" sz="2000" dirty="0" smtClean="0">
                <a:latin typeface="Segoe UI Light" panose="020B0502040204020203" pitchFamily="34" charset="0"/>
                <a:cs typeface="Segoe UI Light" panose="020B0502040204020203" pitchFamily="34" charset="0"/>
              </a:rPr>
              <a:t>keeping </a:t>
            </a:r>
            <a:r>
              <a:rPr lang="en-IN" sz="2000" b="1" dirty="0" smtClean="0">
                <a:latin typeface="Segoe UI Light" panose="020B0502040204020203" pitchFamily="34" charset="0"/>
                <a:cs typeface="Segoe UI Light" panose="020B0502040204020203" pitchFamily="34" charset="0"/>
              </a:rPr>
              <a:t>‘Customers’ </a:t>
            </a:r>
            <a:r>
              <a:rPr lang="en-IN" sz="2000" dirty="0" smtClean="0">
                <a:latin typeface="Segoe UI Light" panose="020B0502040204020203" pitchFamily="34" charset="0"/>
                <a:cs typeface="Segoe UI Light" panose="020B0502040204020203" pitchFamily="34" charset="0"/>
              </a:rPr>
              <a:t>in focus.</a:t>
            </a:r>
          </a:p>
          <a:p>
            <a:pPr marL="285750"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Gruh Saathi is a </a:t>
            </a:r>
            <a:r>
              <a:rPr lang="en-IN" sz="2000" u="sng" dirty="0" smtClean="0">
                <a:latin typeface="Segoe UI Light" panose="020B0502040204020203" pitchFamily="34" charset="0"/>
                <a:cs typeface="Segoe UI Light" panose="020B0502040204020203" pitchFamily="34" charset="0"/>
              </a:rPr>
              <a:t>Commercial Business Model</a:t>
            </a:r>
            <a:r>
              <a:rPr lang="en-IN" sz="2000" dirty="0" smtClean="0">
                <a:latin typeface="Segoe UI Light" panose="020B0502040204020203" pitchFamily="34" charset="0"/>
                <a:cs typeface="Segoe UI Light" panose="020B0502040204020203" pitchFamily="34" charset="0"/>
              </a:rPr>
              <a:t> having:</a:t>
            </a:r>
            <a:endParaRPr lang="en-IN" sz="2000" dirty="0">
              <a:latin typeface="Segoe UI Light" panose="020B0502040204020203" pitchFamily="34" charset="0"/>
              <a:cs typeface="Segoe UI Light" panose="020B0502040204020203" pitchFamily="34" charset="0"/>
            </a:endParaRP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On-ground Support from NGOs and MFIs</a:t>
            </a: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Competent Marketing &amp; Event Management Team</a:t>
            </a: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Creativity in Modelling Financial Loans as well as Product Design Standardization</a:t>
            </a: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Online Platform with the latest E-Commerce Technology and Principles</a:t>
            </a: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Rapid Scalability as a Nationwide Brand</a:t>
            </a:r>
          </a:p>
          <a:p>
            <a:pPr marL="742950" lvl="1" indent="-285750">
              <a:lnSpc>
                <a:spcPct val="20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Solutions to convert Latent Demand into Real Demand</a:t>
            </a:r>
          </a:p>
          <a:p>
            <a:pPr marL="742950" lvl="1" indent="-285750">
              <a:lnSpc>
                <a:spcPct val="200000"/>
              </a:lnSpc>
              <a:buFont typeface="Wingdings" panose="05000000000000000000" pitchFamily="2" charset="2"/>
              <a:buChar char="ü"/>
            </a:pPr>
            <a:endParaRPr lang="en-IN" sz="2000" dirty="0" smtClean="0">
              <a:latin typeface="Segoe UI Light" panose="020B0502040204020203" pitchFamily="34" charset="0"/>
              <a:cs typeface="Segoe UI Light" panose="020B0502040204020203" pitchFamily="34" charset="0"/>
            </a:endParaRPr>
          </a:p>
          <a:p>
            <a:pPr marL="742950" lvl="1" indent="-285750">
              <a:lnSpc>
                <a:spcPct val="200000"/>
              </a:lnSpc>
              <a:buFont typeface="Wingdings" panose="05000000000000000000" pitchFamily="2" charset="2"/>
              <a:buChar char="ü"/>
            </a:pPr>
            <a:endParaRPr lang="en-IN" sz="2000" dirty="0" smtClean="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endParaRPr lang="en-IN" sz="2000" dirty="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endParaRPr lang="en-IN" sz="2000" dirty="0"/>
          </a:p>
        </p:txBody>
      </p:sp>
      <p:sp>
        <p:nvSpPr>
          <p:cNvPr id="8" name="Rectangle 7"/>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3120481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5249</TotalTime>
  <Words>5057</Words>
  <Application>Microsoft Office PowerPoint</Application>
  <PresentationFormat>Widescreen</PresentationFormat>
  <Paragraphs>537</Paragraphs>
  <Slides>40</Slides>
  <Notes>0</Notes>
  <HiddenSlides>7</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Times New Roman</vt:lpstr>
      <vt:lpstr>Calibri Light</vt:lpstr>
      <vt:lpstr>Calibri</vt:lpstr>
      <vt:lpstr>Symbol</vt:lpstr>
      <vt:lpstr>Segoe UI Light</vt:lpstr>
      <vt:lpstr>Segoe UI Semilight</vt:lpstr>
      <vt:lpstr>Arial</vt:lpstr>
      <vt:lpstr>MS PGothic</vt:lpstr>
      <vt:lpstr>Wingdings</vt:lpstr>
      <vt:lpstr>Office Theme</vt:lpstr>
      <vt:lpstr>Presentation</vt:lpstr>
      <vt:lpstr>www.GruhSaathi.com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www.GruhSaathi.com</dc:title>
  <dc:creator>Ravi DBS</dc:creator>
  <cp:lastModifiedBy>Ravi DBS</cp:lastModifiedBy>
  <cp:revision>250</cp:revision>
  <cp:lastPrinted>2016-10-05T07:30:28Z</cp:lastPrinted>
  <dcterms:created xsi:type="dcterms:W3CDTF">2016-10-01T16:16:29Z</dcterms:created>
  <dcterms:modified xsi:type="dcterms:W3CDTF">2016-11-26T14:27:32Z</dcterms:modified>
</cp:coreProperties>
</file>